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1" r:id="rId4"/>
  </p:sldMasterIdLst>
  <p:notesMasterIdLst>
    <p:notesMasterId r:id="rId57"/>
  </p:notesMasterIdLst>
  <p:handoutMasterIdLst>
    <p:handoutMasterId r:id="rId58"/>
  </p:handoutMasterIdLst>
  <p:sldIdLst>
    <p:sldId id="2142534185" r:id="rId5"/>
    <p:sldId id="2142534166" r:id="rId6"/>
    <p:sldId id="2142534247" r:id="rId7"/>
    <p:sldId id="838840672" r:id="rId8"/>
    <p:sldId id="2142534162" r:id="rId9"/>
    <p:sldId id="2142534163" r:id="rId10"/>
    <p:sldId id="2142534192" r:id="rId11"/>
    <p:sldId id="2142534186" r:id="rId12"/>
    <p:sldId id="281" r:id="rId13"/>
    <p:sldId id="2142534248" r:id="rId14"/>
    <p:sldId id="838840611" r:id="rId15"/>
    <p:sldId id="838840675" r:id="rId16"/>
    <p:sldId id="838840676" r:id="rId17"/>
    <p:sldId id="2142534254" r:id="rId18"/>
    <p:sldId id="838840678" r:id="rId19"/>
    <p:sldId id="415" r:id="rId20"/>
    <p:sldId id="2142534240" r:id="rId21"/>
    <p:sldId id="2142534253" r:id="rId22"/>
    <p:sldId id="2142534172" r:id="rId23"/>
    <p:sldId id="838840665" r:id="rId24"/>
    <p:sldId id="2142534170" r:id="rId25"/>
    <p:sldId id="2142534228" r:id="rId26"/>
    <p:sldId id="2142534259" r:id="rId27"/>
    <p:sldId id="2142534260" r:id="rId28"/>
    <p:sldId id="2142534244" r:id="rId29"/>
    <p:sldId id="2142534155" r:id="rId30"/>
    <p:sldId id="2142534245" r:id="rId31"/>
    <p:sldId id="2142534256" r:id="rId32"/>
    <p:sldId id="2142534261" r:id="rId33"/>
    <p:sldId id="2142534262" r:id="rId34"/>
    <p:sldId id="2142534266" r:id="rId35"/>
    <p:sldId id="2142534267" r:id="rId36"/>
    <p:sldId id="2142534188" r:id="rId37"/>
    <p:sldId id="838840670" r:id="rId38"/>
    <p:sldId id="2142534176" r:id="rId39"/>
    <p:sldId id="2142534227" r:id="rId40"/>
    <p:sldId id="2142534263" r:id="rId41"/>
    <p:sldId id="2142534271" r:id="rId42"/>
    <p:sldId id="422" r:id="rId43"/>
    <p:sldId id="2142534257" r:id="rId44"/>
    <p:sldId id="5932" r:id="rId45"/>
    <p:sldId id="2142534264" r:id="rId46"/>
    <p:sldId id="2142534265" r:id="rId47"/>
    <p:sldId id="2142534268" r:id="rId48"/>
    <p:sldId id="2142534251" r:id="rId49"/>
    <p:sldId id="2142534269" r:id="rId50"/>
    <p:sldId id="5948" r:id="rId51"/>
    <p:sldId id="2142534196" r:id="rId52"/>
    <p:sldId id="2142534197" r:id="rId53"/>
    <p:sldId id="2142534270" r:id="rId54"/>
    <p:sldId id="2142534246" r:id="rId55"/>
    <p:sldId id="838840645" r:id="rId56"/>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8" userDrawn="1">
          <p15:clr>
            <a:srgbClr val="A4A3A4"/>
          </p15:clr>
        </p15:guide>
        <p15:guide id="3" orient="horz" pos="2346" userDrawn="1">
          <p15:clr>
            <a:srgbClr val="A4A3A4"/>
          </p15:clr>
        </p15:guide>
        <p15:guide id="4" orient="horz" pos="1416" userDrawn="1">
          <p15:clr>
            <a:srgbClr val="A4A3A4"/>
          </p15:clr>
        </p15:guide>
        <p15:guide id="5" orient="horz" pos="2981" userDrawn="1">
          <p15:clr>
            <a:srgbClr val="A4A3A4"/>
          </p15:clr>
        </p15:guide>
        <p15:guide id="6" pos="2041" userDrawn="1">
          <p15:clr>
            <a:srgbClr val="A4A3A4"/>
          </p15:clr>
        </p15:guide>
        <p15:guide id="7" pos="317"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952902-4CC8-5FF7-D351-B03853901C72}" name="Janis Klettenheimer" initials="JK" userId="S::Janis.Klettenheimer@star-cooperation.com::a9f90b79-8ad6-4dd6-b7a3-7359fe3b8a6c" providerId="AD"/>
  <p188:author id="{E8EF5109-0D4D-5224-C850-32AEBF2CF5B7}" name="Guido Klöfer" initials="GK" userId="S::guido.kloefer@star-cooperation.com::e44fc2db-c9bc-4a72-ad7c-913adb6d5c5c" providerId="AD"/>
  <p188:author id="{676CCAC4-D9B6-E8D6-6D48-C45787FC76BF}" name="Alla Reznichenko" initials="AR" userId="S::Alla.Reznichenko@star-cooperation.com::624b3e20-15b9-456a-b4f0-704169732c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io Hirstein" initials="MH" lastIdx="57" clrIdx="0">
    <p:extLst>
      <p:ext uri="{19B8F6BF-5375-455C-9EA6-DF929625EA0E}">
        <p15:presenceInfo xmlns:p15="http://schemas.microsoft.com/office/powerpoint/2012/main" userId="S::Mario.Hirstein@star-cooperation.com::4410bf3f-8053-4956-bf7d-a638f3bcef4f" providerId="AD"/>
      </p:ext>
    </p:extLst>
  </p:cmAuthor>
  <p:cmAuthor id="2" name="Alla Reznichenko" initials="AR" lastIdx="25" clrIdx="1">
    <p:extLst>
      <p:ext uri="{19B8F6BF-5375-455C-9EA6-DF929625EA0E}">
        <p15:presenceInfo xmlns:p15="http://schemas.microsoft.com/office/powerpoint/2012/main" userId="S::Alla.Reznichenko@star-cooperation.com::624b3e20-15b9-456a-b4f0-704169732c67" providerId="AD"/>
      </p:ext>
    </p:extLst>
  </p:cmAuthor>
  <p:cmAuthor id="3" name="Guido Klöfer" initials="GK" lastIdx="36" clrIdx="2">
    <p:extLst>
      <p:ext uri="{19B8F6BF-5375-455C-9EA6-DF929625EA0E}">
        <p15:presenceInfo xmlns:p15="http://schemas.microsoft.com/office/powerpoint/2012/main" userId="S::guido.kloefer@star-cooperation.com::e44fc2db-c9bc-4a72-ad7c-913adb6d5c5c" providerId="AD"/>
      </p:ext>
    </p:extLst>
  </p:cmAuthor>
  <p:cmAuthor id="4" name="Franziska Mews" initials="FM" lastIdx="23" clrIdx="3">
    <p:extLst>
      <p:ext uri="{19B8F6BF-5375-455C-9EA6-DF929625EA0E}">
        <p15:presenceInfo xmlns:p15="http://schemas.microsoft.com/office/powerpoint/2012/main" userId="S::Franziska.Mews@star-cooperation.com::c238a571-a527-440a-a2f5-ce49a84f492d" providerId="AD"/>
      </p:ext>
    </p:extLst>
  </p:cmAuthor>
  <p:cmAuthor id="5" name="Schlaeger, Christof" initials="SC" lastIdx="3" clrIdx="4">
    <p:extLst>
      <p:ext uri="{19B8F6BF-5375-455C-9EA6-DF929625EA0E}">
        <p15:presenceInfo xmlns:p15="http://schemas.microsoft.com/office/powerpoint/2012/main" userId="S-1-5-21-2227252855-110555244-558704246-10699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B09"/>
    <a:srgbClr val="009CDE"/>
    <a:srgbClr val="031489"/>
    <a:srgbClr val="FFD100"/>
    <a:srgbClr val="3D3171"/>
    <a:srgbClr val="470A68"/>
    <a:srgbClr val="CB13B9"/>
    <a:srgbClr val="ECECEC"/>
    <a:srgbClr val="FFDF00"/>
    <a:srgbClr val="CC12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67" autoAdjust="0"/>
    <p:restoredTop sz="94671"/>
  </p:normalViewPr>
  <p:slideViewPr>
    <p:cSldViewPr snapToGrid="0">
      <p:cViewPr varScale="1">
        <p:scale>
          <a:sx n="167" d="100"/>
          <a:sy n="167" d="100"/>
        </p:scale>
        <p:origin x="728" y="184"/>
      </p:cViewPr>
      <p:guideLst>
        <p:guide orient="horz" pos="758"/>
        <p:guide orient="horz" pos="2346"/>
        <p:guide orient="horz" pos="1416"/>
        <p:guide orient="horz" pos="2981"/>
        <p:guide pos="2041"/>
        <p:guide pos="317"/>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FFA2CA8-92D6-47CF-85D6-1F0532C1E387}" type="datetimeFigureOut">
              <a:rPr lang="en-US" smtClean="0"/>
              <a:t>4/16/24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25A89C9-4676-4DF6-A308-B82F637C7B71}" type="slidenum">
              <a:rPr lang="en-US" smtClean="0"/>
              <a:t>‹Nr.›</a:t>
            </a:fld>
            <a:endParaRPr lang="en-US"/>
          </a:p>
        </p:txBody>
      </p:sp>
    </p:spTree>
    <p:extLst>
      <p:ext uri="{BB962C8B-B14F-4D97-AF65-F5344CB8AC3E}">
        <p14:creationId xmlns:p14="http://schemas.microsoft.com/office/powerpoint/2010/main" val="1481995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FB7AB40-F860-4E32-9C26-3A6684532969}" type="datetimeFigureOut">
              <a:rPr lang="en-US" smtClean="0"/>
              <a:t>4/16/24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E1EEE18-8F3D-4CB3-B090-6249C20A5AF8}" type="slidenum">
              <a:rPr lang="en-US" smtClean="0"/>
              <a:t>‹Nr.›</a:t>
            </a:fld>
            <a:endParaRPr lang="en-US"/>
          </a:p>
        </p:txBody>
      </p:sp>
    </p:spTree>
    <p:extLst>
      <p:ext uri="{BB962C8B-B14F-4D97-AF65-F5344CB8AC3E}">
        <p14:creationId xmlns:p14="http://schemas.microsoft.com/office/powerpoint/2010/main" val="3927912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1EEE18-8F3D-4CB3-B090-6249C20A5AF8}" type="slidenum">
              <a:rPr lang="en-US" smtClean="0"/>
              <a:t>1</a:t>
            </a:fld>
            <a:endParaRPr lang="en-US"/>
          </a:p>
        </p:txBody>
      </p:sp>
    </p:spTree>
    <p:extLst>
      <p:ext uri="{BB962C8B-B14F-4D97-AF65-F5344CB8AC3E}">
        <p14:creationId xmlns:p14="http://schemas.microsoft.com/office/powerpoint/2010/main" val="3318959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14</a:t>
            </a:fld>
            <a:endParaRPr lang="en-US"/>
          </a:p>
        </p:txBody>
      </p:sp>
    </p:spTree>
    <p:extLst>
      <p:ext uri="{BB962C8B-B14F-4D97-AF65-F5344CB8AC3E}">
        <p14:creationId xmlns:p14="http://schemas.microsoft.com/office/powerpoint/2010/main" val="624588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15</a:t>
            </a:fld>
            <a:endParaRPr lang="en-US"/>
          </a:p>
        </p:txBody>
      </p:sp>
    </p:spTree>
    <p:extLst>
      <p:ext uri="{BB962C8B-B14F-4D97-AF65-F5344CB8AC3E}">
        <p14:creationId xmlns:p14="http://schemas.microsoft.com/office/powerpoint/2010/main" val="3572020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16</a:t>
            </a:fld>
            <a:endParaRPr lang="en-US"/>
          </a:p>
        </p:txBody>
      </p:sp>
    </p:spTree>
    <p:extLst>
      <p:ext uri="{BB962C8B-B14F-4D97-AF65-F5344CB8AC3E}">
        <p14:creationId xmlns:p14="http://schemas.microsoft.com/office/powerpoint/2010/main" val="2541913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EEE18-8F3D-4CB3-B090-6249C20A5A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1582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20</a:t>
            </a:fld>
            <a:endParaRPr lang="en-US"/>
          </a:p>
        </p:txBody>
      </p:sp>
    </p:spTree>
    <p:extLst>
      <p:ext uri="{BB962C8B-B14F-4D97-AF65-F5344CB8AC3E}">
        <p14:creationId xmlns:p14="http://schemas.microsoft.com/office/powerpoint/2010/main" val="3214896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EEE18-8F3D-4CB3-B090-6249C20A5A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7624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22</a:t>
            </a:fld>
            <a:endParaRPr lang="en-US"/>
          </a:p>
        </p:txBody>
      </p:sp>
    </p:spTree>
    <p:extLst>
      <p:ext uri="{BB962C8B-B14F-4D97-AF65-F5344CB8AC3E}">
        <p14:creationId xmlns:p14="http://schemas.microsoft.com/office/powerpoint/2010/main" val="551447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25</a:t>
            </a:fld>
            <a:endParaRPr lang="en-US"/>
          </a:p>
        </p:txBody>
      </p:sp>
    </p:spTree>
    <p:extLst>
      <p:ext uri="{BB962C8B-B14F-4D97-AF65-F5344CB8AC3E}">
        <p14:creationId xmlns:p14="http://schemas.microsoft.com/office/powerpoint/2010/main" val="988779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29</a:t>
            </a:fld>
            <a:endParaRPr lang="en-US"/>
          </a:p>
        </p:txBody>
      </p:sp>
    </p:spTree>
    <p:extLst>
      <p:ext uri="{BB962C8B-B14F-4D97-AF65-F5344CB8AC3E}">
        <p14:creationId xmlns:p14="http://schemas.microsoft.com/office/powerpoint/2010/main" val="334524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EEE18-8F3D-4CB3-B090-6249C20A5A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766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2</a:t>
            </a:fld>
            <a:endParaRPr lang="en-US"/>
          </a:p>
        </p:txBody>
      </p:sp>
    </p:spTree>
    <p:extLst>
      <p:ext uri="{BB962C8B-B14F-4D97-AF65-F5344CB8AC3E}">
        <p14:creationId xmlns:p14="http://schemas.microsoft.com/office/powerpoint/2010/main" val="1567762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39</a:t>
            </a:fld>
            <a:endParaRPr lang="en-US"/>
          </a:p>
        </p:txBody>
      </p:sp>
    </p:spTree>
    <p:extLst>
      <p:ext uri="{BB962C8B-B14F-4D97-AF65-F5344CB8AC3E}">
        <p14:creationId xmlns:p14="http://schemas.microsoft.com/office/powerpoint/2010/main" val="1683398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41</a:t>
            </a:fld>
            <a:endParaRPr lang="en-US"/>
          </a:p>
        </p:txBody>
      </p:sp>
    </p:spTree>
    <p:extLst>
      <p:ext uri="{BB962C8B-B14F-4D97-AF65-F5344CB8AC3E}">
        <p14:creationId xmlns:p14="http://schemas.microsoft.com/office/powerpoint/2010/main" val="1431220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1EEE18-8F3D-4CB3-B090-6249C20A5AF8}" type="slidenum">
              <a:rPr lang="en-US" smtClean="0"/>
              <a:t>48</a:t>
            </a:fld>
            <a:endParaRPr lang="en-US"/>
          </a:p>
        </p:txBody>
      </p:sp>
    </p:spTree>
    <p:extLst>
      <p:ext uri="{BB962C8B-B14F-4D97-AF65-F5344CB8AC3E}">
        <p14:creationId xmlns:p14="http://schemas.microsoft.com/office/powerpoint/2010/main" val="2110551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49</a:t>
            </a:fld>
            <a:endParaRPr lang="en-US"/>
          </a:p>
        </p:txBody>
      </p:sp>
    </p:spTree>
    <p:extLst>
      <p:ext uri="{BB962C8B-B14F-4D97-AF65-F5344CB8AC3E}">
        <p14:creationId xmlns:p14="http://schemas.microsoft.com/office/powerpoint/2010/main" val="2561917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50</a:t>
            </a:fld>
            <a:endParaRPr lang="en-US"/>
          </a:p>
        </p:txBody>
      </p:sp>
    </p:spTree>
    <p:extLst>
      <p:ext uri="{BB962C8B-B14F-4D97-AF65-F5344CB8AC3E}">
        <p14:creationId xmlns:p14="http://schemas.microsoft.com/office/powerpoint/2010/main" val="2879804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3</a:t>
            </a:fld>
            <a:endParaRPr lang="en-US"/>
          </a:p>
        </p:txBody>
      </p:sp>
    </p:spTree>
    <p:extLst>
      <p:ext uri="{BB962C8B-B14F-4D97-AF65-F5344CB8AC3E}">
        <p14:creationId xmlns:p14="http://schemas.microsoft.com/office/powerpoint/2010/main" val="314199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4</a:t>
            </a:fld>
            <a:endParaRPr lang="en-US"/>
          </a:p>
        </p:txBody>
      </p:sp>
    </p:spTree>
    <p:extLst>
      <p:ext uri="{BB962C8B-B14F-4D97-AF65-F5344CB8AC3E}">
        <p14:creationId xmlns:p14="http://schemas.microsoft.com/office/powerpoint/2010/main" val="1183298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bg1"/>
                </a:solidFill>
                <a:latin typeface="+mj-lt"/>
              </a:rPr>
              <a:t>Es ist ganz normal, wenn Ihr Blutglukose- und Gewebeglukosewert sich in bestimmten Situationen unterscheiden, weil der Glukose etwas länger braucht, um über das Blut ins Gewebe zu gelangen.</a:t>
            </a:r>
            <a:r>
              <a:rPr lang="de-DE" sz="1200" baseline="30000">
                <a:solidFill>
                  <a:schemeClr val="bg1"/>
                </a:solidFill>
                <a:latin typeface="+mj-lt"/>
              </a:rPr>
              <a:t>4</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EEE18-8F3D-4CB3-B090-6249C20A5A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0597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1EEE18-8F3D-4CB3-B090-6249C20A5AF8}" type="slidenum">
              <a:rPr lang="en-US" smtClean="0"/>
              <a:t>7</a:t>
            </a:fld>
            <a:endParaRPr lang="en-US"/>
          </a:p>
        </p:txBody>
      </p:sp>
    </p:spTree>
    <p:extLst>
      <p:ext uri="{BB962C8B-B14F-4D97-AF65-F5344CB8AC3E}">
        <p14:creationId xmlns:p14="http://schemas.microsoft.com/office/powerpoint/2010/main" val="810107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9</a:t>
            </a:fld>
            <a:endParaRPr lang="en-US"/>
          </a:p>
        </p:txBody>
      </p:sp>
    </p:spTree>
    <p:extLst>
      <p:ext uri="{BB962C8B-B14F-4D97-AF65-F5344CB8AC3E}">
        <p14:creationId xmlns:p14="http://schemas.microsoft.com/office/powerpoint/2010/main" val="82613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10</a:t>
            </a:fld>
            <a:endParaRPr lang="en-US"/>
          </a:p>
        </p:txBody>
      </p:sp>
    </p:spTree>
    <p:extLst>
      <p:ext uri="{BB962C8B-B14F-4D97-AF65-F5344CB8AC3E}">
        <p14:creationId xmlns:p14="http://schemas.microsoft.com/office/powerpoint/2010/main" val="186021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pPr/>
              <a:t>12</a:t>
            </a:fld>
            <a:endParaRPr lang="en-US"/>
          </a:p>
        </p:txBody>
      </p:sp>
    </p:spTree>
    <p:extLst>
      <p:ext uri="{BB962C8B-B14F-4D97-AF65-F5344CB8AC3E}">
        <p14:creationId xmlns:p14="http://schemas.microsoft.com/office/powerpoint/2010/main" val="2853823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FDEFEC-4AD7-1841-A423-52A25D9A78A1}"/>
              </a:ext>
            </a:extLst>
          </p:cNvPr>
          <p:cNvSpPr/>
          <p:nvPr userDrawn="1"/>
        </p:nvSpPr>
        <p:spPr>
          <a:xfrm>
            <a:off x="0" y="0"/>
            <a:ext cx="9144000" cy="51435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F5DBC4-33F8-584B-9F26-9B5974912EF8}"/>
              </a:ext>
            </a:extLst>
          </p:cNvPr>
          <p:cNvSpPr txBox="1"/>
          <p:nvPr userDrawn="1"/>
        </p:nvSpPr>
        <p:spPr>
          <a:xfrm>
            <a:off x="7415561" y="-2453268"/>
            <a:ext cx="184731" cy="369332"/>
          </a:xfrm>
          <a:prstGeom prst="rect">
            <a:avLst/>
          </a:prstGeom>
          <a:noFill/>
        </p:spPr>
        <p:txBody>
          <a:bodyPr wrap="none" rtlCol="0">
            <a:spAutoFit/>
          </a:bodyPr>
          <a:lstStyle/>
          <a:p>
            <a:pPr algn="l"/>
            <a:endParaRPr lang="en-US">
              <a:latin typeface="+mj-lt"/>
            </a:endParaRPr>
          </a:p>
        </p:txBody>
      </p:sp>
      <p:pic>
        <p:nvPicPr>
          <p:cNvPr id="21" name="Picture 20" descr="Text&#10;&#10;Description automatically generated">
            <a:extLst>
              <a:ext uri="{FF2B5EF4-FFF2-40B4-BE49-F238E27FC236}">
                <a16:creationId xmlns:a16="http://schemas.microsoft.com/office/drawing/2014/main" id="{C4DF4D0C-42C5-B843-8D01-61CE5E551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6974" y="4037966"/>
            <a:ext cx="1636952" cy="844096"/>
          </a:xfrm>
          <a:prstGeom prst="rect">
            <a:avLst/>
          </a:prstGeom>
        </p:spPr>
      </p:pic>
      <p:pic>
        <p:nvPicPr>
          <p:cNvPr id="25" name="Picture 24" descr="Logo&#10;&#10;Description automatically generated with medium confidence">
            <a:extLst>
              <a:ext uri="{FF2B5EF4-FFF2-40B4-BE49-F238E27FC236}">
                <a16:creationId xmlns:a16="http://schemas.microsoft.com/office/drawing/2014/main" id="{E544CD18-A755-F749-9EDD-884E0F45E0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937" y="284801"/>
            <a:ext cx="1988215" cy="1422079"/>
          </a:xfrm>
          <a:prstGeom prst="rect">
            <a:avLst/>
          </a:prstGeom>
          <a:noFill/>
          <a:ln>
            <a:noFill/>
          </a:ln>
        </p:spPr>
      </p:pic>
      <p:sp>
        <p:nvSpPr>
          <p:cNvPr id="7" name="Title 1">
            <a:extLst>
              <a:ext uri="{FF2B5EF4-FFF2-40B4-BE49-F238E27FC236}">
                <a16:creationId xmlns:a16="http://schemas.microsoft.com/office/drawing/2014/main" id="{7A05B722-E0D7-82B2-9310-8DD4C2A6232C}"/>
              </a:ext>
            </a:extLst>
          </p:cNvPr>
          <p:cNvSpPr>
            <a:spLocks noGrp="1"/>
          </p:cNvSpPr>
          <p:nvPr>
            <p:ph type="title" hasCustomPrompt="1"/>
          </p:nvPr>
        </p:nvSpPr>
        <p:spPr bwMode="gray">
          <a:xfrm>
            <a:off x="478908" y="2769184"/>
            <a:ext cx="4714326" cy="1234440"/>
          </a:xfrm>
        </p:spPr>
        <p:txBody>
          <a:bodyPr wrap="square" rIns="0" bIns="0" anchor="t">
            <a:noAutofit/>
          </a:bodyPr>
          <a:lstStyle>
            <a:lvl1pPr algn="l">
              <a:lnSpc>
                <a:spcPct val="80000"/>
              </a:lnSpc>
              <a:defRPr sz="4400" b="0" cap="none" spc="0" baseline="0">
                <a:solidFill>
                  <a:srgbClr val="031489"/>
                </a:solidFill>
                <a:latin typeface="+mj-lt"/>
              </a:defRPr>
            </a:lvl1pPr>
          </a:lstStyle>
          <a:p>
            <a:r>
              <a:rPr lang="en-US" dirty="0"/>
              <a:t>Click to edit master title style</a:t>
            </a:r>
          </a:p>
        </p:txBody>
      </p:sp>
      <p:sp>
        <p:nvSpPr>
          <p:cNvPr id="8" name="Text Placeholder 2">
            <a:extLst>
              <a:ext uri="{FF2B5EF4-FFF2-40B4-BE49-F238E27FC236}">
                <a16:creationId xmlns:a16="http://schemas.microsoft.com/office/drawing/2014/main" id="{EFA17AEB-6549-0F1F-2562-F39A08C274C5}"/>
              </a:ext>
            </a:extLst>
          </p:cNvPr>
          <p:cNvSpPr>
            <a:spLocks noGrp="1"/>
          </p:cNvSpPr>
          <p:nvPr>
            <p:ph type="body" idx="1" hasCustomPrompt="1"/>
          </p:nvPr>
        </p:nvSpPr>
        <p:spPr bwMode="gray">
          <a:xfrm>
            <a:off x="478908" y="2186255"/>
            <a:ext cx="4023289" cy="480060"/>
          </a:xfrm>
          <a:prstGeom prst="rect">
            <a:avLst/>
          </a:prstGeom>
        </p:spPr>
        <p:txBody>
          <a:bodyPr rIns="0" bIns="0" anchor="b"/>
          <a:lstStyle>
            <a:lvl1pPr marL="0" indent="0">
              <a:lnSpc>
                <a:spcPct val="100000"/>
              </a:lnSpc>
              <a:buNone/>
              <a:defRPr sz="1800" b="1" cap="all" spc="150" baseline="0">
                <a:solidFill>
                  <a:srgbClr val="031489"/>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Textplatzhalter 7">
            <a:extLst>
              <a:ext uri="{FF2B5EF4-FFF2-40B4-BE49-F238E27FC236}">
                <a16:creationId xmlns:a16="http://schemas.microsoft.com/office/drawing/2014/main" id="{D74B6AB7-0B55-1BAA-1B1D-0EDB63E6018F}"/>
              </a:ext>
            </a:extLst>
          </p:cNvPr>
          <p:cNvSpPr>
            <a:spLocks noGrp="1"/>
          </p:cNvSpPr>
          <p:nvPr>
            <p:ph type="body" sz="quarter" idx="14" hasCustomPrompt="1"/>
          </p:nvPr>
        </p:nvSpPr>
        <p:spPr>
          <a:xfrm>
            <a:off x="478908" y="4471988"/>
            <a:ext cx="6395421" cy="308464"/>
          </a:xfrm>
        </p:spPr>
        <p:txBody>
          <a:bodyPr bIns="0" anchor="b"/>
          <a:lstStyle>
            <a:lvl1pPr>
              <a:defRPr sz="600" b="0">
                <a:solidFill>
                  <a:srgbClr val="031489"/>
                </a:solidFill>
              </a:defRPr>
            </a:lvl1pPr>
          </a:lstStyle>
          <a:p>
            <a:pPr lvl="0"/>
            <a:r>
              <a:rPr lang="de-DE"/>
              <a:t>Disclaimer</a:t>
            </a:r>
          </a:p>
        </p:txBody>
      </p:sp>
      <p:sp>
        <p:nvSpPr>
          <p:cNvPr id="6" name="Footer Placeholder 2">
            <a:extLst>
              <a:ext uri="{FF2B5EF4-FFF2-40B4-BE49-F238E27FC236}">
                <a16:creationId xmlns:a16="http://schemas.microsoft.com/office/drawing/2014/main" id="{458E8ECD-C19C-37BC-8135-352407F4FD8D}"/>
              </a:ext>
            </a:extLst>
          </p:cNvPr>
          <p:cNvSpPr>
            <a:spLocks noGrp="1"/>
          </p:cNvSpPr>
          <p:nvPr>
            <p:ph type="ftr" sz="quarter" idx="10"/>
          </p:nvPr>
        </p:nvSpPr>
        <p:spPr>
          <a:xfrm>
            <a:off x="478908" y="4767263"/>
            <a:ext cx="7098069" cy="274637"/>
          </a:xfrm>
          <a:prstGeom prst="rect">
            <a:avLst/>
          </a:prstGeom>
        </p:spPr>
        <p:txBody>
          <a:bodyPr/>
          <a:lstStyle>
            <a:lvl1pPr>
              <a:defRPr>
                <a:solidFill>
                  <a:srgbClr val="031489"/>
                </a:solidFill>
              </a:defRPr>
            </a:lvl1pPr>
          </a:lstStyle>
          <a:p>
            <a:pPr>
              <a:defRPr/>
            </a:pPr>
            <a:r>
              <a:rPr lang="en-US"/>
              <a:t>© 2023 Abbott | </a:t>
            </a:r>
            <a:r>
              <a:rPr lang="de-DE"/>
              <a:t>ADC-62549 v4.0 </a:t>
            </a:r>
            <a:r>
              <a:rPr lang="en-US"/>
              <a:t>| Geschützt und vertraulich - nicht verbreiten</a:t>
            </a:r>
            <a:endParaRPr lang="en-IN"/>
          </a:p>
        </p:txBody>
      </p:sp>
      <p:sp>
        <p:nvSpPr>
          <p:cNvPr id="5" name="Date Placeholder 4">
            <a:extLst>
              <a:ext uri="{FF2B5EF4-FFF2-40B4-BE49-F238E27FC236}">
                <a16:creationId xmlns:a16="http://schemas.microsoft.com/office/drawing/2014/main" id="{EFE89C6E-FD25-8F4B-9B6E-CF1FCD21F214}"/>
              </a:ext>
            </a:extLst>
          </p:cNvPr>
          <p:cNvSpPr>
            <a:spLocks noGrp="1"/>
          </p:cNvSpPr>
          <p:nvPr>
            <p:ph type="dt" sz="half" idx="12"/>
          </p:nvPr>
        </p:nvSpPr>
        <p:spPr>
          <a:xfrm>
            <a:off x="7531511" y="4767263"/>
            <a:ext cx="787879" cy="274637"/>
          </a:xfrm>
          <a:prstGeom prst="rect">
            <a:avLst/>
          </a:prstGeom>
        </p:spPr>
        <p:txBody>
          <a:bodyPr/>
          <a:lstStyle>
            <a:lvl1pPr>
              <a:defRPr>
                <a:solidFill>
                  <a:srgbClr val="031489"/>
                </a:solidFill>
              </a:defRPr>
            </a:lvl1pPr>
          </a:lstStyle>
          <a:p>
            <a:fld id="{21305EE4-CAAF-7F47-A6B4-5D0224D52C02}" type="datetime1">
              <a:rPr lang="de-DE" smtClean="0"/>
              <a:pPr/>
              <a:t>16.04.24</a:t>
            </a:fld>
            <a:endParaRPr lang="en-IN"/>
          </a:p>
        </p:txBody>
      </p:sp>
      <p:sp>
        <p:nvSpPr>
          <p:cNvPr id="4" name="Slide Number Placeholder 3">
            <a:extLst>
              <a:ext uri="{FF2B5EF4-FFF2-40B4-BE49-F238E27FC236}">
                <a16:creationId xmlns:a16="http://schemas.microsoft.com/office/drawing/2014/main" id="{C5034747-3A5C-5B4F-9CA6-2CD40862749B}"/>
              </a:ext>
            </a:extLst>
          </p:cNvPr>
          <p:cNvSpPr>
            <a:spLocks noGrp="1"/>
          </p:cNvSpPr>
          <p:nvPr>
            <p:ph type="sldNum" sz="quarter" idx="11"/>
          </p:nvPr>
        </p:nvSpPr>
        <p:spPr>
          <a:xfrm>
            <a:off x="8167058" y="4767263"/>
            <a:ext cx="568102" cy="274637"/>
          </a:xfrm>
          <a:prstGeom prst="rect">
            <a:avLst/>
          </a:prstGeom>
        </p:spPr>
        <p:txBody>
          <a:bodyPr/>
          <a:lstStyle>
            <a:lvl1pPr>
              <a:defRPr>
                <a:solidFill>
                  <a:srgbClr val="031489"/>
                </a:solidFill>
              </a:defRPr>
            </a:lvl1pPr>
          </a:lstStyle>
          <a:p>
            <a:pPr>
              <a:defRPr/>
            </a:pPr>
            <a:r>
              <a:rPr lang="en-IN"/>
              <a:t>|    </a:t>
            </a:r>
            <a:fld id="{487D4286-5807-5447-B484-3DAD85B013C4}" type="slidenum">
              <a:rPr lang="en-IN" smtClean="0"/>
              <a:pPr>
                <a:defRPr/>
              </a:pPr>
              <a:t>‹Nr.›</a:t>
            </a:fld>
            <a:endParaRPr lang="en-IN"/>
          </a:p>
        </p:txBody>
      </p:sp>
    </p:spTree>
    <p:extLst>
      <p:ext uri="{BB962C8B-B14F-4D97-AF65-F5344CB8AC3E}">
        <p14:creationId xmlns:p14="http://schemas.microsoft.com/office/powerpoint/2010/main" val="3125741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 Header">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D9A84B86-6CE3-4715-A01A-FECF8E99EC15}"/>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7" name="Text Placeholder 9">
            <a:extLst>
              <a:ext uri="{FF2B5EF4-FFF2-40B4-BE49-F238E27FC236}">
                <a16:creationId xmlns:a16="http://schemas.microsoft.com/office/drawing/2014/main" id="{F184EA7A-C14A-435C-84F4-DB8BC3A9A6E5}"/>
              </a:ext>
            </a:extLst>
          </p:cNvPr>
          <p:cNvSpPr>
            <a:spLocks noGrp="1"/>
          </p:cNvSpPr>
          <p:nvPr>
            <p:ph type="body" sz="quarter" idx="14" hasCustomPrompt="1"/>
          </p:nvPr>
        </p:nvSpPr>
        <p:spPr>
          <a:xfrm>
            <a:off x="502920" y="1097280"/>
            <a:ext cx="8129016" cy="822960"/>
          </a:xfrm>
          <a:prstGeom prst="rect">
            <a:avLst/>
          </a:prstGeom>
        </p:spPr>
        <p:txBody>
          <a:bodyPr>
            <a:noAutofit/>
          </a:bodyPr>
          <a:lstStyle>
            <a:lvl1pPr>
              <a:defRPr sz="1600" b="0">
                <a:solidFill>
                  <a:schemeClr val="accent3"/>
                </a:solidFill>
                <a:latin typeface="+mj-lt"/>
              </a:defRPr>
            </a:lvl1pPr>
          </a:lstStyle>
          <a:p>
            <a:pPr lvl="0"/>
            <a:r>
              <a:rPr lang="en-US"/>
              <a:t>Click to edit master text styles</a:t>
            </a:r>
          </a:p>
        </p:txBody>
      </p:sp>
      <p:sp>
        <p:nvSpPr>
          <p:cNvPr id="18" name="Text Placeholder 4">
            <a:extLst>
              <a:ext uri="{FF2B5EF4-FFF2-40B4-BE49-F238E27FC236}">
                <a16:creationId xmlns:a16="http://schemas.microsoft.com/office/drawing/2014/main" id="{5D0068BB-B539-4488-911A-96DC071FE88E}"/>
              </a:ext>
            </a:extLst>
          </p:cNvPr>
          <p:cNvSpPr>
            <a:spLocks noGrp="1"/>
          </p:cNvSpPr>
          <p:nvPr>
            <p:ph type="body" sz="quarter" idx="13" hasCustomPrompt="1"/>
          </p:nvPr>
        </p:nvSpPr>
        <p:spPr>
          <a:xfrm>
            <a:off x="503238" y="2057400"/>
            <a:ext cx="3817302" cy="390525"/>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Text Placeholder 4">
            <a:extLst>
              <a:ext uri="{FF2B5EF4-FFF2-40B4-BE49-F238E27FC236}">
                <a16:creationId xmlns:a16="http://schemas.microsoft.com/office/drawing/2014/main" id="{FC1F4580-228D-4976-BFA8-C2248824F3A1}"/>
              </a:ext>
            </a:extLst>
          </p:cNvPr>
          <p:cNvSpPr>
            <a:spLocks noGrp="1"/>
          </p:cNvSpPr>
          <p:nvPr>
            <p:ph type="body" sz="quarter" idx="18" hasCustomPrompt="1"/>
          </p:nvPr>
        </p:nvSpPr>
        <p:spPr>
          <a:xfrm>
            <a:off x="4823460" y="2057400"/>
            <a:ext cx="3817302" cy="390525"/>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0" name="Content Placeholder 6">
            <a:extLst>
              <a:ext uri="{FF2B5EF4-FFF2-40B4-BE49-F238E27FC236}">
                <a16:creationId xmlns:a16="http://schemas.microsoft.com/office/drawing/2014/main" id="{4073EB3D-18BB-4E2C-9D12-E03D0B6131B9}"/>
              </a:ext>
            </a:extLst>
          </p:cNvPr>
          <p:cNvSpPr>
            <a:spLocks noGrp="1"/>
          </p:cNvSpPr>
          <p:nvPr>
            <p:ph sz="quarter" idx="19"/>
          </p:nvPr>
        </p:nvSpPr>
        <p:spPr>
          <a:xfrm>
            <a:off x="502919" y="2447926"/>
            <a:ext cx="3817301" cy="1993446"/>
          </a:xfrm>
        </p:spPr>
        <p:txBody>
          <a:bodyPr>
            <a:noAutofit/>
          </a:bodyPr>
          <a:lstStyle>
            <a:lvl1pPr>
              <a:defRPr sz="1400"/>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Content Placeholder 6">
            <a:extLst>
              <a:ext uri="{FF2B5EF4-FFF2-40B4-BE49-F238E27FC236}">
                <a16:creationId xmlns:a16="http://schemas.microsoft.com/office/drawing/2014/main" id="{112F3581-3732-4A0B-8F51-60DBC2912C03}"/>
              </a:ext>
            </a:extLst>
          </p:cNvPr>
          <p:cNvSpPr>
            <a:spLocks noGrp="1"/>
          </p:cNvSpPr>
          <p:nvPr>
            <p:ph sz="quarter" idx="20"/>
          </p:nvPr>
        </p:nvSpPr>
        <p:spPr>
          <a:xfrm>
            <a:off x="4823460" y="2447926"/>
            <a:ext cx="3817301" cy="1993446"/>
          </a:xfrm>
        </p:spPr>
        <p:txBody>
          <a:bodyPr>
            <a:noAutofit/>
          </a:bodyPr>
          <a:lstStyle>
            <a:lvl1pPr>
              <a:defRPr sz="1400"/>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 name="Date Placeholder 1">
            <a:extLst>
              <a:ext uri="{FF2B5EF4-FFF2-40B4-BE49-F238E27FC236}">
                <a16:creationId xmlns:a16="http://schemas.microsoft.com/office/drawing/2014/main" id="{D3D7130C-27A5-4624-9DE7-54CCA5B6E680}"/>
              </a:ext>
            </a:extLst>
          </p:cNvPr>
          <p:cNvSpPr>
            <a:spLocks noGrp="1"/>
          </p:cNvSpPr>
          <p:nvPr>
            <p:ph type="dt" sz="half" idx="21"/>
          </p:nvPr>
        </p:nvSpPr>
        <p:spPr>
          <a:xfrm>
            <a:off x="7531511" y="4767263"/>
            <a:ext cx="787879" cy="274637"/>
          </a:xfrm>
          <a:prstGeom prst="rect">
            <a:avLst/>
          </a:prstGeom>
        </p:spPr>
        <p:txBody>
          <a:bodyPr/>
          <a:lstStyle/>
          <a:p>
            <a:fld id="{E736FA39-6B32-DC4A-9B18-59E9B15364CE}" type="datetime1">
              <a:rPr lang="de-DE" sz="1000" smtClean="0"/>
              <a:t>16.04.24</a:t>
            </a:fld>
            <a:endParaRPr lang="en-IN" sz="1000"/>
          </a:p>
        </p:txBody>
      </p:sp>
      <p:sp>
        <p:nvSpPr>
          <p:cNvPr id="4" name="Slide Number Placeholder 3">
            <a:extLst>
              <a:ext uri="{FF2B5EF4-FFF2-40B4-BE49-F238E27FC236}">
                <a16:creationId xmlns:a16="http://schemas.microsoft.com/office/drawing/2014/main" id="{310E347A-2097-4DC1-8FC4-1FBFBC563FCB}"/>
              </a:ext>
            </a:extLst>
          </p:cNvPr>
          <p:cNvSpPr>
            <a:spLocks noGrp="1"/>
          </p:cNvSpPr>
          <p:nvPr>
            <p:ph type="sldNum" sz="quarter" idx="23"/>
          </p:nvPr>
        </p:nvSpPr>
        <p:spPr>
          <a:xfrm>
            <a:off x="8167058" y="4767263"/>
            <a:ext cx="568102" cy="274637"/>
          </a:xfrm>
          <a:prstGeom prst="rect">
            <a:avLst/>
          </a:prstGeom>
        </p:spPr>
        <p:txBody>
          <a:bodyPr/>
          <a:lstStyle/>
          <a:p>
            <a:pPr>
              <a:defRPr/>
            </a:pPr>
            <a:r>
              <a:rPr lang="en-IN"/>
              <a:t>|    </a:t>
            </a:r>
            <a:fld id="{7B2119CD-3B2D-4CEB-B404-D2E3F8CD6D69}" type="slidenum">
              <a:rPr lang="en-IN" smtClean="0"/>
              <a:pPr>
                <a:defRPr/>
              </a:pPr>
              <a:t>‹Nr.›</a:t>
            </a:fld>
            <a:endParaRPr lang="en-IN"/>
          </a:p>
        </p:txBody>
      </p:sp>
      <p:sp>
        <p:nvSpPr>
          <p:cNvPr id="6" name="Title 5">
            <a:extLst>
              <a:ext uri="{FF2B5EF4-FFF2-40B4-BE49-F238E27FC236}">
                <a16:creationId xmlns:a16="http://schemas.microsoft.com/office/drawing/2014/main" id="{AD079F95-85C8-47A7-9EDE-B17DE1BCA47B}"/>
              </a:ext>
            </a:extLst>
          </p:cNvPr>
          <p:cNvSpPr>
            <a:spLocks noGrp="1"/>
          </p:cNvSpPr>
          <p:nvPr>
            <p:ph type="title"/>
          </p:nvPr>
        </p:nvSpPr>
        <p:spPr/>
        <p:txBody>
          <a:bodyPr/>
          <a:lstStyle/>
          <a:p>
            <a:r>
              <a:rPr lang="en-US"/>
              <a:t>Click to edit Master title style</a:t>
            </a:r>
            <a:endParaRPr lang="en-IN"/>
          </a:p>
        </p:txBody>
      </p:sp>
      <p:sp>
        <p:nvSpPr>
          <p:cNvPr id="5" name="Footer Placeholder 2">
            <a:extLst>
              <a:ext uri="{FF2B5EF4-FFF2-40B4-BE49-F238E27FC236}">
                <a16:creationId xmlns:a16="http://schemas.microsoft.com/office/drawing/2014/main" id="{8FF7E9BC-3F85-A395-5759-26CA69C63A65}"/>
              </a:ext>
            </a:extLst>
          </p:cNvPr>
          <p:cNvSpPr>
            <a:spLocks noGrp="1"/>
          </p:cNvSpPr>
          <p:nvPr>
            <p:ph type="ftr" sz="quarter" idx="17"/>
          </p:nvPr>
        </p:nvSpPr>
        <p:spPr>
          <a:xfrm>
            <a:off x="502920" y="4767263"/>
            <a:ext cx="7074057" cy="274637"/>
          </a:xfrm>
          <a:prstGeom prst="rect">
            <a:avLst/>
          </a:prstGeom>
        </p:spPr>
        <p:txBody>
          <a:bodyPr/>
          <a:lstStyle/>
          <a:p>
            <a:pPr>
              <a:defRPr/>
            </a:pPr>
            <a:r>
              <a:rPr lang="en-US"/>
              <a:t>© 2023 Abbott | ADC-62549 v4.0 | Geschützt und vertraulich - nicht verbreiten</a:t>
            </a:r>
            <a:endParaRPr lang="en-IN"/>
          </a:p>
        </p:txBody>
      </p:sp>
      <p:sp>
        <p:nvSpPr>
          <p:cNvPr id="7" name="Textplatzhalter 7">
            <a:extLst>
              <a:ext uri="{FF2B5EF4-FFF2-40B4-BE49-F238E27FC236}">
                <a16:creationId xmlns:a16="http://schemas.microsoft.com/office/drawing/2014/main" id="{8CBCC3D4-8350-331C-1AC1-5049856E43AF}"/>
              </a:ext>
            </a:extLst>
          </p:cNvPr>
          <p:cNvSpPr>
            <a:spLocks noGrp="1"/>
          </p:cNvSpPr>
          <p:nvPr>
            <p:ph type="body" sz="quarter" idx="24" hasCustomPrompt="1"/>
          </p:nvPr>
        </p:nvSpPr>
        <p:spPr>
          <a:xfrm>
            <a:off x="495236" y="4471988"/>
            <a:ext cx="8145525"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40489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88" y="0"/>
            <a:ext cx="4325111"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a:t>Insert an image</a:t>
            </a:r>
            <a:br>
              <a:rPr lang="en-US"/>
            </a:br>
            <a:r>
              <a:rPr lang="en-US"/>
              <a:t>within this placeholder </a:t>
            </a:r>
          </a:p>
        </p:txBody>
      </p:sp>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503238"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8" name="Text Placeholder 4">
            <a:extLst>
              <a:ext uri="{FF2B5EF4-FFF2-40B4-BE49-F238E27FC236}">
                <a16:creationId xmlns:a16="http://schemas.microsoft.com/office/drawing/2014/main" id="{98B40350-90AF-4369-8B21-A237E4585B43}"/>
              </a:ext>
            </a:extLst>
          </p:cNvPr>
          <p:cNvSpPr>
            <a:spLocks noGrp="1"/>
          </p:cNvSpPr>
          <p:nvPr>
            <p:ph type="body" sz="quarter" idx="13" hasCustomPrompt="1"/>
          </p:nvPr>
        </p:nvSpPr>
        <p:spPr>
          <a:xfrm>
            <a:off x="503238" y="1619968"/>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502919" y="1957741"/>
            <a:ext cx="3817301" cy="1081523"/>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04384C29-B1D2-4169-8C59-6E4C6B7D22EF}"/>
              </a:ext>
            </a:extLst>
          </p:cNvPr>
          <p:cNvSpPr>
            <a:spLocks noGrp="1"/>
          </p:cNvSpPr>
          <p:nvPr>
            <p:ph type="body" sz="quarter" idx="21" hasCustomPrompt="1"/>
          </p:nvPr>
        </p:nvSpPr>
        <p:spPr>
          <a:xfrm>
            <a:off x="503238" y="3237576"/>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1" name="Content Placeholder 5">
            <a:extLst>
              <a:ext uri="{FF2B5EF4-FFF2-40B4-BE49-F238E27FC236}">
                <a16:creationId xmlns:a16="http://schemas.microsoft.com/office/drawing/2014/main" id="{0312D5F6-81FC-4261-AED0-88E16C372781}"/>
              </a:ext>
            </a:extLst>
          </p:cNvPr>
          <p:cNvSpPr>
            <a:spLocks noGrp="1"/>
          </p:cNvSpPr>
          <p:nvPr>
            <p:ph sz="quarter" idx="22"/>
          </p:nvPr>
        </p:nvSpPr>
        <p:spPr>
          <a:xfrm>
            <a:off x="502919" y="3575350"/>
            <a:ext cx="3817301" cy="1081522"/>
          </a:xfrm>
        </p:spPr>
        <p:txBody>
          <a:bodyPr>
            <a:noAutofit/>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4FF65347-7CD3-4F10-8EF3-1278C80396FE}"/>
              </a:ext>
            </a:extLst>
          </p:cNvPr>
          <p:cNvSpPr>
            <a:spLocks noGrp="1"/>
          </p:cNvSpPr>
          <p:nvPr>
            <p:ph type="dt" sz="half" idx="23"/>
          </p:nvPr>
        </p:nvSpPr>
        <p:spPr>
          <a:xfrm>
            <a:off x="7531511" y="4767263"/>
            <a:ext cx="787879" cy="274637"/>
          </a:xfrm>
          <a:prstGeom prst="rect">
            <a:avLst/>
          </a:prstGeom>
        </p:spPr>
        <p:txBody>
          <a:bodyPr/>
          <a:lstStyle/>
          <a:p>
            <a:fld id="{B05DB976-11F7-D34C-B587-C16EA371B5E7}" type="datetime1">
              <a:rPr lang="de-DE" sz="1000" smtClean="0"/>
              <a:t>16.04.24</a:t>
            </a:fld>
            <a:endParaRPr lang="en-IN" sz="1000"/>
          </a:p>
        </p:txBody>
      </p:sp>
      <p:sp>
        <p:nvSpPr>
          <p:cNvPr id="7" name="Slide Number Placeholder 6">
            <a:extLst>
              <a:ext uri="{FF2B5EF4-FFF2-40B4-BE49-F238E27FC236}">
                <a16:creationId xmlns:a16="http://schemas.microsoft.com/office/drawing/2014/main" id="{2CC59128-8C19-4115-801D-638E5DDDF8DB}"/>
              </a:ext>
            </a:extLst>
          </p:cNvPr>
          <p:cNvSpPr>
            <a:spLocks noGrp="1"/>
          </p:cNvSpPr>
          <p:nvPr>
            <p:ph type="sldNum" sz="quarter" idx="25"/>
          </p:nvPr>
        </p:nvSpPr>
        <p:spPr>
          <a:xfrm>
            <a:off x="8167058" y="4767263"/>
            <a:ext cx="568102" cy="274637"/>
          </a:xfrm>
          <a:prstGeom prst="rect">
            <a:avLst/>
          </a:prstGeom>
        </p:spPr>
        <p:txBody>
          <a:bodyPr/>
          <a:lstStyle/>
          <a:p>
            <a:pPr>
              <a:defRPr/>
            </a:pPr>
            <a:r>
              <a:rPr lang="en-IN"/>
              <a:t>|    </a:t>
            </a:r>
            <a:fld id="{7B2119CD-3B2D-4CEB-B404-D2E3F8CD6D69}" type="slidenum">
              <a:rPr lang="en-IN" smtClean="0"/>
              <a:pPr>
                <a:defRPr/>
              </a:pPr>
              <a:t>‹Nr.›</a:t>
            </a:fld>
            <a:endParaRPr lang="en-IN"/>
          </a:p>
        </p:txBody>
      </p:sp>
      <p:sp>
        <p:nvSpPr>
          <p:cNvPr id="3" name="Title 2">
            <a:extLst>
              <a:ext uri="{FF2B5EF4-FFF2-40B4-BE49-F238E27FC236}">
                <a16:creationId xmlns:a16="http://schemas.microsoft.com/office/drawing/2014/main" id="{9A67DE3C-68DE-43DF-A233-910AFDC7FBD6}"/>
              </a:ext>
            </a:extLst>
          </p:cNvPr>
          <p:cNvSpPr>
            <a:spLocks noGrp="1"/>
          </p:cNvSpPr>
          <p:nvPr>
            <p:ph type="title"/>
          </p:nvPr>
        </p:nvSpPr>
        <p:spPr>
          <a:xfrm>
            <a:off x="502920" y="569594"/>
            <a:ext cx="3817300" cy="390526"/>
          </a:xfrm>
        </p:spPr>
        <p:txBody>
          <a:bodyPr/>
          <a:lstStyle/>
          <a:p>
            <a:r>
              <a:rPr lang="en-US"/>
              <a:t>Click to edit Master title style</a:t>
            </a:r>
            <a:endParaRPr lang="en-IN"/>
          </a:p>
        </p:txBody>
      </p:sp>
      <p:sp>
        <p:nvSpPr>
          <p:cNvPr id="2" name="Footer Placeholder 2">
            <a:extLst>
              <a:ext uri="{FF2B5EF4-FFF2-40B4-BE49-F238E27FC236}">
                <a16:creationId xmlns:a16="http://schemas.microsoft.com/office/drawing/2014/main" id="{E9BFDBBF-732C-F2E8-78B3-538121D96DEF}"/>
              </a:ext>
            </a:extLst>
          </p:cNvPr>
          <p:cNvSpPr>
            <a:spLocks noGrp="1"/>
          </p:cNvSpPr>
          <p:nvPr>
            <p:ph type="ftr" sz="quarter" idx="17"/>
          </p:nvPr>
        </p:nvSpPr>
        <p:spPr>
          <a:xfrm>
            <a:off x="502920" y="4767263"/>
            <a:ext cx="7074057" cy="274637"/>
          </a:xfrm>
          <a:prstGeom prst="rect">
            <a:avLst/>
          </a:prstGeom>
        </p:spPr>
        <p:txBody>
          <a:bodyPr/>
          <a:lstStyle/>
          <a:p>
            <a:pPr>
              <a:defRPr/>
            </a:pPr>
            <a:r>
              <a:rPr lang="en-US"/>
              <a:t>© 2023 Abbott | ADC-62549 v4.0 | Geschützt und vertraulich - nicht verbreiten</a:t>
            </a:r>
            <a:endParaRPr lang="en-IN"/>
          </a:p>
        </p:txBody>
      </p:sp>
      <p:sp>
        <p:nvSpPr>
          <p:cNvPr id="4" name="Textplatzhalter 7">
            <a:extLst>
              <a:ext uri="{FF2B5EF4-FFF2-40B4-BE49-F238E27FC236}">
                <a16:creationId xmlns:a16="http://schemas.microsoft.com/office/drawing/2014/main" id="{690458D5-78F7-2569-0CAE-9A1BF1AF31D6}"/>
              </a:ext>
            </a:extLst>
          </p:cNvPr>
          <p:cNvSpPr>
            <a:spLocks noGrp="1"/>
          </p:cNvSpPr>
          <p:nvPr>
            <p:ph type="body" sz="quarter" idx="26" hasCustomPrompt="1"/>
          </p:nvPr>
        </p:nvSpPr>
        <p:spPr>
          <a:xfrm>
            <a:off x="495237" y="4471988"/>
            <a:ext cx="4323652"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3675817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4666343"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a:t>Insert an image</a:t>
            </a:r>
            <a:br>
              <a:rPr lang="en-US"/>
            </a:br>
            <a:r>
              <a:rPr lang="en-US"/>
              <a:t>within this placeholder </a:t>
            </a:r>
          </a:p>
        </p:txBody>
      </p:sp>
      <p:sp>
        <p:nvSpPr>
          <p:cNvPr id="15" name="Text Placeholder 9">
            <a:extLst>
              <a:ext uri="{FF2B5EF4-FFF2-40B4-BE49-F238E27FC236}">
                <a16:creationId xmlns:a16="http://schemas.microsoft.com/office/drawing/2014/main" id="{82FAC416-5A96-491E-91F4-37DD3C42AC2D}"/>
              </a:ext>
            </a:extLst>
          </p:cNvPr>
          <p:cNvSpPr>
            <a:spLocks noGrp="1"/>
          </p:cNvSpPr>
          <p:nvPr>
            <p:ph type="body" sz="quarter" idx="18" hasCustomPrompt="1"/>
          </p:nvPr>
        </p:nvSpPr>
        <p:spPr>
          <a:xfrm>
            <a:off x="4826509"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53FDA49B-BBFC-4479-BD4E-6B88C700E352}"/>
              </a:ext>
            </a:extLst>
          </p:cNvPr>
          <p:cNvSpPr>
            <a:spLocks noGrp="1"/>
          </p:cNvSpPr>
          <p:nvPr>
            <p:ph type="body" sz="quarter" idx="19" hasCustomPrompt="1"/>
          </p:nvPr>
        </p:nvSpPr>
        <p:spPr>
          <a:xfrm>
            <a:off x="4826826"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8" name="Text Placeholder 4">
            <a:extLst>
              <a:ext uri="{FF2B5EF4-FFF2-40B4-BE49-F238E27FC236}">
                <a16:creationId xmlns:a16="http://schemas.microsoft.com/office/drawing/2014/main" id="{EC4C2575-A445-43B7-875C-641A76884F26}"/>
              </a:ext>
            </a:extLst>
          </p:cNvPr>
          <p:cNvSpPr>
            <a:spLocks noGrp="1"/>
          </p:cNvSpPr>
          <p:nvPr>
            <p:ph type="body" sz="quarter" idx="13" hasCustomPrompt="1"/>
          </p:nvPr>
        </p:nvSpPr>
        <p:spPr>
          <a:xfrm>
            <a:off x="4826826" y="1619968"/>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Content Placeholder 5">
            <a:extLst>
              <a:ext uri="{FF2B5EF4-FFF2-40B4-BE49-F238E27FC236}">
                <a16:creationId xmlns:a16="http://schemas.microsoft.com/office/drawing/2014/main" id="{E778DA63-FCCC-4EE0-AA5F-890A1063CF18}"/>
              </a:ext>
            </a:extLst>
          </p:cNvPr>
          <p:cNvSpPr>
            <a:spLocks noGrp="1"/>
          </p:cNvSpPr>
          <p:nvPr>
            <p:ph sz="quarter" idx="20"/>
          </p:nvPr>
        </p:nvSpPr>
        <p:spPr>
          <a:xfrm>
            <a:off x="4826507" y="1957741"/>
            <a:ext cx="3817301" cy="1081523"/>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BFD7EDCF-7335-4524-B52F-57203999193F}"/>
              </a:ext>
            </a:extLst>
          </p:cNvPr>
          <p:cNvSpPr>
            <a:spLocks noGrp="1"/>
          </p:cNvSpPr>
          <p:nvPr>
            <p:ph type="body" sz="quarter" idx="21" hasCustomPrompt="1"/>
          </p:nvPr>
        </p:nvSpPr>
        <p:spPr>
          <a:xfrm>
            <a:off x="4826826" y="3237576"/>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1" name="Content Placeholder 5">
            <a:extLst>
              <a:ext uri="{FF2B5EF4-FFF2-40B4-BE49-F238E27FC236}">
                <a16:creationId xmlns:a16="http://schemas.microsoft.com/office/drawing/2014/main" id="{08041EA5-1907-45C9-B84F-05A0E02AB318}"/>
              </a:ext>
            </a:extLst>
          </p:cNvPr>
          <p:cNvSpPr>
            <a:spLocks noGrp="1"/>
          </p:cNvSpPr>
          <p:nvPr>
            <p:ph sz="quarter" idx="22"/>
          </p:nvPr>
        </p:nvSpPr>
        <p:spPr>
          <a:xfrm>
            <a:off x="4826507" y="3575350"/>
            <a:ext cx="3817301" cy="1081522"/>
          </a:xfrm>
        </p:spPr>
        <p:txBody>
          <a:bodyPr>
            <a:noAutofit/>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2A75C93F-ECF9-4556-AC7C-FA60927EA1A8}"/>
              </a:ext>
            </a:extLst>
          </p:cNvPr>
          <p:cNvSpPr>
            <a:spLocks noGrp="1"/>
          </p:cNvSpPr>
          <p:nvPr>
            <p:ph type="dt" sz="half" idx="23"/>
          </p:nvPr>
        </p:nvSpPr>
        <p:spPr>
          <a:xfrm>
            <a:off x="7531511" y="4767263"/>
            <a:ext cx="787879" cy="274637"/>
          </a:xfrm>
          <a:prstGeom prst="rect">
            <a:avLst/>
          </a:prstGeom>
        </p:spPr>
        <p:txBody>
          <a:bodyPr/>
          <a:lstStyle/>
          <a:p>
            <a:fld id="{3A46C11E-773D-004F-9E6B-448AEA723FF8}" type="datetime1">
              <a:rPr lang="de-DE" sz="1000" smtClean="0"/>
              <a:t>16.04.24</a:t>
            </a:fld>
            <a:endParaRPr lang="en-IN" sz="1000"/>
          </a:p>
        </p:txBody>
      </p:sp>
      <p:sp>
        <p:nvSpPr>
          <p:cNvPr id="7" name="Slide Number Placeholder 6">
            <a:extLst>
              <a:ext uri="{FF2B5EF4-FFF2-40B4-BE49-F238E27FC236}">
                <a16:creationId xmlns:a16="http://schemas.microsoft.com/office/drawing/2014/main" id="{62859DF1-EAA0-48AE-9642-5890114712D6}"/>
              </a:ext>
            </a:extLst>
          </p:cNvPr>
          <p:cNvSpPr>
            <a:spLocks noGrp="1"/>
          </p:cNvSpPr>
          <p:nvPr>
            <p:ph type="sldNum" sz="quarter" idx="25"/>
          </p:nvPr>
        </p:nvSpPr>
        <p:spPr>
          <a:xfrm>
            <a:off x="8167058" y="4767263"/>
            <a:ext cx="568102" cy="274637"/>
          </a:xfrm>
          <a:prstGeom prst="rect">
            <a:avLst/>
          </a:prstGeom>
        </p:spPr>
        <p:txBody>
          <a:bodyPr/>
          <a:lstStyle/>
          <a:p>
            <a:pPr>
              <a:defRPr/>
            </a:pPr>
            <a:r>
              <a:rPr lang="en-IN"/>
              <a:t>|    </a:t>
            </a:r>
            <a:fld id="{7B2119CD-3B2D-4CEB-B404-D2E3F8CD6D69}" type="slidenum">
              <a:rPr lang="en-IN" smtClean="0"/>
              <a:pPr>
                <a:defRPr/>
              </a:pPr>
              <a:t>‹Nr.›</a:t>
            </a:fld>
            <a:endParaRPr lang="en-IN"/>
          </a:p>
        </p:txBody>
      </p:sp>
      <p:sp>
        <p:nvSpPr>
          <p:cNvPr id="3" name="Title 2">
            <a:extLst>
              <a:ext uri="{FF2B5EF4-FFF2-40B4-BE49-F238E27FC236}">
                <a16:creationId xmlns:a16="http://schemas.microsoft.com/office/drawing/2014/main" id="{40AE3F9D-0018-4E23-82DB-DD559B56D0D9}"/>
              </a:ext>
            </a:extLst>
          </p:cNvPr>
          <p:cNvSpPr>
            <a:spLocks noGrp="1"/>
          </p:cNvSpPr>
          <p:nvPr>
            <p:ph type="title"/>
          </p:nvPr>
        </p:nvSpPr>
        <p:spPr>
          <a:xfrm>
            <a:off x="4818888" y="569594"/>
            <a:ext cx="3822192" cy="390526"/>
          </a:xfrm>
        </p:spPr>
        <p:txBody>
          <a:bodyPr/>
          <a:lstStyle/>
          <a:p>
            <a:r>
              <a:rPr lang="en-US"/>
              <a:t>Click to edit Master title style</a:t>
            </a:r>
            <a:endParaRPr lang="en-IN"/>
          </a:p>
        </p:txBody>
      </p:sp>
      <p:sp>
        <p:nvSpPr>
          <p:cNvPr id="2" name="Footer Placeholder 2">
            <a:extLst>
              <a:ext uri="{FF2B5EF4-FFF2-40B4-BE49-F238E27FC236}">
                <a16:creationId xmlns:a16="http://schemas.microsoft.com/office/drawing/2014/main" id="{4904D8D2-7A8A-66E8-2139-9ABFDBE8B01D}"/>
              </a:ext>
            </a:extLst>
          </p:cNvPr>
          <p:cNvSpPr>
            <a:spLocks noGrp="1"/>
          </p:cNvSpPr>
          <p:nvPr>
            <p:ph type="ftr" sz="quarter" idx="17"/>
          </p:nvPr>
        </p:nvSpPr>
        <p:spPr>
          <a:xfrm>
            <a:off x="502920" y="4767263"/>
            <a:ext cx="7074057" cy="274637"/>
          </a:xfrm>
          <a:prstGeom prst="rect">
            <a:avLst/>
          </a:prstGeom>
        </p:spPr>
        <p:txBody>
          <a:bodyPr/>
          <a:lstStyle/>
          <a:p>
            <a:pPr>
              <a:defRPr/>
            </a:pPr>
            <a:r>
              <a:rPr lang="en-US"/>
              <a:t>© 2023 Abbott | ADC-62549 v4.0 | Geschützt und vertraulich - nicht verbreiten</a:t>
            </a:r>
            <a:endParaRPr lang="en-IN"/>
          </a:p>
        </p:txBody>
      </p:sp>
      <p:sp>
        <p:nvSpPr>
          <p:cNvPr id="4" name="Textplatzhalter 7">
            <a:extLst>
              <a:ext uri="{FF2B5EF4-FFF2-40B4-BE49-F238E27FC236}">
                <a16:creationId xmlns:a16="http://schemas.microsoft.com/office/drawing/2014/main" id="{175C9B13-41DB-E22B-3B45-4AE5281EBC42}"/>
              </a:ext>
            </a:extLst>
          </p:cNvPr>
          <p:cNvSpPr>
            <a:spLocks noGrp="1"/>
          </p:cNvSpPr>
          <p:nvPr>
            <p:ph type="body" sz="quarter" idx="26" hasCustomPrompt="1"/>
          </p:nvPr>
        </p:nvSpPr>
        <p:spPr>
          <a:xfrm>
            <a:off x="495237" y="4471988"/>
            <a:ext cx="4076764"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757056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 Alternate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4314969"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a:t>Insert an image</a:t>
            </a:r>
            <a:br>
              <a:rPr lang="en-US"/>
            </a:br>
            <a:r>
              <a:rPr lang="en-US"/>
              <a:t>within this placeholder </a:t>
            </a:r>
          </a:p>
        </p:txBody>
      </p:sp>
      <p:sp>
        <p:nvSpPr>
          <p:cNvPr id="15" name="Text Placeholder 9">
            <a:extLst>
              <a:ext uri="{FF2B5EF4-FFF2-40B4-BE49-F238E27FC236}">
                <a16:creationId xmlns:a16="http://schemas.microsoft.com/office/drawing/2014/main" id="{82FAC416-5A96-491E-91F4-37DD3C42AC2D}"/>
              </a:ext>
            </a:extLst>
          </p:cNvPr>
          <p:cNvSpPr>
            <a:spLocks noGrp="1"/>
          </p:cNvSpPr>
          <p:nvPr>
            <p:ph type="body" sz="quarter" idx="18" hasCustomPrompt="1"/>
          </p:nvPr>
        </p:nvSpPr>
        <p:spPr>
          <a:xfrm>
            <a:off x="4826509"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53FDA49B-BBFC-4479-BD4E-6B88C700E352}"/>
              </a:ext>
            </a:extLst>
          </p:cNvPr>
          <p:cNvSpPr>
            <a:spLocks noGrp="1"/>
          </p:cNvSpPr>
          <p:nvPr>
            <p:ph type="body" sz="quarter" idx="19" hasCustomPrompt="1"/>
          </p:nvPr>
        </p:nvSpPr>
        <p:spPr>
          <a:xfrm>
            <a:off x="4826826"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9" name="Content Placeholder 5">
            <a:extLst>
              <a:ext uri="{FF2B5EF4-FFF2-40B4-BE49-F238E27FC236}">
                <a16:creationId xmlns:a16="http://schemas.microsoft.com/office/drawing/2014/main" id="{E778DA63-FCCC-4EE0-AA5F-890A1063CF18}"/>
              </a:ext>
            </a:extLst>
          </p:cNvPr>
          <p:cNvSpPr>
            <a:spLocks noGrp="1"/>
          </p:cNvSpPr>
          <p:nvPr>
            <p:ph sz="quarter" idx="20"/>
          </p:nvPr>
        </p:nvSpPr>
        <p:spPr>
          <a:xfrm>
            <a:off x="4826507" y="1619968"/>
            <a:ext cx="3817301" cy="3045695"/>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B9013800-11CE-477C-AE55-6CEC71C7CC12}"/>
              </a:ext>
            </a:extLst>
          </p:cNvPr>
          <p:cNvSpPr>
            <a:spLocks noGrp="1"/>
          </p:cNvSpPr>
          <p:nvPr>
            <p:ph type="dt" sz="half" idx="21"/>
          </p:nvPr>
        </p:nvSpPr>
        <p:spPr>
          <a:xfrm>
            <a:off x="7531511" y="4767263"/>
            <a:ext cx="787879" cy="274637"/>
          </a:xfrm>
          <a:prstGeom prst="rect">
            <a:avLst/>
          </a:prstGeom>
        </p:spPr>
        <p:txBody>
          <a:bodyPr/>
          <a:lstStyle/>
          <a:p>
            <a:fld id="{266E5C2E-0769-2F47-BAB8-AFD7EDFBF638}" type="datetime1">
              <a:rPr lang="de-DE" sz="1000" smtClean="0"/>
              <a:t>16.04.24</a:t>
            </a:fld>
            <a:endParaRPr lang="en-IN" sz="1000"/>
          </a:p>
        </p:txBody>
      </p:sp>
      <p:sp>
        <p:nvSpPr>
          <p:cNvPr id="7" name="Slide Number Placeholder 6">
            <a:extLst>
              <a:ext uri="{FF2B5EF4-FFF2-40B4-BE49-F238E27FC236}">
                <a16:creationId xmlns:a16="http://schemas.microsoft.com/office/drawing/2014/main" id="{A5194424-AE09-468A-95DC-0699180FC4E1}"/>
              </a:ext>
            </a:extLst>
          </p:cNvPr>
          <p:cNvSpPr>
            <a:spLocks noGrp="1"/>
          </p:cNvSpPr>
          <p:nvPr>
            <p:ph type="sldNum" sz="quarter" idx="23"/>
          </p:nvPr>
        </p:nvSpPr>
        <p:spPr>
          <a:xfrm>
            <a:off x="8167058" y="4767263"/>
            <a:ext cx="568102" cy="274637"/>
          </a:xfrm>
          <a:prstGeom prst="rect">
            <a:avLst/>
          </a:prstGeom>
        </p:spPr>
        <p:txBody>
          <a:bodyPr/>
          <a:lstStyle/>
          <a:p>
            <a:pPr>
              <a:defRPr/>
            </a:pPr>
            <a:r>
              <a:rPr lang="en-IN"/>
              <a:t>|    </a:t>
            </a:r>
            <a:fld id="{7B2119CD-3B2D-4CEB-B404-D2E3F8CD6D69}" type="slidenum">
              <a:rPr lang="en-IN" smtClean="0"/>
              <a:pPr>
                <a:defRPr/>
              </a:pPr>
              <a:t>‹Nr.›</a:t>
            </a:fld>
            <a:endParaRPr lang="en-IN"/>
          </a:p>
        </p:txBody>
      </p:sp>
      <p:sp>
        <p:nvSpPr>
          <p:cNvPr id="3" name="Title 2">
            <a:extLst>
              <a:ext uri="{FF2B5EF4-FFF2-40B4-BE49-F238E27FC236}">
                <a16:creationId xmlns:a16="http://schemas.microsoft.com/office/drawing/2014/main" id="{22AB94D7-D90B-4C16-A5BF-F2C3042C6A24}"/>
              </a:ext>
            </a:extLst>
          </p:cNvPr>
          <p:cNvSpPr>
            <a:spLocks noGrp="1"/>
          </p:cNvSpPr>
          <p:nvPr>
            <p:ph type="title"/>
          </p:nvPr>
        </p:nvSpPr>
        <p:spPr>
          <a:xfrm>
            <a:off x="4818888" y="569594"/>
            <a:ext cx="3822191" cy="390526"/>
          </a:xfrm>
        </p:spPr>
        <p:txBody>
          <a:bodyPr/>
          <a:lstStyle/>
          <a:p>
            <a:r>
              <a:rPr lang="en-US"/>
              <a:t>Click to edit Master title style</a:t>
            </a:r>
            <a:endParaRPr lang="en-IN"/>
          </a:p>
        </p:txBody>
      </p:sp>
      <p:sp>
        <p:nvSpPr>
          <p:cNvPr id="4" name="Footer Placeholder 2">
            <a:extLst>
              <a:ext uri="{FF2B5EF4-FFF2-40B4-BE49-F238E27FC236}">
                <a16:creationId xmlns:a16="http://schemas.microsoft.com/office/drawing/2014/main" id="{2EBF5411-0472-77A9-9755-2CC0238F317E}"/>
              </a:ext>
            </a:extLst>
          </p:cNvPr>
          <p:cNvSpPr>
            <a:spLocks noGrp="1"/>
          </p:cNvSpPr>
          <p:nvPr>
            <p:ph type="ftr" sz="quarter" idx="17"/>
          </p:nvPr>
        </p:nvSpPr>
        <p:spPr>
          <a:xfrm>
            <a:off x="502920" y="4767263"/>
            <a:ext cx="7074057" cy="274637"/>
          </a:xfrm>
          <a:prstGeom prst="rect">
            <a:avLst/>
          </a:prstGeom>
        </p:spPr>
        <p:txBody>
          <a:bodyPr/>
          <a:lstStyle/>
          <a:p>
            <a:pPr>
              <a:defRPr/>
            </a:pPr>
            <a:r>
              <a:rPr lang="en-US"/>
              <a:t>© 2023 Abbott | ADC-62549 v4.0 | Geschützt und vertraulich - nicht verbreiten</a:t>
            </a:r>
            <a:endParaRPr lang="en-IN"/>
          </a:p>
        </p:txBody>
      </p:sp>
      <p:sp>
        <p:nvSpPr>
          <p:cNvPr id="8" name="Textplatzhalter 7">
            <a:extLst>
              <a:ext uri="{FF2B5EF4-FFF2-40B4-BE49-F238E27FC236}">
                <a16:creationId xmlns:a16="http://schemas.microsoft.com/office/drawing/2014/main" id="{F4E3CD0C-0690-962D-045A-D19D202B0988}"/>
              </a:ext>
            </a:extLst>
          </p:cNvPr>
          <p:cNvSpPr>
            <a:spLocks noGrp="1"/>
          </p:cNvSpPr>
          <p:nvPr>
            <p:ph type="body" sz="quarter" idx="24" hasCustomPrompt="1"/>
          </p:nvPr>
        </p:nvSpPr>
        <p:spPr>
          <a:xfrm>
            <a:off x="495237" y="4471988"/>
            <a:ext cx="3741190"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3483282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 Alternate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88" y="0"/>
            <a:ext cx="4325111"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a:t>Insert an image</a:t>
            </a:r>
            <a:br>
              <a:rPr lang="en-US"/>
            </a:br>
            <a:r>
              <a:rPr lang="en-US"/>
              <a:t>within this placeholder </a:t>
            </a:r>
          </a:p>
        </p:txBody>
      </p:sp>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503238"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502919" y="1619968"/>
            <a:ext cx="3817301" cy="3045695"/>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4727F0BF-1759-4538-B8D8-0064CA73DDB0}"/>
              </a:ext>
            </a:extLst>
          </p:cNvPr>
          <p:cNvSpPr>
            <a:spLocks noGrp="1"/>
          </p:cNvSpPr>
          <p:nvPr>
            <p:ph type="dt" sz="half" idx="21"/>
          </p:nvPr>
        </p:nvSpPr>
        <p:spPr>
          <a:xfrm>
            <a:off x="7531511" y="4767263"/>
            <a:ext cx="787879" cy="274637"/>
          </a:xfrm>
          <a:prstGeom prst="rect">
            <a:avLst/>
          </a:prstGeom>
        </p:spPr>
        <p:txBody>
          <a:bodyPr/>
          <a:lstStyle/>
          <a:p>
            <a:fld id="{2AC5D70F-9594-4848-A30A-E07187A48A3F}" type="datetime1">
              <a:rPr lang="de-DE" sz="1000" smtClean="0"/>
              <a:t>16.04.24</a:t>
            </a:fld>
            <a:endParaRPr lang="en-IN" sz="1000"/>
          </a:p>
        </p:txBody>
      </p:sp>
      <p:sp>
        <p:nvSpPr>
          <p:cNvPr id="7" name="Slide Number Placeholder 6">
            <a:extLst>
              <a:ext uri="{FF2B5EF4-FFF2-40B4-BE49-F238E27FC236}">
                <a16:creationId xmlns:a16="http://schemas.microsoft.com/office/drawing/2014/main" id="{B56BBD30-0719-4938-BD49-A680D58627FE}"/>
              </a:ext>
            </a:extLst>
          </p:cNvPr>
          <p:cNvSpPr>
            <a:spLocks noGrp="1"/>
          </p:cNvSpPr>
          <p:nvPr>
            <p:ph type="sldNum" sz="quarter" idx="23"/>
          </p:nvPr>
        </p:nvSpPr>
        <p:spPr>
          <a:xfrm>
            <a:off x="8167058" y="4767263"/>
            <a:ext cx="568102" cy="274637"/>
          </a:xfrm>
          <a:prstGeom prst="rect">
            <a:avLst/>
          </a:prstGeom>
        </p:spPr>
        <p:txBody>
          <a:bodyPr/>
          <a:lstStyle/>
          <a:p>
            <a:pPr>
              <a:defRPr/>
            </a:pPr>
            <a:r>
              <a:rPr lang="en-IN"/>
              <a:t>|    </a:t>
            </a:r>
            <a:fld id="{7B2119CD-3B2D-4CEB-B404-D2E3F8CD6D69}" type="slidenum">
              <a:rPr lang="en-IN" smtClean="0"/>
              <a:pPr>
                <a:defRPr/>
              </a:pPr>
              <a:t>‹Nr.›</a:t>
            </a:fld>
            <a:endParaRPr lang="en-IN"/>
          </a:p>
        </p:txBody>
      </p:sp>
      <p:sp>
        <p:nvSpPr>
          <p:cNvPr id="3" name="Title 2">
            <a:extLst>
              <a:ext uri="{FF2B5EF4-FFF2-40B4-BE49-F238E27FC236}">
                <a16:creationId xmlns:a16="http://schemas.microsoft.com/office/drawing/2014/main" id="{7A62E712-D0C0-4F27-A890-045067D4FBAF}"/>
              </a:ext>
            </a:extLst>
          </p:cNvPr>
          <p:cNvSpPr>
            <a:spLocks noGrp="1"/>
          </p:cNvSpPr>
          <p:nvPr>
            <p:ph type="title"/>
          </p:nvPr>
        </p:nvSpPr>
        <p:spPr>
          <a:xfrm>
            <a:off x="502920" y="569594"/>
            <a:ext cx="3817300" cy="390526"/>
          </a:xfrm>
        </p:spPr>
        <p:txBody>
          <a:bodyPr/>
          <a:lstStyle/>
          <a:p>
            <a:r>
              <a:rPr lang="en-US"/>
              <a:t>Click to edit Master title style</a:t>
            </a:r>
            <a:endParaRPr lang="en-IN"/>
          </a:p>
        </p:txBody>
      </p:sp>
      <p:sp>
        <p:nvSpPr>
          <p:cNvPr id="2" name="Footer Placeholder 2">
            <a:extLst>
              <a:ext uri="{FF2B5EF4-FFF2-40B4-BE49-F238E27FC236}">
                <a16:creationId xmlns:a16="http://schemas.microsoft.com/office/drawing/2014/main" id="{350DE37D-1B6B-8F7A-6EFB-16F87C4BF945}"/>
              </a:ext>
            </a:extLst>
          </p:cNvPr>
          <p:cNvSpPr>
            <a:spLocks noGrp="1"/>
          </p:cNvSpPr>
          <p:nvPr>
            <p:ph type="ftr" sz="quarter" idx="17"/>
          </p:nvPr>
        </p:nvSpPr>
        <p:spPr>
          <a:xfrm>
            <a:off x="502920" y="4767263"/>
            <a:ext cx="4325111" cy="274637"/>
          </a:xfrm>
          <a:prstGeom prst="rect">
            <a:avLst/>
          </a:prstGeom>
        </p:spPr>
        <p:txBody>
          <a:bodyPr/>
          <a:lstStyle/>
          <a:p>
            <a:pPr>
              <a:defRPr/>
            </a:pPr>
            <a:r>
              <a:rPr lang="en-US"/>
              <a:t>© 2023 Abbott | ADC-62549 v4.0 | Geschützt und vertraulich - nicht verbreiten</a:t>
            </a:r>
            <a:endParaRPr lang="en-IN"/>
          </a:p>
        </p:txBody>
      </p:sp>
      <p:sp>
        <p:nvSpPr>
          <p:cNvPr id="4" name="Textplatzhalter 7">
            <a:extLst>
              <a:ext uri="{FF2B5EF4-FFF2-40B4-BE49-F238E27FC236}">
                <a16:creationId xmlns:a16="http://schemas.microsoft.com/office/drawing/2014/main" id="{3057544D-B5A3-269A-0686-2E4F9341D0B1}"/>
              </a:ext>
            </a:extLst>
          </p:cNvPr>
          <p:cNvSpPr>
            <a:spLocks noGrp="1"/>
          </p:cNvSpPr>
          <p:nvPr>
            <p:ph type="body" sz="quarter" idx="24" hasCustomPrompt="1"/>
          </p:nvPr>
        </p:nvSpPr>
        <p:spPr>
          <a:xfrm>
            <a:off x="495237" y="4471988"/>
            <a:ext cx="4323652"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369725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 Alternate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08000" y="0"/>
            <a:ext cx="2736000"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a:t>Insert an image</a:t>
            </a:r>
            <a:br>
              <a:rPr lang="en-US"/>
            </a:br>
            <a:r>
              <a:rPr lang="en-US"/>
              <a:t>within this placeholder </a:t>
            </a:r>
          </a:p>
        </p:txBody>
      </p:sp>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502921" y="266700"/>
            <a:ext cx="5661777"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503238" y="1097957"/>
            <a:ext cx="5654534"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502919" y="1619968"/>
            <a:ext cx="5654533" cy="3045695"/>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4727F0BF-1759-4538-B8D8-0064CA73DDB0}"/>
              </a:ext>
            </a:extLst>
          </p:cNvPr>
          <p:cNvSpPr>
            <a:spLocks noGrp="1"/>
          </p:cNvSpPr>
          <p:nvPr>
            <p:ph type="dt" sz="half" idx="21"/>
          </p:nvPr>
        </p:nvSpPr>
        <p:spPr>
          <a:xfrm>
            <a:off x="7531511" y="4767263"/>
            <a:ext cx="787879" cy="274637"/>
          </a:xfrm>
          <a:prstGeom prst="rect">
            <a:avLst/>
          </a:prstGeom>
        </p:spPr>
        <p:txBody>
          <a:bodyPr/>
          <a:lstStyle/>
          <a:p>
            <a:fld id="{C33789E3-DA0D-1A45-A750-284157E2A5FE}" type="datetime1">
              <a:rPr lang="de-DE" sz="1000" smtClean="0"/>
              <a:t>16.04.24</a:t>
            </a:fld>
            <a:endParaRPr lang="en-IN" sz="1000"/>
          </a:p>
        </p:txBody>
      </p:sp>
      <p:sp>
        <p:nvSpPr>
          <p:cNvPr id="7" name="Slide Number Placeholder 6">
            <a:extLst>
              <a:ext uri="{FF2B5EF4-FFF2-40B4-BE49-F238E27FC236}">
                <a16:creationId xmlns:a16="http://schemas.microsoft.com/office/drawing/2014/main" id="{B56BBD30-0719-4938-BD49-A680D58627FE}"/>
              </a:ext>
            </a:extLst>
          </p:cNvPr>
          <p:cNvSpPr>
            <a:spLocks noGrp="1"/>
          </p:cNvSpPr>
          <p:nvPr>
            <p:ph type="sldNum" sz="quarter" idx="23"/>
          </p:nvPr>
        </p:nvSpPr>
        <p:spPr>
          <a:xfrm>
            <a:off x="8167058" y="4767263"/>
            <a:ext cx="568102" cy="274637"/>
          </a:xfrm>
          <a:prstGeom prst="rect">
            <a:avLst/>
          </a:prstGeom>
        </p:spPr>
        <p:txBody>
          <a:bodyPr/>
          <a:lstStyle/>
          <a:p>
            <a:pPr>
              <a:defRPr/>
            </a:pPr>
            <a:r>
              <a:rPr lang="en-IN"/>
              <a:t>|    </a:t>
            </a:r>
            <a:fld id="{7B2119CD-3B2D-4CEB-B404-D2E3F8CD6D69}" type="slidenum">
              <a:rPr lang="en-IN" smtClean="0"/>
              <a:pPr>
                <a:defRPr/>
              </a:pPr>
              <a:t>‹Nr.›</a:t>
            </a:fld>
            <a:endParaRPr lang="en-IN"/>
          </a:p>
        </p:txBody>
      </p:sp>
      <p:sp>
        <p:nvSpPr>
          <p:cNvPr id="3" name="Title 2">
            <a:extLst>
              <a:ext uri="{FF2B5EF4-FFF2-40B4-BE49-F238E27FC236}">
                <a16:creationId xmlns:a16="http://schemas.microsoft.com/office/drawing/2014/main" id="{7A62E712-D0C0-4F27-A890-045067D4FBAF}"/>
              </a:ext>
            </a:extLst>
          </p:cNvPr>
          <p:cNvSpPr>
            <a:spLocks noGrp="1"/>
          </p:cNvSpPr>
          <p:nvPr>
            <p:ph type="title"/>
          </p:nvPr>
        </p:nvSpPr>
        <p:spPr>
          <a:xfrm>
            <a:off x="502920" y="569594"/>
            <a:ext cx="5654532" cy="390526"/>
          </a:xfrm>
        </p:spPr>
        <p:txBody>
          <a:bodyPr/>
          <a:lstStyle/>
          <a:p>
            <a:r>
              <a:rPr lang="en-US"/>
              <a:t>Click to edit Master title style</a:t>
            </a:r>
            <a:endParaRPr lang="en-IN"/>
          </a:p>
        </p:txBody>
      </p:sp>
      <p:sp>
        <p:nvSpPr>
          <p:cNvPr id="2" name="Footer Placeholder 2">
            <a:extLst>
              <a:ext uri="{FF2B5EF4-FFF2-40B4-BE49-F238E27FC236}">
                <a16:creationId xmlns:a16="http://schemas.microsoft.com/office/drawing/2014/main" id="{350DE37D-1B6B-8F7A-6EFB-16F87C4BF945}"/>
              </a:ext>
            </a:extLst>
          </p:cNvPr>
          <p:cNvSpPr>
            <a:spLocks noGrp="1"/>
          </p:cNvSpPr>
          <p:nvPr>
            <p:ph type="ftr" sz="quarter" idx="17"/>
          </p:nvPr>
        </p:nvSpPr>
        <p:spPr>
          <a:xfrm>
            <a:off x="502920" y="4767263"/>
            <a:ext cx="5661778" cy="274637"/>
          </a:xfrm>
          <a:prstGeom prst="rect">
            <a:avLst/>
          </a:prstGeom>
        </p:spPr>
        <p:txBody>
          <a:bodyPr/>
          <a:lstStyle/>
          <a:p>
            <a:pPr>
              <a:defRPr/>
            </a:pPr>
            <a:r>
              <a:rPr lang="en-US"/>
              <a:t>© 2023 Abbott | ADC-62549 v4.0 | Geschützt und vertraulich - nicht verbreiten</a:t>
            </a:r>
            <a:endParaRPr lang="en-IN"/>
          </a:p>
        </p:txBody>
      </p:sp>
      <p:sp>
        <p:nvSpPr>
          <p:cNvPr id="4" name="Textplatzhalter 7">
            <a:extLst>
              <a:ext uri="{FF2B5EF4-FFF2-40B4-BE49-F238E27FC236}">
                <a16:creationId xmlns:a16="http://schemas.microsoft.com/office/drawing/2014/main" id="{3057544D-B5A3-269A-0686-2E4F9341D0B1}"/>
              </a:ext>
            </a:extLst>
          </p:cNvPr>
          <p:cNvSpPr>
            <a:spLocks noGrp="1"/>
          </p:cNvSpPr>
          <p:nvPr>
            <p:ph type="body" sz="quarter" idx="24" hasCustomPrompt="1"/>
          </p:nvPr>
        </p:nvSpPr>
        <p:spPr>
          <a:xfrm>
            <a:off x="495237" y="4471988"/>
            <a:ext cx="5669462"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3457645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L) Alternate Half-content &amp; image layout">
    <p:spTree>
      <p:nvGrpSpPr>
        <p:cNvPr id="1" name=""/>
        <p:cNvGrpSpPr/>
        <p:nvPr/>
      </p:nvGrpSpPr>
      <p:grpSpPr>
        <a:xfrm>
          <a:off x="0" y="0"/>
          <a:ext cx="0" cy="0"/>
          <a:chOff x="0" y="0"/>
          <a:chExt cx="0" cy="0"/>
        </a:xfrm>
      </p:grpSpPr>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502921" y="266700"/>
            <a:ext cx="6395920"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503238" y="1097957"/>
            <a:ext cx="6387738"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502919" y="1619968"/>
            <a:ext cx="6395421" cy="3045695"/>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a:extLst>
              <a:ext uri="{FF2B5EF4-FFF2-40B4-BE49-F238E27FC236}">
                <a16:creationId xmlns:a16="http://schemas.microsoft.com/office/drawing/2014/main" id="{7A62E712-D0C0-4F27-A890-045067D4FBAF}"/>
              </a:ext>
            </a:extLst>
          </p:cNvPr>
          <p:cNvSpPr>
            <a:spLocks noGrp="1"/>
          </p:cNvSpPr>
          <p:nvPr>
            <p:ph type="title"/>
          </p:nvPr>
        </p:nvSpPr>
        <p:spPr>
          <a:xfrm>
            <a:off x="502920" y="569594"/>
            <a:ext cx="6387736" cy="390526"/>
          </a:xfrm>
        </p:spPr>
        <p:txBody>
          <a:bodyPr/>
          <a:lstStyle/>
          <a:p>
            <a:r>
              <a:rPr lang="en-US"/>
              <a:t>Click to edit Master title style</a:t>
            </a:r>
            <a:endParaRPr lang="en-IN"/>
          </a:p>
        </p:txBody>
      </p:sp>
      <p:sp>
        <p:nvSpPr>
          <p:cNvPr id="2" name="Footer Placeholder 2">
            <a:extLst>
              <a:ext uri="{FF2B5EF4-FFF2-40B4-BE49-F238E27FC236}">
                <a16:creationId xmlns:a16="http://schemas.microsoft.com/office/drawing/2014/main" id="{350DE37D-1B6B-8F7A-6EFB-16F87C4BF945}"/>
              </a:ext>
            </a:extLst>
          </p:cNvPr>
          <p:cNvSpPr>
            <a:spLocks noGrp="1"/>
          </p:cNvSpPr>
          <p:nvPr>
            <p:ph type="ftr" sz="quarter" idx="17"/>
          </p:nvPr>
        </p:nvSpPr>
        <p:spPr>
          <a:xfrm>
            <a:off x="502919" y="4767263"/>
            <a:ext cx="6387737" cy="274637"/>
          </a:xfrm>
          <a:prstGeom prst="rect">
            <a:avLst/>
          </a:prstGeom>
        </p:spPr>
        <p:txBody>
          <a:bodyPr/>
          <a:lstStyle/>
          <a:p>
            <a:pPr>
              <a:defRPr/>
            </a:pPr>
            <a:r>
              <a:rPr lang="en-US"/>
              <a:t>© 2023 Abbott | ADC-62549 v4.0 | Geschützt und vertraulich - nicht verbreiten</a:t>
            </a:r>
            <a:endParaRPr lang="en-IN"/>
          </a:p>
        </p:txBody>
      </p:sp>
      <p:sp>
        <p:nvSpPr>
          <p:cNvPr id="4" name="Textplatzhalter 7">
            <a:extLst>
              <a:ext uri="{FF2B5EF4-FFF2-40B4-BE49-F238E27FC236}">
                <a16:creationId xmlns:a16="http://schemas.microsoft.com/office/drawing/2014/main" id="{3057544D-B5A3-269A-0686-2E4F9341D0B1}"/>
              </a:ext>
            </a:extLst>
          </p:cNvPr>
          <p:cNvSpPr>
            <a:spLocks noGrp="1"/>
          </p:cNvSpPr>
          <p:nvPr>
            <p:ph type="body" sz="quarter" idx="24" hasCustomPrompt="1"/>
          </p:nvPr>
        </p:nvSpPr>
        <p:spPr>
          <a:xfrm>
            <a:off x="495236" y="4471988"/>
            <a:ext cx="6395421" cy="308464"/>
          </a:xfrm>
        </p:spPr>
        <p:txBody>
          <a:bodyPr bIns="0" anchor="b"/>
          <a:lstStyle>
            <a:lvl1pPr>
              <a:defRPr sz="600" b="0">
                <a:solidFill>
                  <a:schemeClr val="tx1"/>
                </a:solidFill>
              </a:defRPr>
            </a:lvl1pPr>
          </a:lstStyle>
          <a:p>
            <a:pPr lvl="0"/>
            <a:r>
              <a:rPr lang="de-DE"/>
              <a:t>Disclaimer</a:t>
            </a:r>
          </a:p>
        </p:txBody>
      </p:sp>
      <p:sp>
        <p:nvSpPr>
          <p:cNvPr id="6" name="Rechteck 5">
            <a:extLst>
              <a:ext uri="{FF2B5EF4-FFF2-40B4-BE49-F238E27FC236}">
                <a16:creationId xmlns:a16="http://schemas.microsoft.com/office/drawing/2014/main" id="{9A666D5E-ED2D-9908-749B-C44E19BF6A9C}"/>
              </a:ext>
            </a:extLst>
          </p:cNvPr>
          <p:cNvSpPr/>
          <p:nvPr userDrawn="1"/>
        </p:nvSpPr>
        <p:spPr>
          <a:xfrm>
            <a:off x="7222992" y="0"/>
            <a:ext cx="1921008" cy="51435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100"/>
              </a:solidFill>
            </a:endParaRPr>
          </a:p>
        </p:txBody>
      </p:sp>
      <p:pic>
        <p:nvPicPr>
          <p:cNvPr id="8" name="Grafik 7">
            <a:extLst>
              <a:ext uri="{FF2B5EF4-FFF2-40B4-BE49-F238E27FC236}">
                <a16:creationId xmlns:a16="http://schemas.microsoft.com/office/drawing/2014/main" id="{8170E1B0-CA94-7024-4C62-0604369F24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24001" y="1859536"/>
            <a:ext cx="1377830" cy="1259730"/>
          </a:xfrm>
          <a:prstGeom prst="rect">
            <a:avLst/>
          </a:prstGeom>
        </p:spPr>
      </p:pic>
      <p:sp>
        <p:nvSpPr>
          <p:cNvPr id="9" name="Date Placeholder 4">
            <a:extLst>
              <a:ext uri="{FF2B5EF4-FFF2-40B4-BE49-F238E27FC236}">
                <a16:creationId xmlns:a16="http://schemas.microsoft.com/office/drawing/2014/main" id="{438F56A9-9A01-2F60-DB7F-53FAE9988484}"/>
              </a:ext>
            </a:extLst>
          </p:cNvPr>
          <p:cNvSpPr>
            <a:spLocks noGrp="1"/>
          </p:cNvSpPr>
          <p:nvPr>
            <p:ph type="dt" sz="half" idx="21"/>
          </p:nvPr>
        </p:nvSpPr>
        <p:spPr>
          <a:xfrm>
            <a:off x="7531511" y="4767263"/>
            <a:ext cx="787879" cy="274637"/>
          </a:xfrm>
          <a:prstGeom prst="rect">
            <a:avLst/>
          </a:prstGeom>
        </p:spPr>
        <p:txBody>
          <a:bodyPr/>
          <a:lstStyle>
            <a:lvl1pPr>
              <a:defRPr>
                <a:solidFill>
                  <a:srgbClr val="031489"/>
                </a:solidFill>
              </a:defRPr>
            </a:lvl1pPr>
          </a:lstStyle>
          <a:p>
            <a:fld id="{FF428B3E-1C88-D148-BC40-F9D7C5BD6436}" type="datetime1">
              <a:rPr lang="de-DE" smtClean="0"/>
              <a:pPr/>
              <a:t>16.04.24</a:t>
            </a:fld>
            <a:endParaRPr lang="en-IN"/>
          </a:p>
        </p:txBody>
      </p:sp>
      <p:sp>
        <p:nvSpPr>
          <p:cNvPr id="11" name="Slide Number Placeholder 6">
            <a:extLst>
              <a:ext uri="{FF2B5EF4-FFF2-40B4-BE49-F238E27FC236}">
                <a16:creationId xmlns:a16="http://schemas.microsoft.com/office/drawing/2014/main" id="{7FC37BCB-2B52-D29D-6024-0F92C629446F}"/>
              </a:ext>
            </a:extLst>
          </p:cNvPr>
          <p:cNvSpPr>
            <a:spLocks noGrp="1"/>
          </p:cNvSpPr>
          <p:nvPr>
            <p:ph type="sldNum" sz="quarter" idx="23"/>
          </p:nvPr>
        </p:nvSpPr>
        <p:spPr>
          <a:xfrm>
            <a:off x="8167058" y="4767263"/>
            <a:ext cx="568102" cy="274637"/>
          </a:xfrm>
          <a:prstGeom prst="rect">
            <a:avLst/>
          </a:prstGeom>
        </p:spPr>
        <p:txBody>
          <a:bodyPr/>
          <a:lstStyle>
            <a:lvl1pPr>
              <a:defRPr>
                <a:solidFill>
                  <a:srgbClr val="031489"/>
                </a:solidFill>
              </a:defRPr>
            </a:lvl1pPr>
          </a:lstStyle>
          <a:p>
            <a:pPr>
              <a:defRPr/>
            </a:pPr>
            <a:r>
              <a:rPr lang="en-IN"/>
              <a:t>|    </a:t>
            </a:r>
            <a:fld id="{7B2119CD-3B2D-4CEB-B404-D2E3F8CD6D69}" type="slidenum">
              <a:rPr lang="en-IN" smtClean="0"/>
              <a:pPr>
                <a:defRPr/>
              </a:pPr>
              <a:t>‹Nr.›</a:t>
            </a:fld>
            <a:endParaRPr lang="en-IN"/>
          </a:p>
        </p:txBody>
      </p:sp>
    </p:spTree>
    <p:extLst>
      <p:ext uri="{BB962C8B-B14F-4D97-AF65-F5344CB8AC3E}">
        <p14:creationId xmlns:p14="http://schemas.microsoft.com/office/powerpoint/2010/main" val="1395548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 Half-content &amp; full image layou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EBBC6B44-1A66-4C17-802D-CD6F3BEB84DB}"/>
              </a:ext>
            </a:extLst>
          </p:cNvPr>
          <p:cNvSpPr>
            <a:spLocks noGrp="1"/>
          </p:cNvSpPr>
          <p:nvPr>
            <p:ph type="pic" sz="quarter" idx="14" hasCustomPrompt="1"/>
          </p:nvPr>
        </p:nvSpPr>
        <p:spPr>
          <a:xfrm>
            <a:off x="1" y="0"/>
            <a:ext cx="9144000" cy="5143500"/>
          </a:xfrm>
          <a:prstGeom prst="rect">
            <a:avLst/>
          </a:prstGeom>
          <a:solidFill>
            <a:schemeClr val="bg2"/>
          </a:solidFill>
          <a:ln>
            <a:noFill/>
          </a:ln>
          <a:effectLst/>
        </p:spPr>
        <p:txBody>
          <a:bodyPr lIns="365760" rIns="365760" anchor="ctr" anchorCtr="1"/>
          <a:lstStyle>
            <a:lvl1pPr marL="3776663" indent="0" algn="l">
              <a:tabLst/>
              <a:defRPr sz="1800" b="0" baseline="0">
                <a:solidFill>
                  <a:schemeClr val="accent1"/>
                </a:solidFill>
                <a:latin typeface="+mn-lt"/>
              </a:defRPr>
            </a:lvl1pPr>
          </a:lstStyle>
          <a:p>
            <a:r>
              <a:rPr lang="en-US"/>
              <a:t>Insert an image</a:t>
            </a:r>
            <a:br>
              <a:rPr lang="en-US"/>
            </a:br>
            <a:r>
              <a:rPr lang="en-US"/>
              <a:t>within this placeholder </a:t>
            </a:r>
          </a:p>
        </p:txBody>
      </p:sp>
      <p:sp>
        <p:nvSpPr>
          <p:cNvPr id="14" name="Text Placeholder 9">
            <a:extLst>
              <a:ext uri="{FF2B5EF4-FFF2-40B4-BE49-F238E27FC236}">
                <a16:creationId xmlns:a16="http://schemas.microsoft.com/office/drawing/2014/main" id="{BD57305E-F709-4E9E-B399-8D21F2A51FF6}"/>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6" name="Content Placeholder 5">
            <a:extLst>
              <a:ext uri="{FF2B5EF4-FFF2-40B4-BE49-F238E27FC236}">
                <a16:creationId xmlns:a16="http://schemas.microsoft.com/office/drawing/2014/main" id="{C73EADF8-32AF-409A-AD0A-3134A5D09D53}"/>
              </a:ext>
            </a:extLst>
          </p:cNvPr>
          <p:cNvSpPr>
            <a:spLocks noGrp="1"/>
          </p:cNvSpPr>
          <p:nvPr>
            <p:ph sz="quarter" idx="19"/>
          </p:nvPr>
        </p:nvSpPr>
        <p:spPr>
          <a:xfrm>
            <a:off x="502919" y="1411940"/>
            <a:ext cx="3822191" cy="3251499"/>
          </a:xfrm>
        </p:spPr>
        <p:txBody>
          <a:bodyPr/>
          <a:lstStyle>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Date Placeholder 5">
            <a:extLst>
              <a:ext uri="{FF2B5EF4-FFF2-40B4-BE49-F238E27FC236}">
                <a16:creationId xmlns:a16="http://schemas.microsoft.com/office/drawing/2014/main" id="{89AEB25F-FA40-4727-8C63-0FB00C65B1F1}"/>
              </a:ext>
            </a:extLst>
          </p:cNvPr>
          <p:cNvSpPr>
            <a:spLocks noGrp="1"/>
          </p:cNvSpPr>
          <p:nvPr>
            <p:ph type="dt" sz="half" idx="20"/>
          </p:nvPr>
        </p:nvSpPr>
        <p:spPr>
          <a:xfrm>
            <a:off x="7531511" y="4767263"/>
            <a:ext cx="787879" cy="274637"/>
          </a:xfrm>
          <a:prstGeom prst="rect">
            <a:avLst/>
          </a:prstGeom>
        </p:spPr>
        <p:txBody>
          <a:bodyPr/>
          <a:lstStyle/>
          <a:p>
            <a:fld id="{A611444A-9F3F-2541-85BC-D7B284938AB1}" type="datetime1">
              <a:rPr lang="de-DE" sz="1000" smtClean="0"/>
              <a:t>16.04.24</a:t>
            </a:fld>
            <a:endParaRPr lang="en-IN" sz="1000"/>
          </a:p>
        </p:txBody>
      </p:sp>
      <p:sp>
        <p:nvSpPr>
          <p:cNvPr id="8" name="Slide Number Placeholder 7">
            <a:extLst>
              <a:ext uri="{FF2B5EF4-FFF2-40B4-BE49-F238E27FC236}">
                <a16:creationId xmlns:a16="http://schemas.microsoft.com/office/drawing/2014/main" id="{E0E4568D-868E-42F7-926A-483A8A7B381A}"/>
              </a:ext>
            </a:extLst>
          </p:cNvPr>
          <p:cNvSpPr>
            <a:spLocks noGrp="1"/>
          </p:cNvSpPr>
          <p:nvPr>
            <p:ph type="sldNum" sz="quarter" idx="22"/>
          </p:nvPr>
        </p:nvSpPr>
        <p:spPr>
          <a:xfrm>
            <a:off x="8167058" y="4767263"/>
            <a:ext cx="568102" cy="274637"/>
          </a:xfrm>
          <a:prstGeom prst="rect">
            <a:avLst/>
          </a:prstGeom>
        </p:spPr>
        <p:txBody>
          <a:bodyPr/>
          <a:lstStyle/>
          <a:p>
            <a:pPr>
              <a:defRPr/>
            </a:pPr>
            <a:r>
              <a:rPr lang="en-IN"/>
              <a:t>|    </a:t>
            </a:r>
            <a:fld id="{7B2119CD-3B2D-4CEB-B404-D2E3F8CD6D69}" type="slidenum">
              <a:rPr lang="en-IN" smtClean="0"/>
              <a:pPr>
                <a:defRPr/>
              </a:pPr>
              <a:t>‹Nr.›</a:t>
            </a:fld>
            <a:endParaRPr lang="en-IN"/>
          </a:p>
        </p:txBody>
      </p:sp>
      <p:sp>
        <p:nvSpPr>
          <p:cNvPr id="3" name="Title 2">
            <a:extLst>
              <a:ext uri="{FF2B5EF4-FFF2-40B4-BE49-F238E27FC236}">
                <a16:creationId xmlns:a16="http://schemas.microsoft.com/office/drawing/2014/main" id="{F49B87BA-CB3B-4626-87FF-39721BA39BC9}"/>
              </a:ext>
            </a:extLst>
          </p:cNvPr>
          <p:cNvSpPr>
            <a:spLocks noGrp="1"/>
          </p:cNvSpPr>
          <p:nvPr>
            <p:ph type="title"/>
          </p:nvPr>
        </p:nvSpPr>
        <p:spPr>
          <a:xfrm>
            <a:off x="502919" y="569594"/>
            <a:ext cx="4487369" cy="390526"/>
          </a:xfrm>
        </p:spPr>
        <p:txBody>
          <a:bodyPr/>
          <a:lstStyle/>
          <a:p>
            <a:r>
              <a:rPr lang="en-US"/>
              <a:t>Click to edit Master title style</a:t>
            </a:r>
            <a:endParaRPr lang="en-IN"/>
          </a:p>
        </p:txBody>
      </p:sp>
      <p:sp>
        <p:nvSpPr>
          <p:cNvPr id="2" name="Footer Placeholder 2">
            <a:extLst>
              <a:ext uri="{FF2B5EF4-FFF2-40B4-BE49-F238E27FC236}">
                <a16:creationId xmlns:a16="http://schemas.microsoft.com/office/drawing/2014/main" id="{946634B7-537C-B837-D931-D1B87A8F1C75}"/>
              </a:ext>
            </a:extLst>
          </p:cNvPr>
          <p:cNvSpPr>
            <a:spLocks noGrp="1"/>
          </p:cNvSpPr>
          <p:nvPr>
            <p:ph type="ftr" sz="quarter" idx="17"/>
          </p:nvPr>
        </p:nvSpPr>
        <p:spPr>
          <a:xfrm>
            <a:off x="502920" y="4767263"/>
            <a:ext cx="7074057" cy="274637"/>
          </a:xfrm>
          <a:prstGeom prst="rect">
            <a:avLst/>
          </a:prstGeom>
        </p:spPr>
        <p:txBody>
          <a:bodyPr/>
          <a:lstStyle/>
          <a:p>
            <a:pPr>
              <a:defRPr/>
            </a:pPr>
            <a:r>
              <a:rPr lang="en-US"/>
              <a:t>© 2023 Abbott | ADC-62549 v4.0 | Geschützt und vertraulich - nicht verbreiten</a:t>
            </a:r>
            <a:endParaRPr lang="en-IN"/>
          </a:p>
        </p:txBody>
      </p:sp>
      <p:sp>
        <p:nvSpPr>
          <p:cNvPr id="4" name="Textplatzhalter 7">
            <a:extLst>
              <a:ext uri="{FF2B5EF4-FFF2-40B4-BE49-F238E27FC236}">
                <a16:creationId xmlns:a16="http://schemas.microsoft.com/office/drawing/2014/main" id="{D5D89AC5-E7B9-CB53-6F7D-D9476DD5BEB4}"/>
              </a:ext>
            </a:extLst>
          </p:cNvPr>
          <p:cNvSpPr>
            <a:spLocks noGrp="1"/>
          </p:cNvSpPr>
          <p:nvPr>
            <p:ph type="body" sz="quarter" idx="23" hasCustomPrompt="1"/>
          </p:nvPr>
        </p:nvSpPr>
        <p:spPr>
          <a:xfrm>
            <a:off x="495236" y="4471988"/>
            <a:ext cx="6395421"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4075813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 Half-content &amp; full image layou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EBBC6B44-1A66-4C17-802D-CD6F3BEB84DB}"/>
              </a:ext>
            </a:extLst>
          </p:cNvPr>
          <p:cNvSpPr>
            <a:spLocks noGrp="1"/>
          </p:cNvSpPr>
          <p:nvPr>
            <p:ph type="pic" sz="quarter" idx="14" hasCustomPrompt="1"/>
          </p:nvPr>
        </p:nvSpPr>
        <p:spPr>
          <a:xfrm>
            <a:off x="1" y="0"/>
            <a:ext cx="9144000" cy="5143500"/>
          </a:xfrm>
          <a:prstGeom prst="rect">
            <a:avLst/>
          </a:prstGeom>
          <a:solidFill>
            <a:schemeClr val="bg2"/>
          </a:solidFill>
          <a:ln>
            <a:noFill/>
          </a:ln>
          <a:effectLst/>
        </p:spPr>
        <p:txBody>
          <a:bodyPr lIns="0" rIns="0" anchor="ctr" anchorCtr="0"/>
          <a:lstStyle>
            <a:lvl1pPr marL="695325" indent="0" algn="l">
              <a:tabLst/>
              <a:defRPr sz="1800" b="0" baseline="0">
                <a:solidFill>
                  <a:schemeClr val="accent1"/>
                </a:solidFill>
                <a:latin typeface="+mn-lt"/>
              </a:defRPr>
            </a:lvl1pPr>
          </a:lstStyle>
          <a:p>
            <a:r>
              <a:rPr lang="en-US"/>
              <a:t>Insert an image</a:t>
            </a:r>
            <a:br>
              <a:rPr lang="en-US"/>
            </a:br>
            <a:r>
              <a:rPr lang="en-US"/>
              <a:t>within this placeholder </a:t>
            </a:r>
          </a:p>
        </p:txBody>
      </p:sp>
      <p:sp>
        <p:nvSpPr>
          <p:cNvPr id="17" name="Text Placeholder 9">
            <a:extLst>
              <a:ext uri="{FF2B5EF4-FFF2-40B4-BE49-F238E27FC236}">
                <a16:creationId xmlns:a16="http://schemas.microsoft.com/office/drawing/2014/main" id="{6273392E-BE16-4C3F-A463-7A7FC6BEE036}"/>
              </a:ext>
            </a:extLst>
          </p:cNvPr>
          <p:cNvSpPr>
            <a:spLocks noGrp="1"/>
          </p:cNvSpPr>
          <p:nvPr>
            <p:ph type="body" sz="quarter" idx="18" hasCustomPrompt="1"/>
          </p:nvPr>
        </p:nvSpPr>
        <p:spPr>
          <a:xfrm>
            <a:off x="4818888"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9" name="Content Placeholder 5">
            <a:extLst>
              <a:ext uri="{FF2B5EF4-FFF2-40B4-BE49-F238E27FC236}">
                <a16:creationId xmlns:a16="http://schemas.microsoft.com/office/drawing/2014/main" id="{1679F6DF-FEFB-4C1A-A396-814197C11D86}"/>
              </a:ext>
            </a:extLst>
          </p:cNvPr>
          <p:cNvSpPr>
            <a:spLocks noGrp="1"/>
          </p:cNvSpPr>
          <p:nvPr>
            <p:ph sz="quarter" idx="19"/>
          </p:nvPr>
        </p:nvSpPr>
        <p:spPr>
          <a:xfrm>
            <a:off x="4818886" y="1411940"/>
            <a:ext cx="3822191" cy="3251499"/>
          </a:xfrm>
        </p:spPr>
        <p:txBody>
          <a:bodyPr/>
          <a:lstStyle>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Date Placeholder 5">
            <a:extLst>
              <a:ext uri="{FF2B5EF4-FFF2-40B4-BE49-F238E27FC236}">
                <a16:creationId xmlns:a16="http://schemas.microsoft.com/office/drawing/2014/main" id="{9F552E6A-42EF-4270-B9A7-98DFF9C26BC9}"/>
              </a:ext>
            </a:extLst>
          </p:cNvPr>
          <p:cNvSpPr>
            <a:spLocks noGrp="1"/>
          </p:cNvSpPr>
          <p:nvPr>
            <p:ph type="dt" sz="half" idx="20"/>
          </p:nvPr>
        </p:nvSpPr>
        <p:spPr>
          <a:xfrm>
            <a:off x="7531511" y="4767263"/>
            <a:ext cx="787879" cy="274637"/>
          </a:xfrm>
          <a:prstGeom prst="rect">
            <a:avLst/>
          </a:prstGeom>
        </p:spPr>
        <p:txBody>
          <a:bodyPr/>
          <a:lstStyle/>
          <a:p>
            <a:fld id="{A5607CB9-95D7-6F48-8A26-1C74BA8B3D5B}" type="datetime1">
              <a:rPr lang="de-DE" sz="1000" smtClean="0"/>
              <a:t>16.04.24</a:t>
            </a:fld>
            <a:endParaRPr lang="en-IN" sz="1000"/>
          </a:p>
        </p:txBody>
      </p:sp>
      <p:sp>
        <p:nvSpPr>
          <p:cNvPr id="8" name="Slide Number Placeholder 7">
            <a:extLst>
              <a:ext uri="{FF2B5EF4-FFF2-40B4-BE49-F238E27FC236}">
                <a16:creationId xmlns:a16="http://schemas.microsoft.com/office/drawing/2014/main" id="{9A86EBC0-A4B4-49A9-8E69-797CFD88D052}"/>
              </a:ext>
            </a:extLst>
          </p:cNvPr>
          <p:cNvSpPr>
            <a:spLocks noGrp="1"/>
          </p:cNvSpPr>
          <p:nvPr>
            <p:ph type="sldNum" sz="quarter" idx="22"/>
          </p:nvPr>
        </p:nvSpPr>
        <p:spPr>
          <a:xfrm>
            <a:off x="8167058" y="4767263"/>
            <a:ext cx="568102" cy="274637"/>
          </a:xfrm>
          <a:prstGeom prst="rect">
            <a:avLst/>
          </a:prstGeom>
        </p:spPr>
        <p:txBody>
          <a:bodyPr/>
          <a:lstStyle/>
          <a:p>
            <a:pPr>
              <a:defRPr/>
            </a:pPr>
            <a:r>
              <a:rPr lang="en-IN"/>
              <a:t>|    </a:t>
            </a:r>
            <a:fld id="{7B2119CD-3B2D-4CEB-B404-D2E3F8CD6D69}" type="slidenum">
              <a:rPr lang="en-IN" smtClean="0"/>
              <a:pPr>
                <a:defRPr/>
              </a:pPr>
              <a:t>‹Nr.›</a:t>
            </a:fld>
            <a:endParaRPr lang="en-IN"/>
          </a:p>
        </p:txBody>
      </p:sp>
      <p:sp>
        <p:nvSpPr>
          <p:cNvPr id="3" name="Title 2">
            <a:extLst>
              <a:ext uri="{FF2B5EF4-FFF2-40B4-BE49-F238E27FC236}">
                <a16:creationId xmlns:a16="http://schemas.microsoft.com/office/drawing/2014/main" id="{40E04E43-6321-44FE-86E3-92363113651D}"/>
              </a:ext>
            </a:extLst>
          </p:cNvPr>
          <p:cNvSpPr>
            <a:spLocks noGrp="1"/>
          </p:cNvSpPr>
          <p:nvPr>
            <p:ph type="title"/>
          </p:nvPr>
        </p:nvSpPr>
        <p:spPr>
          <a:xfrm>
            <a:off x="4818886" y="569594"/>
            <a:ext cx="3822194" cy="390526"/>
          </a:xfrm>
        </p:spPr>
        <p:txBody>
          <a:bodyPr/>
          <a:lstStyle/>
          <a:p>
            <a:r>
              <a:rPr lang="en-US"/>
              <a:t>Click to edit Master title style</a:t>
            </a:r>
            <a:endParaRPr lang="en-IN"/>
          </a:p>
        </p:txBody>
      </p:sp>
      <p:sp>
        <p:nvSpPr>
          <p:cNvPr id="2" name="Footer Placeholder 2">
            <a:extLst>
              <a:ext uri="{FF2B5EF4-FFF2-40B4-BE49-F238E27FC236}">
                <a16:creationId xmlns:a16="http://schemas.microsoft.com/office/drawing/2014/main" id="{F3205815-B0C4-81B3-5075-634D33B43C59}"/>
              </a:ext>
            </a:extLst>
          </p:cNvPr>
          <p:cNvSpPr>
            <a:spLocks noGrp="1"/>
          </p:cNvSpPr>
          <p:nvPr>
            <p:ph type="ftr" sz="quarter" idx="17"/>
          </p:nvPr>
        </p:nvSpPr>
        <p:spPr>
          <a:xfrm>
            <a:off x="502920" y="4767263"/>
            <a:ext cx="7074057" cy="274637"/>
          </a:xfrm>
          <a:prstGeom prst="rect">
            <a:avLst/>
          </a:prstGeom>
        </p:spPr>
        <p:txBody>
          <a:bodyPr/>
          <a:lstStyle/>
          <a:p>
            <a:pPr>
              <a:defRPr/>
            </a:pPr>
            <a:r>
              <a:rPr lang="en-US"/>
              <a:t>© 2023 Abbott | ADC-62549 v4.0 | Geschützt und vertraulich - nicht verbreiten</a:t>
            </a:r>
            <a:endParaRPr lang="en-IN"/>
          </a:p>
        </p:txBody>
      </p:sp>
      <p:sp>
        <p:nvSpPr>
          <p:cNvPr id="4" name="Textplatzhalter 7">
            <a:extLst>
              <a:ext uri="{FF2B5EF4-FFF2-40B4-BE49-F238E27FC236}">
                <a16:creationId xmlns:a16="http://schemas.microsoft.com/office/drawing/2014/main" id="{88310002-F1F9-DDE8-AF5B-9AE181B8BE16}"/>
              </a:ext>
            </a:extLst>
          </p:cNvPr>
          <p:cNvSpPr>
            <a:spLocks noGrp="1"/>
          </p:cNvSpPr>
          <p:nvPr>
            <p:ph type="body" sz="quarter" idx="23" hasCustomPrompt="1"/>
          </p:nvPr>
        </p:nvSpPr>
        <p:spPr>
          <a:xfrm>
            <a:off x="495236" y="4471988"/>
            <a:ext cx="6395421"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2661678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C2773AC-CB5F-4692-8614-145FCB812285}"/>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5" name="Date Placeholder 4">
            <a:extLst>
              <a:ext uri="{FF2B5EF4-FFF2-40B4-BE49-F238E27FC236}">
                <a16:creationId xmlns:a16="http://schemas.microsoft.com/office/drawing/2014/main" id="{90095818-CAA3-49D4-822D-78FB55358F3D}"/>
              </a:ext>
            </a:extLst>
          </p:cNvPr>
          <p:cNvSpPr>
            <a:spLocks noGrp="1"/>
          </p:cNvSpPr>
          <p:nvPr>
            <p:ph type="dt" sz="half" idx="11"/>
          </p:nvPr>
        </p:nvSpPr>
        <p:spPr>
          <a:xfrm>
            <a:off x="7531511" y="4767263"/>
            <a:ext cx="787879" cy="274637"/>
          </a:xfrm>
          <a:prstGeom prst="rect">
            <a:avLst/>
          </a:prstGeom>
        </p:spPr>
        <p:txBody>
          <a:bodyPr/>
          <a:lstStyle/>
          <a:p>
            <a:fld id="{21D21C83-8B4E-4B40-9C37-F20E834EE417}" type="datetime1">
              <a:rPr lang="de-DE" sz="1000" smtClean="0"/>
              <a:t>16.04.24</a:t>
            </a:fld>
            <a:endParaRPr lang="en-IN" sz="1000"/>
          </a:p>
        </p:txBody>
      </p:sp>
      <p:sp>
        <p:nvSpPr>
          <p:cNvPr id="7" name="Slide Number Placeholder 6">
            <a:extLst>
              <a:ext uri="{FF2B5EF4-FFF2-40B4-BE49-F238E27FC236}">
                <a16:creationId xmlns:a16="http://schemas.microsoft.com/office/drawing/2014/main" id="{43C13B2C-626A-4182-93CD-E777AFAD57CE}"/>
              </a:ext>
            </a:extLst>
          </p:cNvPr>
          <p:cNvSpPr>
            <a:spLocks noGrp="1"/>
          </p:cNvSpPr>
          <p:nvPr>
            <p:ph type="sldNum" sz="quarter" idx="13"/>
          </p:nvPr>
        </p:nvSpPr>
        <p:spPr>
          <a:xfrm>
            <a:off x="8167058" y="4767263"/>
            <a:ext cx="568102" cy="274637"/>
          </a:xfrm>
          <a:prstGeom prst="rect">
            <a:avLst/>
          </a:prstGeom>
        </p:spPr>
        <p:txBody>
          <a:bodyPr/>
          <a:lstStyle/>
          <a:p>
            <a:pPr>
              <a:defRPr/>
            </a:pPr>
            <a:r>
              <a:rPr lang="en-IN"/>
              <a:t>|    </a:t>
            </a:r>
            <a:fld id="{7B2119CD-3B2D-4CEB-B404-D2E3F8CD6D69}" type="slidenum">
              <a:rPr lang="en-IN" smtClean="0"/>
              <a:pPr>
                <a:defRPr/>
              </a:pPr>
              <a:t>‹Nr.›</a:t>
            </a:fld>
            <a:endParaRPr lang="en-IN"/>
          </a:p>
        </p:txBody>
      </p:sp>
      <p:sp>
        <p:nvSpPr>
          <p:cNvPr id="3" name="Title 2">
            <a:extLst>
              <a:ext uri="{FF2B5EF4-FFF2-40B4-BE49-F238E27FC236}">
                <a16:creationId xmlns:a16="http://schemas.microsoft.com/office/drawing/2014/main" id="{3F2BE9E2-7A7D-4BED-96F2-45B5703A2DAB}"/>
              </a:ext>
            </a:extLst>
          </p:cNvPr>
          <p:cNvSpPr>
            <a:spLocks noGrp="1"/>
          </p:cNvSpPr>
          <p:nvPr>
            <p:ph type="title"/>
          </p:nvPr>
        </p:nvSpPr>
        <p:spPr/>
        <p:txBody>
          <a:bodyPr/>
          <a:lstStyle/>
          <a:p>
            <a:r>
              <a:rPr lang="en-US"/>
              <a:t>Click to edit Master title style</a:t>
            </a:r>
            <a:endParaRPr lang="en-IN"/>
          </a:p>
        </p:txBody>
      </p:sp>
      <p:sp>
        <p:nvSpPr>
          <p:cNvPr id="2" name="Footer Placeholder 2">
            <a:extLst>
              <a:ext uri="{FF2B5EF4-FFF2-40B4-BE49-F238E27FC236}">
                <a16:creationId xmlns:a16="http://schemas.microsoft.com/office/drawing/2014/main" id="{0D15390C-4993-1408-5348-1FA61708CEC7}"/>
              </a:ext>
            </a:extLst>
          </p:cNvPr>
          <p:cNvSpPr>
            <a:spLocks noGrp="1"/>
          </p:cNvSpPr>
          <p:nvPr>
            <p:ph type="ftr" sz="quarter" idx="17"/>
          </p:nvPr>
        </p:nvSpPr>
        <p:spPr>
          <a:xfrm>
            <a:off x="502920" y="4767263"/>
            <a:ext cx="7074057" cy="274637"/>
          </a:xfrm>
          <a:prstGeom prst="rect">
            <a:avLst/>
          </a:prstGeom>
        </p:spPr>
        <p:txBody>
          <a:bodyPr/>
          <a:lstStyle/>
          <a:p>
            <a:pPr>
              <a:defRPr/>
            </a:pPr>
            <a:r>
              <a:rPr lang="en-US"/>
              <a:t>© 2023 Abbott | ADC-62549 v4.0 | Geschützt und vertraulich - nicht verbreiten</a:t>
            </a:r>
            <a:endParaRPr lang="en-IN"/>
          </a:p>
        </p:txBody>
      </p:sp>
      <p:sp>
        <p:nvSpPr>
          <p:cNvPr id="4" name="Textplatzhalter 7">
            <a:extLst>
              <a:ext uri="{FF2B5EF4-FFF2-40B4-BE49-F238E27FC236}">
                <a16:creationId xmlns:a16="http://schemas.microsoft.com/office/drawing/2014/main" id="{835C2A59-A74A-980E-53C8-76374C03BDD2}"/>
              </a:ext>
            </a:extLst>
          </p:cNvPr>
          <p:cNvSpPr>
            <a:spLocks noGrp="1"/>
          </p:cNvSpPr>
          <p:nvPr>
            <p:ph type="body" sz="quarter" idx="19" hasCustomPrompt="1"/>
          </p:nvPr>
        </p:nvSpPr>
        <p:spPr>
          <a:xfrm>
            <a:off x="495236" y="4471988"/>
            <a:ext cx="6395421"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295592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8" name="Picture 7" descr="A group of people eating at a table&#10;&#10;Description automatically generated with medium confidence">
            <a:extLst>
              <a:ext uri="{FF2B5EF4-FFF2-40B4-BE49-F238E27FC236}">
                <a16:creationId xmlns:a16="http://schemas.microsoft.com/office/drawing/2014/main" id="{C0D8684B-2B90-724D-8FB2-7BEEF965C1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79" r="20493"/>
          <a:stretch/>
        </p:blipFill>
        <p:spPr>
          <a:xfrm>
            <a:off x="0" y="0"/>
            <a:ext cx="5094186" cy="5143500"/>
          </a:xfrm>
          <a:prstGeom prst="rect">
            <a:avLst/>
          </a:prstGeom>
        </p:spPr>
      </p:pic>
      <p:sp>
        <p:nvSpPr>
          <p:cNvPr id="15" name="Rectangle 14">
            <a:extLst>
              <a:ext uri="{FF2B5EF4-FFF2-40B4-BE49-F238E27FC236}">
                <a16:creationId xmlns:a16="http://schemas.microsoft.com/office/drawing/2014/main" id="{00781C86-B92A-9249-9D33-CEE2E19BE7DA}"/>
              </a:ext>
            </a:extLst>
          </p:cNvPr>
          <p:cNvSpPr/>
          <p:nvPr userDrawn="1"/>
        </p:nvSpPr>
        <p:spPr>
          <a:xfrm>
            <a:off x="4869181" y="0"/>
            <a:ext cx="4820157" cy="51435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E2B2D94-0DF1-ED4D-BFD2-68E7DB9D5929}"/>
              </a:ext>
            </a:extLst>
          </p:cNvPr>
          <p:cNvSpPr>
            <a:spLocks noGrp="1"/>
          </p:cNvSpPr>
          <p:nvPr>
            <p:ph type="sldNum" sz="quarter" idx="11"/>
          </p:nvPr>
        </p:nvSpPr>
        <p:spPr>
          <a:xfrm>
            <a:off x="8167058" y="4767263"/>
            <a:ext cx="568102" cy="274637"/>
          </a:xfrm>
          <a:prstGeom prst="rect">
            <a:avLst/>
          </a:prstGeom>
        </p:spPr>
        <p:txBody>
          <a:bodyPr/>
          <a:lstStyle>
            <a:lvl1pPr>
              <a:defRPr>
                <a:solidFill>
                  <a:srgbClr val="031489"/>
                </a:solidFill>
              </a:defRPr>
            </a:lvl1pPr>
          </a:lstStyle>
          <a:p>
            <a:pPr>
              <a:defRPr/>
            </a:pPr>
            <a:r>
              <a:rPr lang="en-IN"/>
              <a:t>|    </a:t>
            </a:r>
            <a:fld id="{7B2119CD-3B2D-4CEB-B404-D2E3F8CD6D69}" type="slidenum">
              <a:rPr lang="en-IN" smtClean="0"/>
              <a:pPr>
                <a:defRPr/>
              </a:pPr>
              <a:t>‹Nr.›</a:t>
            </a:fld>
            <a:endParaRPr lang="en-IN"/>
          </a:p>
        </p:txBody>
      </p:sp>
      <p:sp>
        <p:nvSpPr>
          <p:cNvPr id="5" name="Date Placeholder 4">
            <a:extLst>
              <a:ext uri="{FF2B5EF4-FFF2-40B4-BE49-F238E27FC236}">
                <a16:creationId xmlns:a16="http://schemas.microsoft.com/office/drawing/2014/main" id="{27C00770-3043-3147-8239-516CF94F8CE6}"/>
              </a:ext>
            </a:extLst>
          </p:cNvPr>
          <p:cNvSpPr>
            <a:spLocks noGrp="1"/>
          </p:cNvSpPr>
          <p:nvPr>
            <p:ph type="dt" sz="half" idx="12"/>
          </p:nvPr>
        </p:nvSpPr>
        <p:spPr>
          <a:xfrm>
            <a:off x="7531511" y="4767263"/>
            <a:ext cx="787879" cy="274637"/>
          </a:xfrm>
          <a:prstGeom prst="rect">
            <a:avLst/>
          </a:prstGeom>
        </p:spPr>
        <p:txBody>
          <a:bodyPr/>
          <a:lstStyle>
            <a:lvl1pPr>
              <a:defRPr>
                <a:solidFill>
                  <a:srgbClr val="031489"/>
                </a:solidFill>
              </a:defRPr>
            </a:lvl1pPr>
          </a:lstStyle>
          <a:p>
            <a:fld id="{F5BC12F9-6BA1-B045-9FB1-E5DD213DA3D4}" type="datetime1">
              <a:rPr lang="de-DE" smtClean="0"/>
              <a:pPr/>
              <a:t>16.04.24</a:t>
            </a:fld>
            <a:endParaRPr lang="en-IN"/>
          </a:p>
        </p:txBody>
      </p:sp>
      <p:sp>
        <p:nvSpPr>
          <p:cNvPr id="38" name="Title 1">
            <a:extLst>
              <a:ext uri="{FF2B5EF4-FFF2-40B4-BE49-F238E27FC236}">
                <a16:creationId xmlns:a16="http://schemas.microsoft.com/office/drawing/2014/main" id="{F055BD79-58C9-9A43-933E-CA07022DF5FB}"/>
              </a:ext>
            </a:extLst>
          </p:cNvPr>
          <p:cNvSpPr txBox="1">
            <a:spLocks/>
          </p:cNvSpPr>
          <p:nvPr userDrawn="1"/>
        </p:nvSpPr>
        <p:spPr bwMode="gray">
          <a:xfrm>
            <a:off x="684503" y="3533204"/>
            <a:ext cx="3312552" cy="755017"/>
          </a:xfrm>
          <a:prstGeom prst="rect">
            <a:avLst/>
          </a:prstGeom>
        </p:spPr>
        <p:txBody>
          <a:bodyPr vert="horz" lIns="0" tIns="0" rIns="91440" bIns="45720" rtlCol="0" anchor="t" anchorCtr="0">
            <a:noAutofit/>
          </a:bodyPr>
          <a:lstStyle>
            <a:lvl1pPr algn="l" defTabSz="914400" rtl="0" eaLnBrk="1" latinLnBrk="0" hangingPunct="1">
              <a:lnSpc>
                <a:spcPct val="100000"/>
              </a:lnSpc>
              <a:spcBef>
                <a:spcPct val="0"/>
              </a:spcBef>
              <a:buNone/>
              <a:defRPr sz="5500" b="1" i="0" kern="1200" cap="none" spc="0" baseline="0">
                <a:solidFill>
                  <a:schemeClr val="tx1"/>
                </a:solidFill>
                <a:latin typeface="Trebuchet MS" panose="020B0703020202090204" pitchFamily="34" charset="0"/>
                <a:ea typeface="+mj-ea"/>
                <a:cs typeface="+mj-cs"/>
              </a:defRPr>
            </a:lvl1pPr>
          </a:lstStyle>
          <a:p>
            <a:endParaRPr lang="en-US">
              <a:solidFill>
                <a:srgbClr val="E95526"/>
              </a:solidFill>
            </a:endParaRPr>
          </a:p>
        </p:txBody>
      </p:sp>
      <p:pic>
        <p:nvPicPr>
          <p:cNvPr id="16" name="Picture 15" descr="Text&#10;&#10;Description automatically generated">
            <a:extLst>
              <a:ext uri="{FF2B5EF4-FFF2-40B4-BE49-F238E27FC236}">
                <a16:creationId xmlns:a16="http://schemas.microsoft.com/office/drawing/2014/main" id="{5E808B8A-0A94-794C-8FA0-843055FFB1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06974" y="4037966"/>
            <a:ext cx="1636952" cy="844096"/>
          </a:xfrm>
          <a:prstGeom prst="rect">
            <a:avLst/>
          </a:prstGeom>
        </p:spPr>
      </p:pic>
      <p:pic>
        <p:nvPicPr>
          <p:cNvPr id="18" name="Picture 17" descr="Logo&#10;&#10;Description automatically generated with medium confidence">
            <a:extLst>
              <a:ext uri="{FF2B5EF4-FFF2-40B4-BE49-F238E27FC236}">
                <a16:creationId xmlns:a16="http://schemas.microsoft.com/office/drawing/2014/main" id="{9374BA74-BA4C-144F-8901-F048BE5AD69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0485" y="284801"/>
            <a:ext cx="1988215" cy="1422079"/>
          </a:xfrm>
          <a:prstGeom prst="rect">
            <a:avLst/>
          </a:prstGeom>
        </p:spPr>
      </p:pic>
      <p:sp>
        <p:nvSpPr>
          <p:cNvPr id="2" name="Title 1">
            <a:extLst>
              <a:ext uri="{FF2B5EF4-FFF2-40B4-BE49-F238E27FC236}">
                <a16:creationId xmlns:a16="http://schemas.microsoft.com/office/drawing/2014/main" id="{18157B0E-9BD4-E475-4364-EFD0D9727ADA}"/>
              </a:ext>
            </a:extLst>
          </p:cNvPr>
          <p:cNvSpPr>
            <a:spLocks noGrp="1"/>
          </p:cNvSpPr>
          <p:nvPr>
            <p:ph type="title" hasCustomPrompt="1"/>
          </p:nvPr>
        </p:nvSpPr>
        <p:spPr bwMode="gray">
          <a:xfrm>
            <a:off x="5095330" y="2521515"/>
            <a:ext cx="3553371" cy="1234440"/>
          </a:xfrm>
        </p:spPr>
        <p:txBody>
          <a:bodyPr wrap="square" rIns="0" bIns="0" anchor="t">
            <a:noAutofit/>
          </a:bodyPr>
          <a:lstStyle>
            <a:lvl1pPr algn="l">
              <a:lnSpc>
                <a:spcPct val="80000"/>
              </a:lnSpc>
              <a:defRPr sz="3200" b="0" cap="none" spc="0" baseline="0">
                <a:solidFill>
                  <a:srgbClr val="031489"/>
                </a:solidFill>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F218F44D-4586-7E9B-DB9F-12759579EF7D}"/>
              </a:ext>
            </a:extLst>
          </p:cNvPr>
          <p:cNvSpPr>
            <a:spLocks noGrp="1"/>
          </p:cNvSpPr>
          <p:nvPr>
            <p:ph type="body" idx="1" hasCustomPrompt="1"/>
          </p:nvPr>
        </p:nvSpPr>
        <p:spPr bwMode="gray">
          <a:xfrm>
            <a:off x="5095329" y="1938586"/>
            <a:ext cx="3553371" cy="480060"/>
          </a:xfrm>
          <a:prstGeom prst="rect">
            <a:avLst/>
          </a:prstGeom>
        </p:spPr>
        <p:txBody>
          <a:bodyPr rIns="0" bIns="0" anchor="b"/>
          <a:lstStyle>
            <a:lvl1pPr marL="0" indent="0">
              <a:lnSpc>
                <a:spcPct val="100000"/>
              </a:lnSpc>
              <a:buNone/>
              <a:defRPr sz="1400" b="1" cap="all" spc="150" baseline="0">
                <a:solidFill>
                  <a:srgbClr val="031489"/>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Footer Placeholder 2">
            <a:extLst>
              <a:ext uri="{FF2B5EF4-FFF2-40B4-BE49-F238E27FC236}">
                <a16:creationId xmlns:a16="http://schemas.microsoft.com/office/drawing/2014/main" id="{5103392F-2BFF-E7F3-D7AB-632A6DD599B5}"/>
              </a:ext>
            </a:extLst>
          </p:cNvPr>
          <p:cNvSpPr>
            <a:spLocks noGrp="1"/>
          </p:cNvSpPr>
          <p:nvPr>
            <p:ph type="ftr" sz="quarter" idx="10"/>
          </p:nvPr>
        </p:nvSpPr>
        <p:spPr>
          <a:xfrm>
            <a:off x="400075" y="4767263"/>
            <a:ext cx="4469106" cy="274637"/>
          </a:xfrm>
          <a:prstGeom prst="rect">
            <a:avLst/>
          </a:prstGeom>
        </p:spPr>
        <p:txBody>
          <a:bodyPr/>
          <a:lstStyle>
            <a:lvl1pPr>
              <a:defRPr>
                <a:solidFill>
                  <a:schemeClr val="bg1"/>
                </a:solidFill>
              </a:defRPr>
            </a:lvl1pPr>
          </a:lstStyle>
          <a:p>
            <a:pPr>
              <a:defRPr/>
            </a:pPr>
            <a:r>
              <a:rPr lang="en-US"/>
              <a:t>© 2023 Abbott | ADC-62549 v4.0 | Geschützt und vertraulich - nicht verbreiten</a:t>
            </a:r>
            <a:endParaRPr lang="en-IN"/>
          </a:p>
        </p:txBody>
      </p:sp>
    </p:spTree>
    <p:extLst>
      <p:ext uri="{BB962C8B-B14F-4D97-AF65-F5344CB8AC3E}">
        <p14:creationId xmlns:p14="http://schemas.microsoft.com/office/powerpoint/2010/main" val="524895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Dark Blue">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wrap="square" rIns="0" bIns="0" anchor="t">
            <a:noAutofit/>
          </a:bodyPr>
          <a:lstStyle>
            <a:lvl1pPr algn="l">
              <a:lnSpc>
                <a:spcPct val="80000"/>
              </a:lnSpc>
              <a:defRPr sz="4400" b="0" cap="none" spc="0" baseline="0">
                <a:solidFill>
                  <a:schemeClr val="bg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bg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829463D-7256-4F94-B053-694230DDA169}"/>
              </a:ext>
            </a:extLst>
          </p:cNvPr>
          <p:cNvSpPr>
            <a:spLocks noGrp="1"/>
          </p:cNvSpPr>
          <p:nvPr>
            <p:ph type="dt" sz="half" idx="10"/>
          </p:nvPr>
        </p:nvSpPr>
        <p:spPr>
          <a:xfrm>
            <a:off x="7531511" y="4767263"/>
            <a:ext cx="787879" cy="274637"/>
          </a:xfrm>
          <a:prstGeom prst="rect">
            <a:avLst/>
          </a:prstGeom>
        </p:spPr>
        <p:txBody>
          <a:bodyPr/>
          <a:lstStyle>
            <a:lvl1pPr>
              <a:defRPr>
                <a:solidFill>
                  <a:schemeClr val="bg1"/>
                </a:solidFill>
              </a:defRPr>
            </a:lvl1pPr>
          </a:lstStyle>
          <a:p>
            <a:fld id="{55CD8B85-1262-6F48-B5E9-C605511A660E}" type="datetime1">
              <a:rPr lang="de-DE" smtClean="0"/>
              <a:t>16.04.24</a:t>
            </a:fld>
            <a:endParaRPr lang="en-IN"/>
          </a:p>
        </p:txBody>
      </p:sp>
      <p:sp>
        <p:nvSpPr>
          <p:cNvPr id="10" name="Slide Number Placeholder 9">
            <a:extLst>
              <a:ext uri="{FF2B5EF4-FFF2-40B4-BE49-F238E27FC236}">
                <a16:creationId xmlns:a16="http://schemas.microsoft.com/office/drawing/2014/main" id="{00E02CAF-4CC0-4859-963B-FC187D3CD31C}"/>
              </a:ext>
            </a:extLst>
          </p:cNvPr>
          <p:cNvSpPr>
            <a:spLocks noGrp="1"/>
          </p:cNvSpPr>
          <p:nvPr>
            <p:ph type="sldNum" sz="quarter" idx="12"/>
          </p:nvPr>
        </p:nvSpPr>
        <p:spPr>
          <a:xfrm>
            <a:off x="8167058" y="4767263"/>
            <a:ext cx="568102" cy="274637"/>
          </a:xfrm>
          <a:prstGeom prst="rect">
            <a:avLst/>
          </a:prstGeom>
        </p:spPr>
        <p:txBody>
          <a:bodyPr/>
          <a:lstStyle>
            <a:lvl1pPr>
              <a:defRPr>
                <a:solidFill>
                  <a:schemeClr val="bg1"/>
                </a:solidFill>
              </a:defRPr>
            </a:lvl1pPr>
          </a:lstStyle>
          <a:p>
            <a:pPr>
              <a:defRPr/>
            </a:pPr>
            <a:r>
              <a:rPr lang="en-IN"/>
              <a:t>|    </a:t>
            </a:r>
            <a:fld id="{7B2119CD-3B2D-4CEB-B404-D2E3F8CD6D69}" type="slidenum">
              <a:rPr lang="en-IN" smtClean="0"/>
              <a:pPr>
                <a:defRPr/>
              </a:pPr>
              <a:t>‹Nr.›</a:t>
            </a:fld>
            <a:endParaRPr lang="en-IN"/>
          </a:p>
        </p:txBody>
      </p:sp>
      <p:sp>
        <p:nvSpPr>
          <p:cNvPr id="4" name="Footer Placeholder 2">
            <a:extLst>
              <a:ext uri="{FF2B5EF4-FFF2-40B4-BE49-F238E27FC236}">
                <a16:creationId xmlns:a16="http://schemas.microsoft.com/office/drawing/2014/main" id="{936BC882-84D6-3529-F562-DADB32B94217}"/>
              </a:ext>
            </a:extLst>
          </p:cNvPr>
          <p:cNvSpPr>
            <a:spLocks noGrp="1"/>
          </p:cNvSpPr>
          <p:nvPr>
            <p:ph type="ftr" sz="quarter" idx="17"/>
          </p:nvPr>
        </p:nvSpPr>
        <p:spPr>
          <a:xfrm>
            <a:off x="502920" y="4767263"/>
            <a:ext cx="7074057" cy="274637"/>
          </a:xfrm>
          <a:prstGeom prst="rect">
            <a:avLst/>
          </a:prstGeom>
        </p:spPr>
        <p:txBody>
          <a:bodyPr/>
          <a:lstStyle>
            <a:lvl1pPr>
              <a:defRPr>
                <a:solidFill>
                  <a:schemeClr val="bg1"/>
                </a:solidFill>
              </a:defRPr>
            </a:lvl1pPr>
          </a:lstStyle>
          <a:p>
            <a:pPr>
              <a:defRPr/>
            </a:pPr>
            <a:r>
              <a:rPr lang="en-US"/>
              <a:t>© 2023 Abbott | ADC-62549 v4.0 | Geschützt und vertraulich - nicht verbreiten</a:t>
            </a:r>
            <a:endParaRPr lang="en-IN"/>
          </a:p>
        </p:txBody>
      </p:sp>
      <p:sp>
        <p:nvSpPr>
          <p:cNvPr id="5" name="Textplatzhalter 7">
            <a:extLst>
              <a:ext uri="{FF2B5EF4-FFF2-40B4-BE49-F238E27FC236}">
                <a16:creationId xmlns:a16="http://schemas.microsoft.com/office/drawing/2014/main" id="{527217E6-CE2A-91A0-EC4D-1F551C6C970D}"/>
              </a:ext>
            </a:extLst>
          </p:cNvPr>
          <p:cNvSpPr>
            <a:spLocks noGrp="1"/>
          </p:cNvSpPr>
          <p:nvPr>
            <p:ph type="body" sz="quarter" idx="19" hasCustomPrompt="1"/>
          </p:nvPr>
        </p:nvSpPr>
        <p:spPr>
          <a:xfrm>
            <a:off x="495236" y="4471988"/>
            <a:ext cx="6395421" cy="308464"/>
          </a:xfrm>
        </p:spPr>
        <p:txBody>
          <a:bodyPr bIns="0" anchor="b"/>
          <a:lstStyle>
            <a:lvl1pPr>
              <a:defRPr sz="600" b="0">
                <a:solidFill>
                  <a:schemeClr val="bg1"/>
                </a:solidFill>
              </a:defRPr>
            </a:lvl1pPr>
          </a:lstStyle>
          <a:p>
            <a:pPr lvl="0"/>
            <a:r>
              <a:rPr lang="de-DE"/>
              <a:t>Disclaimer</a:t>
            </a:r>
          </a:p>
        </p:txBody>
      </p:sp>
    </p:spTree>
    <p:extLst>
      <p:ext uri="{BB962C8B-B14F-4D97-AF65-F5344CB8AC3E}">
        <p14:creationId xmlns:p14="http://schemas.microsoft.com/office/powerpoint/2010/main" val="2990727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urple">
    <p:bg bwMode="auto">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bg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bg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4">
            <a:extLst>
              <a:ext uri="{FF2B5EF4-FFF2-40B4-BE49-F238E27FC236}">
                <a16:creationId xmlns:a16="http://schemas.microsoft.com/office/drawing/2014/main" id="{0A0A7879-8A49-4492-B223-248AB6881379}"/>
              </a:ext>
            </a:extLst>
          </p:cNvPr>
          <p:cNvSpPr>
            <a:spLocks noGrp="1"/>
          </p:cNvSpPr>
          <p:nvPr>
            <p:ph type="dt" sz="half" idx="10"/>
          </p:nvPr>
        </p:nvSpPr>
        <p:spPr>
          <a:xfrm>
            <a:off x="7531511" y="4767263"/>
            <a:ext cx="787879" cy="274637"/>
          </a:xfrm>
          <a:prstGeom prst="rect">
            <a:avLst/>
          </a:prstGeom>
        </p:spPr>
        <p:txBody>
          <a:bodyPr/>
          <a:lstStyle>
            <a:lvl1pPr>
              <a:defRPr>
                <a:solidFill>
                  <a:schemeClr val="bg1"/>
                </a:solidFill>
              </a:defRPr>
            </a:lvl1pPr>
          </a:lstStyle>
          <a:p>
            <a:fld id="{313D3ACC-3406-7646-9E30-20DD0E1C9E6C}" type="datetime1">
              <a:rPr lang="de-DE" smtClean="0"/>
              <a:t>16.04.24</a:t>
            </a:fld>
            <a:endParaRPr lang="en-IN"/>
          </a:p>
        </p:txBody>
      </p:sp>
      <p:sp>
        <p:nvSpPr>
          <p:cNvPr id="10" name="Slide Number Placeholder 9">
            <a:extLst>
              <a:ext uri="{FF2B5EF4-FFF2-40B4-BE49-F238E27FC236}">
                <a16:creationId xmlns:a16="http://schemas.microsoft.com/office/drawing/2014/main" id="{6E73C706-89A1-4AA5-9321-7F4CB3A916A3}"/>
              </a:ext>
            </a:extLst>
          </p:cNvPr>
          <p:cNvSpPr>
            <a:spLocks noGrp="1"/>
          </p:cNvSpPr>
          <p:nvPr>
            <p:ph type="sldNum" sz="quarter" idx="12"/>
          </p:nvPr>
        </p:nvSpPr>
        <p:spPr>
          <a:xfrm>
            <a:off x="8167058" y="4767263"/>
            <a:ext cx="568102" cy="274637"/>
          </a:xfrm>
          <a:prstGeom prst="rect">
            <a:avLst/>
          </a:prstGeom>
        </p:spPr>
        <p:txBody>
          <a:bodyPr/>
          <a:lstStyle>
            <a:lvl1pPr>
              <a:defRPr>
                <a:solidFill>
                  <a:schemeClr val="bg1"/>
                </a:solidFill>
              </a:defRPr>
            </a:lvl1pPr>
          </a:lstStyle>
          <a:p>
            <a:pPr>
              <a:defRPr/>
            </a:pPr>
            <a:r>
              <a:rPr lang="en-IN"/>
              <a:t>|    </a:t>
            </a:r>
            <a:fld id="{7B2119CD-3B2D-4CEB-B404-D2E3F8CD6D69}" type="slidenum">
              <a:rPr lang="en-IN" smtClean="0"/>
              <a:pPr>
                <a:defRPr/>
              </a:pPr>
              <a:t>‹Nr.›</a:t>
            </a:fld>
            <a:endParaRPr lang="en-IN"/>
          </a:p>
        </p:txBody>
      </p:sp>
      <p:sp>
        <p:nvSpPr>
          <p:cNvPr id="4" name="Footer Placeholder 2">
            <a:extLst>
              <a:ext uri="{FF2B5EF4-FFF2-40B4-BE49-F238E27FC236}">
                <a16:creationId xmlns:a16="http://schemas.microsoft.com/office/drawing/2014/main" id="{08373ABE-469D-71B5-37CE-C66129BAAEAA}"/>
              </a:ext>
            </a:extLst>
          </p:cNvPr>
          <p:cNvSpPr>
            <a:spLocks noGrp="1"/>
          </p:cNvSpPr>
          <p:nvPr>
            <p:ph type="ftr" sz="quarter" idx="17"/>
          </p:nvPr>
        </p:nvSpPr>
        <p:spPr>
          <a:xfrm>
            <a:off x="502920" y="4767263"/>
            <a:ext cx="7074057" cy="274637"/>
          </a:xfrm>
          <a:prstGeom prst="rect">
            <a:avLst/>
          </a:prstGeom>
        </p:spPr>
        <p:txBody>
          <a:bodyPr/>
          <a:lstStyle>
            <a:lvl1pPr>
              <a:defRPr>
                <a:solidFill>
                  <a:schemeClr val="bg1"/>
                </a:solidFill>
              </a:defRPr>
            </a:lvl1pPr>
          </a:lstStyle>
          <a:p>
            <a:pPr>
              <a:defRPr/>
            </a:pPr>
            <a:r>
              <a:rPr lang="en-US"/>
              <a:t>© 2023 Abbott | ADC-62549 v4.0 | Geschützt und vertraulich - nicht verbreiten</a:t>
            </a:r>
            <a:endParaRPr lang="en-IN"/>
          </a:p>
        </p:txBody>
      </p:sp>
    </p:spTree>
    <p:extLst>
      <p:ext uri="{BB962C8B-B14F-4D97-AF65-F5344CB8AC3E}">
        <p14:creationId xmlns:p14="http://schemas.microsoft.com/office/powerpoint/2010/main" val="1046659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Mint">
    <p:bg bwMode="auto">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accent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accent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0FC3C2-5069-4B7A-9F14-6E1032BB147E}"/>
              </a:ext>
            </a:extLst>
          </p:cNvPr>
          <p:cNvSpPr>
            <a:spLocks noGrp="1"/>
          </p:cNvSpPr>
          <p:nvPr>
            <p:ph type="dt" sz="half" idx="10"/>
          </p:nvPr>
        </p:nvSpPr>
        <p:spPr>
          <a:xfrm>
            <a:off x="7531511" y="4767263"/>
            <a:ext cx="787879" cy="274637"/>
          </a:xfrm>
          <a:prstGeom prst="rect">
            <a:avLst/>
          </a:prstGeom>
        </p:spPr>
        <p:txBody>
          <a:bodyPr/>
          <a:lstStyle>
            <a:lvl1pPr>
              <a:defRPr>
                <a:solidFill>
                  <a:schemeClr val="accent1"/>
                </a:solidFill>
              </a:defRPr>
            </a:lvl1pPr>
          </a:lstStyle>
          <a:p>
            <a:fld id="{71D21FA6-20B0-7446-A346-85D0D0AF323D}" type="datetime1">
              <a:rPr lang="de-DE" smtClean="0"/>
              <a:t>16.04.24</a:t>
            </a:fld>
            <a:endParaRPr lang="en-IN"/>
          </a:p>
        </p:txBody>
      </p:sp>
      <p:sp>
        <p:nvSpPr>
          <p:cNvPr id="10" name="Slide Number Placeholder 9">
            <a:extLst>
              <a:ext uri="{FF2B5EF4-FFF2-40B4-BE49-F238E27FC236}">
                <a16:creationId xmlns:a16="http://schemas.microsoft.com/office/drawing/2014/main" id="{ED4A8CC4-8FBE-45E1-BB15-2672002D5D44}"/>
              </a:ext>
            </a:extLst>
          </p:cNvPr>
          <p:cNvSpPr>
            <a:spLocks noGrp="1"/>
          </p:cNvSpPr>
          <p:nvPr>
            <p:ph type="sldNum" sz="quarter" idx="12"/>
          </p:nvPr>
        </p:nvSpPr>
        <p:spPr>
          <a:xfrm>
            <a:off x="8167058" y="4767263"/>
            <a:ext cx="568102" cy="274637"/>
          </a:xfrm>
          <a:prstGeom prst="rect">
            <a:avLst/>
          </a:prstGeom>
        </p:spPr>
        <p:txBody>
          <a:bodyPr/>
          <a:lstStyle>
            <a:lvl1pPr>
              <a:defRPr>
                <a:solidFill>
                  <a:schemeClr val="accent1"/>
                </a:solidFill>
              </a:defRPr>
            </a:lvl1pPr>
          </a:lstStyle>
          <a:p>
            <a:pPr>
              <a:defRPr/>
            </a:pPr>
            <a:r>
              <a:rPr lang="en-IN"/>
              <a:t>|    </a:t>
            </a:r>
            <a:fld id="{7B2119CD-3B2D-4CEB-B404-D2E3F8CD6D69}" type="slidenum">
              <a:rPr lang="en-IN" smtClean="0"/>
              <a:pPr>
                <a:defRPr/>
              </a:pPr>
              <a:t>‹Nr.›</a:t>
            </a:fld>
            <a:endParaRPr lang="en-IN"/>
          </a:p>
        </p:txBody>
      </p:sp>
      <p:sp>
        <p:nvSpPr>
          <p:cNvPr id="5" name="Footer Placeholder 2">
            <a:extLst>
              <a:ext uri="{FF2B5EF4-FFF2-40B4-BE49-F238E27FC236}">
                <a16:creationId xmlns:a16="http://schemas.microsoft.com/office/drawing/2014/main" id="{1366517A-2FA4-8AB6-6B32-1E6800F7D65F}"/>
              </a:ext>
            </a:extLst>
          </p:cNvPr>
          <p:cNvSpPr>
            <a:spLocks noGrp="1"/>
          </p:cNvSpPr>
          <p:nvPr>
            <p:ph type="ftr" sz="quarter" idx="17"/>
          </p:nvPr>
        </p:nvSpPr>
        <p:spPr>
          <a:xfrm>
            <a:off x="502920" y="4767263"/>
            <a:ext cx="7074057" cy="274637"/>
          </a:xfrm>
          <a:prstGeom prst="rect">
            <a:avLst/>
          </a:prstGeom>
        </p:spPr>
        <p:txBody>
          <a:bodyPr/>
          <a:lstStyle>
            <a:lvl1pPr>
              <a:defRPr>
                <a:solidFill>
                  <a:schemeClr val="accent1"/>
                </a:solidFill>
              </a:defRPr>
            </a:lvl1pPr>
          </a:lstStyle>
          <a:p>
            <a:pPr>
              <a:defRPr/>
            </a:pPr>
            <a:r>
              <a:rPr lang="en-US"/>
              <a:t>© 2023 Abbott | ADC-62549 v4.0 | Geschützt und vertraulich - nicht verbreiten</a:t>
            </a:r>
            <a:endParaRPr lang="en-IN"/>
          </a:p>
        </p:txBody>
      </p:sp>
      <p:sp>
        <p:nvSpPr>
          <p:cNvPr id="6" name="Textplatzhalter 7">
            <a:extLst>
              <a:ext uri="{FF2B5EF4-FFF2-40B4-BE49-F238E27FC236}">
                <a16:creationId xmlns:a16="http://schemas.microsoft.com/office/drawing/2014/main" id="{23FA3CF1-EBDE-57A1-CFC8-133799F7B387}"/>
              </a:ext>
            </a:extLst>
          </p:cNvPr>
          <p:cNvSpPr>
            <a:spLocks noGrp="1"/>
          </p:cNvSpPr>
          <p:nvPr>
            <p:ph type="body" sz="quarter" idx="19" hasCustomPrompt="1"/>
          </p:nvPr>
        </p:nvSpPr>
        <p:spPr>
          <a:xfrm>
            <a:off x="495236" y="4471988"/>
            <a:ext cx="6395421" cy="308464"/>
          </a:xfrm>
        </p:spPr>
        <p:txBody>
          <a:bodyPr bIns="0" anchor="b"/>
          <a:lstStyle>
            <a:lvl1pPr>
              <a:defRPr sz="600" b="0">
                <a:solidFill>
                  <a:schemeClr val="accent1"/>
                </a:solidFill>
              </a:defRPr>
            </a:lvl1pPr>
          </a:lstStyle>
          <a:p>
            <a:pPr lvl="0"/>
            <a:r>
              <a:rPr lang="de-DE"/>
              <a:t>Disclaimer</a:t>
            </a:r>
          </a:p>
        </p:txBody>
      </p:sp>
    </p:spTree>
    <p:extLst>
      <p:ext uri="{BB962C8B-B14F-4D97-AF65-F5344CB8AC3E}">
        <p14:creationId xmlns:p14="http://schemas.microsoft.com/office/powerpoint/2010/main" val="748670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accent3"/>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accent3"/>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98435C-7AB2-499D-B9D2-7646859B2426}"/>
              </a:ext>
            </a:extLst>
          </p:cNvPr>
          <p:cNvSpPr>
            <a:spLocks noGrp="1"/>
          </p:cNvSpPr>
          <p:nvPr>
            <p:ph type="dt" sz="half" idx="10"/>
          </p:nvPr>
        </p:nvSpPr>
        <p:spPr>
          <a:xfrm>
            <a:off x="7531511" y="4767263"/>
            <a:ext cx="787879" cy="274637"/>
          </a:xfrm>
          <a:prstGeom prst="rect">
            <a:avLst/>
          </a:prstGeom>
        </p:spPr>
        <p:txBody>
          <a:bodyPr/>
          <a:lstStyle/>
          <a:p>
            <a:fld id="{31B6BB28-BFD5-A244-9F78-A4233FA2C9BE}" type="datetime1">
              <a:rPr lang="de-DE" sz="1000" smtClean="0"/>
              <a:t>16.04.24</a:t>
            </a:fld>
            <a:endParaRPr lang="en-IN" sz="1000"/>
          </a:p>
        </p:txBody>
      </p:sp>
      <p:sp>
        <p:nvSpPr>
          <p:cNvPr id="10" name="Slide Number Placeholder 9">
            <a:extLst>
              <a:ext uri="{FF2B5EF4-FFF2-40B4-BE49-F238E27FC236}">
                <a16:creationId xmlns:a16="http://schemas.microsoft.com/office/drawing/2014/main" id="{0FF502C7-63A6-4765-B23E-CD59D755A2C7}"/>
              </a:ext>
            </a:extLst>
          </p:cNvPr>
          <p:cNvSpPr>
            <a:spLocks noGrp="1"/>
          </p:cNvSpPr>
          <p:nvPr>
            <p:ph type="sldNum" sz="quarter" idx="12"/>
          </p:nvPr>
        </p:nvSpPr>
        <p:spPr>
          <a:xfrm>
            <a:off x="8167058" y="4767263"/>
            <a:ext cx="568102" cy="274637"/>
          </a:xfrm>
          <a:prstGeom prst="rect">
            <a:avLst/>
          </a:prstGeom>
        </p:spPr>
        <p:txBody>
          <a:bodyPr/>
          <a:lstStyle/>
          <a:p>
            <a:pPr>
              <a:defRPr/>
            </a:pPr>
            <a:r>
              <a:rPr lang="en-IN"/>
              <a:t>|    </a:t>
            </a:r>
            <a:fld id="{7B2119CD-3B2D-4CEB-B404-D2E3F8CD6D69}" type="slidenum">
              <a:rPr lang="en-IN" smtClean="0"/>
              <a:pPr>
                <a:defRPr/>
              </a:pPr>
              <a:t>‹Nr.›</a:t>
            </a:fld>
            <a:endParaRPr lang="en-IN"/>
          </a:p>
        </p:txBody>
      </p:sp>
      <p:sp>
        <p:nvSpPr>
          <p:cNvPr id="5" name="Footer Placeholder 2">
            <a:extLst>
              <a:ext uri="{FF2B5EF4-FFF2-40B4-BE49-F238E27FC236}">
                <a16:creationId xmlns:a16="http://schemas.microsoft.com/office/drawing/2014/main" id="{01035399-CB51-E949-E2AA-ABA29FF4064F}"/>
              </a:ext>
            </a:extLst>
          </p:cNvPr>
          <p:cNvSpPr>
            <a:spLocks noGrp="1"/>
          </p:cNvSpPr>
          <p:nvPr>
            <p:ph type="ftr" sz="quarter" idx="17"/>
          </p:nvPr>
        </p:nvSpPr>
        <p:spPr>
          <a:xfrm>
            <a:off x="502920" y="4767263"/>
            <a:ext cx="7074057" cy="274637"/>
          </a:xfrm>
          <a:prstGeom prst="rect">
            <a:avLst/>
          </a:prstGeom>
        </p:spPr>
        <p:txBody>
          <a:bodyPr/>
          <a:lstStyle>
            <a:lvl1pPr>
              <a:defRPr>
                <a:solidFill>
                  <a:schemeClr val="tx1"/>
                </a:solidFill>
              </a:defRPr>
            </a:lvl1pPr>
          </a:lstStyle>
          <a:p>
            <a:pPr>
              <a:defRPr/>
            </a:pPr>
            <a:r>
              <a:rPr lang="en-US"/>
              <a:t>© 2023 Abbott | ADC-62549 v4.0 | Geschützt und vertraulich - nicht verbreiten</a:t>
            </a:r>
            <a:endParaRPr lang="en-IN"/>
          </a:p>
        </p:txBody>
      </p:sp>
      <p:sp>
        <p:nvSpPr>
          <p:cNvPr id="6" name="Textplatzhalter 7">
            <a:extLst>
              <a:ext uri="{FF2B5EF4-FFF2-40B4-BE49-F238E27FC236}">
                <a16:creationId xmlns:a16="http://schemas.microsoft.com/office/drawing/2014/main" id="{EDB0FBDB-AD3A-110D-454D-C70D410756A4}"/>
              </a:ext>
            </a:extLst>
          </p:cNvPr>
          <p:cNvSpPr>
            <a:spLocks noGrp="1"/>
          </p:cNvSpPr>
          <p:nvPr>
            <p:ph type="body" sz="quarter" idx="19" hasCustomPrompt="1"/>
          </p:nvPr>
        </p:nvSpPr>
        <p:spPr>
          <a:xfrm>
            <a:off x="495236" y="4471988"/>
            <a:ext cx="6395421"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1678706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Solid Background">
    <p:bg bwMode="auto">
      <p:bgPr>
        <a:solidFill>
          <a:schemeClr val="accent3"/>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bwMode="gray">
          <a:xfrm>
            <a:off x="1371600" y="1508760"/>
            <a:ext cx="6858000" cy="2674620"/>
          </a:xfrm>
          <a:prstGeom prst="rect">
            <a:avLst/>
          </a:prstGeom>
        </p:spPr>
        <p:txBody>
          <a:bodyPr/>
          <a:lstStyle>
            <a:lvl1pPr algn="l">
              <a:lnSpc>
                <a:spcPct val="100000"/>
              </a:lnSpc>
              <a:defRPr sz="2400" b="0">
                <a:solidFill>
                  <a:schemeClr val="bg1"/>
                </a:solidFill>
                <a:latin typeface="+mj-lt"/>
              </a:defRPr>
            </a:lvl1pPr>
            <a:lvl2pPr marL="1371600" indent="-228600" algn="l">
              <a:lnSpc>
                <a:spcPct val="100000"/>
              </a:lnSpc>
              <a:spcBef>
                <a:spcPts val="1800"/>
              </a:spcBef>
              <a:buFont typeface="Arial" panose="020B0604020202020204" pitchFamily="34" charset="0"/>
              <a:buChar char="–"/>
              <a:defRPr sz="1800">
                <a:solidFill>
                  <a:schemeClr val="bg1"/>
                </a:solidFill>
                <a:latin typeface="+mj-lt"/>
              </a:defRPr>
            </a:lvl2pPr>
          </a:lstStyle>
          <a:p>
            <a:pPr lvl="0"/>
            <a:r>
              <a:rPr lang="en-US"/>
              <a:t>Click to edit quote text</a:t>
            </a:r>
          </a:p>
          <a:p>
            <a:pPr lvl="1"/>
            <a:r>
              <a:rPr lang="en-US"/>
              <a:t>Second level for attribution</a:t>
            </a:r>
          </a:p>
        </p:txBody>
      </p:sp>
      <p:sp>
        <p:nvSpPr>
          <p:cNvPr id="2" name="Date Placeholder 1">
            <a:extLst>
              <a:ext uri="{FF2B5EF4-FFF2-40B4-BE49-F238E27FC236}">
                <a16:creationId xmlns:a16="http://schemas.microsoft.com/office/drawing/2014/main" id="{5C6D6453-5C41-4AA1-8206-B28E31B4BDFC}"/>
              </a:ext>
            </a:extLst>
          </p:cNvPr>
          <p:cNvSpPr>
            <a:spLocks noGrp="1"/>
          </p:cNvSpPr>
          <p:nvPr>
            <p:ph type="dt" sz="half" idx="14"/>
          </p:nvPr>
        </p:nvSpPr>
        <p:spPr>
          <a:xfrm>
            <a:off x="7531511" y="4767263"/>
            <a:ext cx="787879" cy="274637"/>
          </a:xfrm>
          <a:prstGeom prst="rect">
            <a:avLst/>
          </a:prstGeom>
        </p:spPr>
        <p:txBody>
          <a:bodyPr/>
          <a:lstStyle>
            <a:lvl1pPr>
              <a:defRPr>
                <a:solidFill>
                  <a:schemeClr val="bg1"/>
                </a:solidFill>
              </a:defRPr>
            </a:lvl1pPr>
          </a:lstStyle>
          <a:p>
            <a:fld id="{F4545D9E-40D3-2F4F-9076-61D90DBCD322}" type="datetime1">
              <a:rPr lang="de-DE" smtClean="0"/>
              <a:t>16.04.24</a:t>
            </a:fld>
            <a:endParaRPr lang="en-IN"/>
          </a:p>
        </p:txBody>
      </p:sp>
      <p:sp>
        <p:nvSpPr>
          <p:cNvPr id="4" name="Slide Number Placeholder 3">
            <a:extLst>
              <a:ext uri="{FF2B5EF4-FFF2-40B4-BE49-F238E27FC236}">
                <a16:creationId xmlns:a16="http://schemas.microsoft.com/office/drawing/2014/main" id="{3367B97B-43D6-430D-9C83-B8A0A565552C}"/>
              </a:ext>
            </a:extLst>
          </p:cNvPr>
          <p:cNvSpPr>
            <a:spLocks noGrp="1"/>
          </p:cNvSpPr>
          <p:nvPr>
            <p:ph type="sldNum" sz="quarter" idx="16"/>
          </p:nvPr>
        </p:nvSpPr>
        <p:spPr>
          <a:xfrm>
            <a:off x="8167058" y="4767263"/>
            <a:ext cx="568102" cy="274637"/>
          </a:xfrm>
          <a:prstGeom prst="rect">
            <a:avLst/>
          </a:prstGeom>
        </p:spPr>
        <p:txBody>
          <a:bodyPr/>
          <a:lstStyle>
            <a:lvl1pPr>
              <a:defRPr>
                <a:solidFill>
                  <a:schemeClr val="bg1"/>
                </a:solidFill>
              </a:defRPr>
            </a:lvl1pPr>
          </a:lstStyle>
          <a:p>
            <a:pPr>
              <a:defRPr/>
            </a:pPr>
            <a:r>
              <a:rPr lang="en-IN"/>
              <a:t>|    </a:t>
            </a:r>
            <a:fld id="{7B2119CD-3B2D-4CEB-B404-D2E3F8CD6D69}" type="slidenum">
              <a:rPr lang="en-IN" smtClean="0"/>
              <a:pPr>
                <a:defRPr/>
              </a:pPr>
              <a:t>‹Nr.›</a:t>
            </a:fld>
            <a:endParaRPr lang="en-IN"/>
          </a:p>
        </p:txBody>
      </p:sp>
      <p:sp>
        <p:nvSpPr>
          <p:cNvPr id="5" name="Footer Placeholder 2">
            <a:extLst>
              <a:ext uri="{FF2B5EF4-FFF2-40B4-BE49-F238E27FC236}">
                <a16:creationId xmlns:a16="http://schemas.microsoft.com/office/drawing/2014/main" id="{B7C0E0F2-2C1E-8ADD-533D-02E9AD612F97}"/>
              </a:ext>
            </a:extLst>
          </p:cNvPr>
          <p:cNvSpPr>
            <a:spLocks noGrp="1"/>
          </p:cNvSpPr>
          <p:nvPr>
            <p:ph type="ftr" sz="quarter" idx="17"/>
          </p:nvPr>
        </p:nvSpPr>
        <p:spPr>
          <a:xfrm>
            <a:off x="502920" y="4767263"/>
            <a:ext cx="7074057" cy="274637"/>
          </a:xfrm>
          <a:prstGeom prst="rect">
            <a:avLst/>
          </a:prstGeom>
        </p:spPr>
        <p:txBody>
          <a:bodyPr/>
          <a:lstStyle>
            <a:lvl1pPr>
              <a:defRPr>
                <a:solidFill>
                  <a:schemeClr val="bg1"/>
                </a:solidFill>
              </a:defRPr>
            </a:lvl1pPr>
          </a:lstStyle>
          <a:p>
            <a:pPr>
              <a:defRPr/>
            </a:pPr>
            <a:r>
              <a:rPr lang="en-US"/>
              <a:t>© 2023 Abbott | ADC-62549 v4.0 | Geschützt und vertraulich - nicht verbreiten</a:t>
            </a:r>
            <a:endParaRPr lang="en-IN"/>
          </a:p>
        </p:txBody>
      </p:sp>
      <p:sp>
        <p:nvSpPr>
          <p:cNvPr id="6" name="Textplatzhalter 7">
            <a:extLst>
              <a:ext uri="{FF2B5EF4-FFF2-40B4-BE49-F238E27FC236}">
                <a16:creationId xmlns:a16="http://schemas.microsoft.com/office/drawing/2014/main" id="{B415AD3A-C902-D97B-105B-9732F1258A5C}"/>
              </a:ext>
            </a:extLst>
          </p:cNvPr>
          <p:cNvSpPr>
            <a:spLocks noGrp="1"/>
          </p:cNvSpPr>
          <p:nvPr>
            <p:ph type="body" sz="quarter" idx="19" hasCustomPrompt="1"/>
          </p:nvPr>
        </p:nvSpPr>
        <p:spPr>
          <a:xfrm>
            <a:off x="495236" y="4471988"/>
            <a:ext cx="6395421" cy="308464"/>
          </a:xfrm>
        </p:spPr>
        <p:txBody>
          <a:bodyPr bIns="0" anchor="b"/>
          <a:lstStyle>
            <a:lvl1pPr>
              <a:defRPr sz="600" b="0">
                <a:solidFill>
                  <a:schemeClr val="bg1"/>
                </a:solidFill>
              </a:defRPr>
            </a:lvl1pPr>
          </a:lstStyle>
          <a:p>
            <a:pPr lvl="0"/>
            <a:r>
              <a:rPr lang="de-DE"/>
              <a:t>Disclaimer</a:t>
            </a:r>
          </a:p>
        </p:txBody>
      </p:sp>
    </p:spTree>
    <p:extLst>
      <p:ext uri="{BB962C8B-B14F-4D97-AF65-F5344CB8AC3E}">
        <p14:creationId xmlns:p14="http://schemas.microsoft.com/office/powerpoint/2010/main" val="1239693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FSL Title yellow">
    <p:bg bwMode="gray">
      <p:bgPr>
        <a:solidFill>
          <a:schemeClr val="accent4"/>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439A1B64-4298-4887-B3FC-DEC74141F4E2}"/>
              </a:ext>
            </a:extLst>
          </p:cNvPr>
          <p:cNvSpPr>
            <a:spLocks noGrp="1"/>
          </p:cNvSpPr>
          <p:nvPr>
            <p:ph type="body" sz="quarter" idx="12" hasCustomPrompt="1"/>
          </p:nvPr>
        </p:nvSpPr>
        <p:spPr>
          <a:xfrm>
            <a:off x="503238" y="4479925"/>
            <a:ext cx="6766242" cy="287338"/>
          </a:xfrm>
          <a:prstGeom prst="rect">
            <a:avLst/>
          </a:prstGeom>
        </p:spPr>
        <p:txBody>
          <a:bodyPr vert="horz" lIns="0" tIns="0" rIns="91440" bIns="0" rtlCol="0" anchor="b">
            <a:noAutofit/>
          </a:bodyPr>
          <a:lstStyle>
            <a:lvl1pPr>
              <a:defRPr lang="de-DE" sz="600" b="0" cap="none" spc="0">
                <a:solidFill>
                  <a:srgbClr val="031489"/>
                </a:solidFill>
              </a:defRPr>
            </a:lvl1pPr>
          </a:lstStyle>
          <a:p>
            <a:pPr lvl="0">
              <a:spcBef>
                <a:spcPts val="0"/>
              </a:spcBef>
            </a:pPr>
            <a:r>
              <a:rPr lang="de-DE"/>
              <a:t>Disclaimer</a:t>
            </a:r>
          </a:p>
        </p:txBody>
      </p:sp>
      <p:sp>
        <p:nvSpPr>
          <p:cNvPr id="10" name="Footer Placeholder 4">
            <a:extLst>
              <a:ext uri="{FF2B5EF4-FFF2-40B4-BE49-F238E27FC236}">
                <a16:creationId xmlns:a16="http://schemas.microsoft.com/office/drawing/2014/main" id="{D3BF4E01-0A6F-F8DE-342E-433E70462C23}"/>
              </a:ext>
            </a:extLst>
          </p:cNvPr>
          <p:cNvSpPr>
            <a:spLocks noGrp="1"/>
          </p:cNvSpPr>
          <p:nvPr>
            <p:ph type="ftr" sz="quarter" idx="3"/>
          </p:nvPr>
        </p:nvSpPr>
        <p:spPr>
          <a:xfrm>
            <a:off x="502920" y="4767263"/>
            <a:ext cx="6949440" cy="273844"/>
          </a:xfrm>
          <a:prstGeom prst="rect">
            <a:avLst/>
          </a:prstGeom>
        </p:spPr>
        <p:txBody>
          <a:bodyPr vert="horz" lIns="0" tIns="45720" rIns="0" bIns="45720" rtlCol="0" anchor="b" anchorCtr="0"/>
          <a:lstStyle>
            <a:lvl1pPr algn="l">
              <a:defRPr sz="1000">
                <a:solidFill>
                  <a:srgbClr val="031489"/>
                </a:solidFill>
                <a:latin typeface="Calibri" panose="020F0502020204030204" pitchFamily="34" charset="0"/>
                <a:cs typeface="Calibri" panose="020F0502020204030204" pitchFamily="34" charset="0"/>
              </a:defRPr>
            </a:lvl1pPr>
          </a:lstStyle>
          <a:p>
            <a:r>
              <a:rPr lang="de-DE"/>
              <a:t>© 2023 Abbott | ADC-62549 v4.0 | Geschützt und vertraulich - nicht verbreiten</a:t>
            </a:r>
            <a:endParaRPr lang="en-US"/>
          </a:p>
        </p:txBody>
      </p:sp>
      <p:sp>
        <p:nvSpPr>
          <p:cNvPr id="2" name="Slide Number Placeholder 3">
            <a:extLst>
              <a:ext uri="{FF2B5EF4-FFF2-40B4-BE49-F238E27FC236}">
                <a16:creationId xmlns:a16="http://schemas.microsoft.com/office/drawing/2014/main" id="{1535EB85-75F7-1B1E-89C6-2732A83EB26B}"/>
              </a:ext>
            </a:extLst>
          </p:cNvPr>
          <p:cNvSpPr>
            <a:spLocks noGrp="1"/>
          </p:cNvSpPr>
          <p:nvPr>
            <p:ph type="sldNum" sz="quarter" idx="13"/>
          </p:nvPr>
        </p:nvSpPr>
        <p:spPr>
          <a:xfrm>
            <a:off x="8167058" y="4767263"/>
            <a:ext cx="568102" cy="274637"/>
          </a:xfrm>
          <a:prstGeom prst="rect">
            <a:avLst/>
          </a:prstGeom>
        </p:spPr>
        <p:txBody>
          <a:bodyPr lIns="0"/>
          <a:lstStyle>
            <a:lvl1pPr algn="r">
              <a:defRPr b="0">
                <a:solidFill>
                  <a:srgbClr val="031489"/>
                </a:solidFill>
              </a:defRPr>
            </a:lvl1pPr>
          </a:lstStyle>
          <a:p>
            <a:pPr>
              <a:defRPr/>
            </a:pPr>
            <a:r>
              <a:rPr lang="en-IN"/>
              <a:t>|    </a:t>
            </a:r>
            <a:fld id="{7B2119CD-3B2D-4CEB-B404-D2E3F8CD6D69}" type="slidenum">
              <a:rPr lang="en-IN" smtClean="0"/>
              <a:pPr>
                <a:defRPr/>
              </a:pPr>
              <a:t>‹Nr.›</a:t>
            </a:fld>
            <a:endParaRPr lang="en-IN"/>
          </a:p>
        </p:txBody>
      </p:sp>
      <p:sp>
        <p:nvSpPr>
          <p:cNvPr id="3" name="Date Placeholder 4">
            <a:extLst>
              <a:ext uri="{FF2B5EF4-FFF2-40B4-BE49-F238E27FC236}">
                <a16:creationId xmlns:a16="http://schemas.microsoft.com/office/drawing/2014/main" id="{2314E450-59DA-0F4B-9512-BB9F16CFA380}"/>
              </a:ext>
            </a:extLst>
          </p:cNvPr>
          <p:cNvSpPr>
            <a:spLocks noGrp="1"/>
          </p:cNvSpPr>
          <p:nvPr>
            <p:ph type="dt" sz="half" idx="20"/>
          </p:nvPr>
        </p:nvSpPr>
        <p:spPr>
          <a:xfrm>
            <a:off x="7531511" y="4767263"/>
            <a:ext cx="787879" cy="274637"/>
          </a:xfrm>
          <a:prstGeom prst="rect">
            <a:avLst/>
          </a:prstGeom>
        </p:spPr>
        <p:txBody>
          <a:bodyPr lIns="90000" rIns="90000" bIns="46800"/>
          <a:lstStyle>
            <a:lvl1pPr>
              <a:defRPr>
                <a:solidFill>
                  <a:srgbClr val="031489"/>
                </a:solidFill>
              </a:defRPr>
            </a:lvl1pPr>
          </a:lstStyle>
          <a:p>
            <a:fld id="{67AC799B-21C9-074B-B67F-201C0D6B7B43}" type="datetime1">
              <a:rPr lang="de-DE" smtClean="0"/>
              <a:pPr/>
              <a:t>16.04.24</a:t>
            </a:fld>
            <a:endParaRPr lang="en-IN"/>
          </a:p>
        </p:txBody>
      </p:sp>
      <p:sp>
        <p:nvSpPr>
          <p:cNvPr id="4" name="Text Placeholder 9">
            <a:extLst>
              <a:ext uri="{FF2B5EF4-FFF2-40B4-BE49-F238E27FC236}">
                <a16:creationId xmlns:a16="http://schemas.microsoft.com/office/drawing/2014/main" id="{8C9F58DF-0D27-5889-5B0B-1CEF66466DC9}"/>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rgbClr val="031489"/>
                </a:solidFill>
                <a:latin typeface="+mn-lt"/>
              </a:defRPr>
            </a:lvl1pPr>
            <a:lvl2pPr marL="0" indent="0">
              <a:buNone/>
              <a:defRPr/>
            </a:lvl2pPr>
          </a:lstStyle>
          <a:p>
            <a:pPr lvl="0"/>
            <a:r>
              <a:rPr lang="en-US"/>
              <a:t>Eyebrow identification, CALIBRI, 14PT REGULAR</a:t>
            </a:r>
          </a:p>
        </p:txBody>
      </p:sp>
      <p:sp>
        <p:nvSpPr>
          <p:cNvPr id="5" name="Title 6">
            <a:extLst>
              <a:ext uri="{FF2B5EF4-FFF2-40B4-BE49-F238E27FC236}">
                <a16:creationId xmlns:a16="http://schemas.microsoft.com/office/drawing/2014/main" id="{DF970A2F-1358-6B68-B2FF-E50351AAF0AF}"/>
              </a:ext>
            </a:extLst>
          </p:cNvPr>
          <p:cNvSpPr>
            <a:spLocks noGrp="1"/>
          </p:cNvSpPr>
          <p:nvPr>
            <p:ph type="title"/>
          </p:nvPr>
        </p:nvSpPr>
        <p:spPr>
          <a:xfrm>
            <a:off x="502920" y="569594"/>
            <a:ext cx="8138160" cy="390526"/>
          </a:xfrm>
        </p:spPr>
        <p:txBody>
          <a:bodyPr/>
          <a:lstStyle>
            <a:lvl1pPr>
              <a:defRPr>
                <a:solidFill>
                  <a:srgbClr val="031489"/>
                </a:solidFill>
              </a:defRPr>
            </a:lvl1pPr>
          </a:lstStyle>
          <a:p>
            <a:r>
              <a:rPr lang="en-US"/>
              <a:t>Click to edit Master title style</a:t>
            </a:r>
            <a:endParaRPr lang="en-IN"/>
          </a:p>
        </p:txBody>
      </p:sp>
    </p:spTree>
    <p:extLst>
      <p:ext uri="{BB962C8B-B14F-4D97-AF65-F5344CB8AC3E}">
        <p14:creationId xmlns:p14="http://schemas.microsoft.com/office/powerpoint/2010/main" val="324852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FDEFEC-4AD7-1841-A423-52A25D9A78A1}"/>
              </a:ext>
            </a:extLst>
          </p:cNvPr>
          <p:cNvSpPr/>
          <p:nvPr userDrawn="1"/>
        </p:nvSpPr>
        <p:spPr>
          <a:xfrm>
            <a:off x="0" y="0"/>
            <a:ext cx="9144000" cy="51435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EF5DBC4-33F8-584B-9F26-9B5974912EF8}"/>
              </a:ext>
            </a:extLst>
          </p:cNvPr>
          <p:cNvSpPr txBox="1"/>
          <p:nvPr userDrawn="1"/>
        </p:nvSpPr>
        <p:spPr>
          <a:xfrm>
            <a:off x="7415561" y="-2453268"/>
            <a:ext cx="184731" cy="369332"/>
          </a:xfrm>
          <a:prstGeom prst="rect">
            <a:avLst/>
          </a:prstGeom>
          <a:noFill/>
        </p:spPr>
        <p:txBody>
          <a:bodyPr wrap="none" rtlCol="0">
            <a:spAutoFit/>
          </a:bodyPr>
          <a:lstStyle/>
          <a:p>
            <a:pPr algn="l"/>
            <a:endParaRPr lang="en-US">
              <a:latin typeface="+mj-lt"/>
            </a:endParaRPr>
          </a:p>
        </p:txBody>
      </p:sp>
      <p:sp>
        <p:nvSpPr>
          <p:cNvPr id="12" name="Footer Placeholder 4">
            <a:extLst>
              <a:ext uri="{FF2B5EF4-FFF2-40B4-BE49-F238E27FC236}">
                <a16:creationId xmlns:a16="http://schemas.microsoft.com/office/drawing/2014/main" id="{D4293289-5226-A0C4-BE10-A4BFBABCDFAA}"/>
              </a:ext>
            </a:extLst>
          </p:cNvPr>
          <p:cNvSpPr>
            <a:spLocks noGrp="1"/>
          </p:cNvSpPr>
          <p:nvPr>
            <p:ph type="ftr" sz="quarter" idx="3"/>
          </p:nvPr>
        </p:nvSpPr>
        <p:spPr>
          <a:xfrm>
            <a:off x="502920" y="4767263"/>
            <a:ext cx="6949440" cy="273844"/>
          </a:xfrm>
          <a:prstGeom prst="rect">
            <a:avLst/>
          </a:prstGeom>
        </p:spPr>
        <p:txBody>
          <a:bodyPr vert="horz" lIns="0" tIns="45720" rIns="0" bIns="45720" rtlCol="0" anchor="b" anchorCtr="0"/>
          <a:lstStyle>
            <a:lvl1pPr algn="l">
              <a:defRPr sz="1000">
                <a:solidFill>
                  <a:srgbClr val="031489"/>
                </a:solidFill>
                <a:latin typeface="Calibri" panose="020F0502020204030204" pitchFamily="34" charset="0"/>
                <a:cs typeface="Calibri" panose="020F0502020204030204" pitchFamily="34" charset="0"/>
              </a:defRPr>
            </a:lvl1pPr>
          </a:lstStyle>
          <a:p>
            <a:r>
              <a:rPr lang="de-DE"/>
              <a:t>© 2023 Abbott | ADC-62549 v4.0 | Geschützt und vertraulich - nicht verbreiten</a:t>
            </a:r>
            <a:endParaRPr lang="en-US" dirty="0"/>
          </a:p>
        </p:txBody>
      </p:sp>
      <p:sp>
        <p:nvSpPr>
          <p:cNvPr id="5" name="Slide Number Placeholder 3">
            <a:extLst>
              <a:ext uri="{FF2B5EF4-FFF2-40B4-BE49-F238E27FC236}">
                <a16:creationId xmlns:a16="http://schemas.microsoft.com/office/drawing/2014/main" id="{E4C3181B-2E78-D375-C78E-61AF8F37789B}"/>
              </a:ext>
            </a:extLst>
          </p:cNvPr>
          <p:cNvSpPr>
            <a:spLocks noGrp="1"/>
          </p:cNvSpPr>
          <p:nvPr>
            <p:ph type="sldNum" sz="quarter" idx="11"/>
          </p:nvPr>
        </p:nvSpPr>
        <p:spPr>
          <a:xfrm>
            <a:off x="8167058" y="4767263"/>
            <a:ext cx="568102" cy="274637"/>
          </a:xfrm>
          <a:prstGeom prst="rect">
            <a:avLst/>
          </a:prstGeom>
        </p:spPr>
        <p:txBody>
          <a:bodyPr/>
          <a:lstStyle>
            <a:lvl1pPr algn="r">
              <a:defRPr b="0">
                <a:solidFill>
                  <a:srgbClr val="031489"/>
                </a:solidFill>
              </a:defRPr>
            </a:lvl1pPr>
          </a:lstStyle>
          <a:p>
            <a:pPr>
              <a:defRPr/>
            </a:pPr>
            <a:r>
              <a:rPr lang="en-IN"/>
              <a:t>|  </a:t>
            </a:r>
            <a:fld id="{7B2119CD-3B2D-4CEB-B404-D2E3F8CD6D69}" type="slidenum">
              <a:rPr lang="en-IN" smtClean="0"/>
              <a:pPr>
                <a:defRPr/>
              </a:pPr>
              <a:t>‹Nr.›</a:t>
            </a:fld>
            <a:endParaRPr lang="en-IN"/>
          </a:p>
        </p:txBody>
      </p:sp>
      <p:sp>
        <p:nvSpPr>
          <p:cNvPr id="6" name="Date Placeholder 4">
            <a:extLst>
              <a:ext uri="{FF2B5EF4-FFF2-40B4-BE49-F238E27FC236}">
                <a16:creationId xmlns:a16="http://schemas.microsoft.com/office/drawing/2014/main" id="{302BDCB3-D186-D119-73D9-BB98F6FDFFFA}"/>
              </a:ext>
            </a:extLst>
          </p:cNvPr>
          <p:cNvSpPr>
            <a:spLocks noGrp="1"/>
          </p:cNvSpPr>
          <p:nvPr>
            <p:ph type="dt" sz="half" idx="12"/>
          </p:nvPr>
        </p:nvSpPr>
        <p:spPr>
          <a:xfrm>
            <a:off x="7531511" y="4767263"/>
            <a:ext cx="787879" cy="274637"/>
          </a:xfrm>
          <a:prstGeom prst="rect">
            <a:avLst/>
          </a:prstGeom>
        </p:spPr>
        <p:txBody>
          <a:bodyPr lIns="90000" rIns="90000" bIns="46800"/>
          <a:lstStyle>
            <a:lvl1pPr marL="0" marR="0" indent="0" algn="ctr" defTabSz="914400" rtl="0" eaLnBrk="1" fontAlgn="auto" latinLnBrk="0" hangingPunct="1">
              <a:lnSpc>
                <a:spcPct val="100000"/>
              </a:lnSpc>
              <a:spcBef>
                <a:spcPts val="0"/>
              </a:spcBef>
              <a:spcAft>
                <a:spcPts val="0"/>
              </a:spcAft>
              <a:buClrTx/>
              <a:buSzTx/>
              <a:buFontTx/>
              <a:buNone/>
              <a:tabLst/>
              <a:defRPr>
                <a:solidFill>
                  <a:srgbClr val="031489"/>
                </a:solidFill>
              </a:defRPr>
            </a:lvl1pPr>
          </a:lstStyle>
          <a:p>
            <a:fld id="{40D0EBFE-6B58-5540-B24A-CBD7AA6655BB}" type="datetime1">
              <a:rPr lang="de-DE" smtClean="0"/>
              <a:pPr/>
              <a:t>16.04.24</a:t>
            </a:fld>
            <a:endParaRPr lang="en-IN"/>
          </a:p>
        </p:txBody>
      </p:sp>
      <p:sp>
        <p:nvSpPr>
          <p:cNvPr id="3" name="Title 1">
            <a:extLst>
              <a:ext uri="{FF2B5EF4-FFF2-40B4-BE49-F238E27FC236}">
                <a16:creationId xmlns:a16="http://schemas.microsoft.com/office/drawing/2014/main" id="{A0BFBC39-E8BA-C3FC-3CF6-83EE0081B28C}"/>
              </a:ext>
            </a:extLst>
          </p:cNvPr>
          <p:cNvSpPr>
            <a:spLocks noGrp="1"/>
          </p:cNvSpPr>
          <p:nvPr>
            <p:ph type="title" hasCustomPrompt="1"/>
          </p:nvPr>
        </p:nvSpPr>
        <p:spPr bwMode="gray">
          <a:xfrm>
            <a:off x="5095329" y="3051176"/>
            <a:ext cx="3553371" cy="1234440"/>
          </a:xfrm>
        </p:spPr>
        <p:txBody>
          <a:bodyPr wrap="square" rIns="0" bIns="0" anchor="t">
            <a:noAutofit/>
          </a:bodyPr>
          <a:lstStyle>
            <a:lvl1pPr algn="l">
              <a:lnSpc>
                <a:spcPct val="80000"/>
              </a:lnSpc>
              <a:defRPr sz="3800" b="0" cap="none" spc="0" baseline="0">
                <a:solidFill>
                  <a:srgbClr val="031489"/>
                </a:solidFill>
                <a:latin typeface="+mj-lt"/>
              </a:defRPr>
            </a:lvl1pPr>
          </a:lstStyle>
          <a:p>
            <a:r>
              <a:rPr lang="en-US"/>
              <a:t>Click to edit master title style</a:t>
            </a:r>
          </a:p>
        </p:txBody>
      </p:sp>
      <p:sp>
        <p:nvSpPr>
          <p:cNvPr id="4" name="Text Placeholder 2">
            <a:extLst>
              <a:ext uri="{FF2B5EF4-FFF2-40B4-BE49-F238E27FC236}">
                <a16:creationId xmlns:a16="http://schemas.microsoft.com/office/drawing/2014/main" id="{FEFC0DDA-E2E3-09F8-F4FD-7716669E0965}"/>
              </a:ext>
            </a:extLst>
          </p:cNvPr>
          <p:cNvSpPr>
            <a:spLocks noGrp="1"/>
          </p:cNvSpPr>
          <p:nvPr>
            <p:ph type="body" idx="1" hasCustomPrompt="1"/>
          </p:nvPr>
        </p:nvSpPr>
        <p:spPr bwMode="gray">
          <a:xfrm>
            <a:off x="5095329" y="2468247"/>
            <a:ext cx="3553371" cy="480060"/>
          </a:xfrm>
          <a:prstGeom prst="rect">
            <a:avLst/>
          </a:prstGeom>
        </p:spPr>
        <p:txBody>
          <a:bodyPr rIns="0" bIns="0" anchor="b"/>
          <a:lstStyle>
            <a:lvl1pPr marL="0" indent="0">
              <a:lnSpc>
                <a:spcPct val="100000"/>
              </a:lnSpc>
              <a:buNone/>
              <a:defRPr sz="1400" b="1" cap="all" spc="150" baseline="0">
                <a:solidFill>
                  <a:srgbClr val="031489"/>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526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Closing Slide LTTF White">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C0800F57-812A-604B-AC7B-1B3BD988F9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15756" y="728093"/>
            <a:ext cx="3512486" cy="2495403"/>
          </a:xfrm>
          <a:prstGeom prst="rect">
            <a:avLst/>
          </a:prstGeom>
        </p:spPr>
      </p:pic>
      <p:pic>
        <p:nvPicPr>
          <p:cNvPr id="4" name="Picture 3" descr="Text&#10;&#10;Description automatically generated">
            <a:extLst>
              <a:ext uri="{FF2B5EF4-FFF2-40B4-BE49-F238E27FC236}">
                <a16:creationId xmlns:a16="http://schemas.microsoft.com/office/drawing/2014/main" id="{E07AB062-06F9-3441-8714-C6AA853103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6400" y="3939146"/>
            <a:ext cx="2052000" cy="1058116"/>
          </a:xfrm>
          <a:prstGeom prst="rect">
            <a:avLst/>
          </a:prstGeom>
        </p:spPr>
      </p:pic>
    </p:spTree>
    <p:extLst>
      <p:ext uri="{BB962C8B-B14F-4D97-AF65-F5344CB8AC3E}">
        <p14:creationId xmlns:p14="http://schemas.microsoft.com/office/powerpoint/2010/main" val="1611267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ext with Image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0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2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Long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 y="600075"/>
            <a:ext cx="8138161" cy="360045"/>
          </a:xfrm>
        </p:spPr>
        <p:txBody>
          <a:bodyPr/>
          <a:lstStyle>
            <a:lvl1pPr>
              <a:defRPr cap="none" baseline="0"/>
            </a:lvl1pPr>
          </a:lstStyle>
          <a:p>
            <a:r>
              <a:rPr lang="en-US"/>
              <a:t>Click to edit master title style</a:t>
            </a:r>
          </a:p>
        </p:txBody>
      </p:sp>
      <p:sp>
        <p:nvSpPr>
          <p:cNvPr id="3" name="Content Placeholder 2"/>
          <p:cNvSpPr>
            <a:spLocks noGrp="1"/>
          </p:cNvSpPr>
          <p:nvPr>
            <p:ph idx="1"/>
          </p:nvPr>
        </p:nvSpPr>
        <p:spPr>
          <a:xfrm>
            <a:off x="502921" y="1097279"/>
            <a:ext cx="8138160" cy="2971493"/>
          </a:xfrm>
        </p:spPr>
        <p:txBody>
          <a:bodyPr/>
          <a:lstStyle>
            <a:lvl1pPr>
              <a:spcBef>
                <a:spcPts val="1350"/>
              </a:spcBef>
              <a:defRPr sz="1600" b="0">
                <a:solidFill>
                  <a:schemeClr val="bg1"/>
                </a:solidFill>
                <a:latin typeface="+mn-lt"/>
              </a:defRPr>
            </a:lvl1pPr>
            <a:lvl2pPr marL="127000" indent="-127000">
              <a:tabLst>
                <a:tab pos="1198563" algn="l"/>
              </a:tabLst>
              <a:defRPr sz="1400">
                <a:solidFill>
                  <a:schemeClr val="bg1"/>
                </a:solidFill>
              </a:defRPr>
            </a:lvl2pPr>
          </a:lstStyle>
          <a:p>
            <a:pPr lvl="0"/>
            <a:r>
              <a:rPr lang="en-US"/>
              <a:t>Click to edit Master text styles</a:t>
            </a:r>
          </a:p>
          <a:p>
            <a:pPr lvl="1"/>
            <a:r>
              <a:rPr lang="en-US"/>
              <a:t>Second level</a:t>
            </a:r>
          </a:p>
        </p:txBody>
      </p:sp>
      <p:sp>
        <p:nvSpPr>
          <p:cNvPr id="9" name="Text Placeholder 9">
            <a:extLst>
              <a:ext uri="{FF2B5EF4-FFF2-40B4-BE49-F238E27FC236}">
                <a16:creationId xmlns:a16="http://schemas.microsoft.com/office/drawing/2014/main" id="{E0BB469F-5963-41EE-862C-3D8AFB9BBB59}"/>
              </a:ext>
            </a:extLst>
          </p:cNvPr>
          <p:cNvSpPr>
            <a:spLocks noGrp="1"/>
          </p:cNvSpPr>
          <p:nvPr>
            <p:ph type="body" sz="quarter" idx="10"/>
          </p:nvPr>
        </p:nvSpPr>
        <p:spPr>
          <a:xfrm>
            <a:off x="502921" y="338465"/>
            <a:ext cx="8138159" cy="261610"/>
          </a:xfrm>
        </p:spPr>
        <p:txBody>
          <a:bodyPr wrap="square">
            <a:spAutoFit/>
          </a:bodyPr>
          <a:lstStyle>
            <a:lvl1pPr>
              <a:defRPr sz="1400" b="0" cap="all" spc="150" baseline="0">
                <a:solidFill>
                  <a:schemeClr val="accent4"/>
                </a:solidFill>
              </a:defRPr>
            </a:lvl1pPr>
            <a:lvl2pPr marL="0" indent="0">
              <a:buNone/>
              <a:defRPr/>
            </a:lvl2pPr>
          </a:lstStyle>
          <a:p>
            <a:pPr lvl="0"/>
            <a:r>
              <a:rPr lang="en-US"/>
              <a:t>Click to edit Master text styles</a:t>
            </a:r>
          </a:p>
        </p:txBody>
      </p:sp>
      <p:sp>
        <p:nvSpPr>
          <p:cNvPr id="5" name="Date Placeholder 3">
            <a:extLst>
              <a:ext uri="{FF2B5EF4-FFF2-40B4-BE49-F238E27FC236}">
                <a16:creationId xmlns:a16="http://schemas.microsoft.com/office/drawing/2014/main" id="{DB0BCFCA-315E-AA49-BE52-AA12F6FFA5B8}"/>
              </a:ext>
            </a:extLst>
          </p:cNvPr>
          <p:cNvSpPr>
            <a:spLocks noGrp="1"/>
          </p:cNvSpPr>
          <p:nvPr>
            <p:ph type="dt" sz="half" idx="2"/>
          </p:nvPr>
        </p:nvSpPr>
        <p:spPr>
          <a:xfrm>
            <a:off x="7574173" y="4767263"/>
            <a:ext cx="1188720" cy="273844"/>
          </a:xfrm>
          <a:prstGeom prst="rect">
            <a:avLst/>
          </a:prstGeom>
        </p:spPr>
        <p:txBody>
          <a:bodyPr vert="horz" lIns="0" tIns="45720" rIns="0" bIns="45720" rtlCol="0" anchor="b" anchorCtr="0"/>
          <a:lstStyle>
            <a:lvl1pPr algn="l">
              <a:defRPr sz="1000">
                <a:solidFill>
                  <a:schemeClr val="bg1"/>
                </a:solidFill>
                <a:latin typeface="Calibri" panose="020F0502020204030204" pitchFamily="34" charset="0"/>
                <a:cs typeface="Calibri" panose="020F0502020204030204" pitchFamily="34" charset="0"/>
              </a:defRPr>
            </a:lvl1pPr>
          </a:lstStyle>
          <a:p>
            <a:fld id="{FC02DDA8-EDD3-480C-A5DF-691EC2C071F6}" type="datetime4">
              <a:rPr lang="de-DE" smtClean="0"/>
              <a:t>16. April 2024</a:t>
            </a:fld>
            <a:endParaRPr lang="en-US"/>
          </a:p>
        </p:txBody>
      </p:sp>
      <p:sp>
        <p:nvSpPr>
          <p:cNvPr id="6" name="Footer Placeholder 4">
            <a:extLst>
              <a:ext uri="{FF2B5EF4-FFF2-40B4-BE49-F238E27FC236}">
                <a16:creationId xmlns:a16="http://schemas.microsoft.com/office/drawing/2014/main" id="{8DB1CBEF-CE57-254C-896E-8F0A6565E9D4}"/>
              </a:ext>
            </a:extLst>
          </p:cNvPr>
          <p:cNvSpPr>
            <a:spLocks noGrp="1"/>
          </p:cNvSpPr>
          <p:nvPr>
            <p:ph type="ftr" sz="quarter" idx="3"/>
          </p:nvPr>
        </p:nvSpPr>
        <p:spPr>
          <a:xfrm>
            <a:off x="502920" y="4767263"/>
            <a:ext cx="4480560" cy="273844"/>
          </a:xfrm>
          <a:prstGeom prst="rect">
            <a:avLst/>
          </a:prstGeom>
        </p:spPr>
        <p:txBody>
          <a:bodyPr vert="horz" lIns="0" tIns="45720" rIns="0" bIns="45720" rtlCol="0" anchor="b" anchorCtr="0"/>
          <a:lstStyle>
            <a:lvl1pPr algn="l">
              <a:defRPr sz="1000">
                <a:solidFill>
                  <a:schemeClr val="bg1"/>
                </a:solidFill>
                <a:latin typeface="Calibri" panose="020F0502020204030204" pitchFamily="34" charset="0"/>
                <a:cs typeface="Calibri" panose="020F0502020204030204" pitchFamily="34" charset="0"/>
              </a:defRPr>
            </a:lvl1pPr>
          </a:lstStyle>
          <a:p>
            <a:pPr algn="l"/>
            <a:r>
              <a:rPr lang="de-DE"/>
              <a:t>© 2020 Abbott | ADC-31640 v1.0 | Geschützt und vertraulich - nicht verbreiten </a:t>
            </a:r>
            <a:endParaRPr lang="en-US"/>
          </a:p>
        </p:txBody>
      </p:sp>
      <p:sp>
        <p:nvSpPr>
          <p:cNvPr id="7" name="Slide Number Placeholder 5">
            <a:extLst>
              <a:ext uri="{FF2B5EF4-FFF2-40B4-BE49-F238E27FC236}">
                <a16:creationId xmlns:a16="http://schemas.microsoft.com/office/drawing/2014/main" id="{10A14228-DA33-1A41-BDB2-82DF5BD16A51}"/>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bg1"/>
                </a:solidFill>
                <a:latin typeface="Calibri" panose="020F0502020204030204" pitchFamily="34" charset="0"/>
                <a:cs typeface="Calibri" panose="020F0502020204030204" pitchFamily="34" charset="0"/>
              </a:defRPr>
            </a:lvl1pPr>
          </a:lstStyle>
          <a:p>
            <a:fld id="{A2885E78-1F86-4A3D-9EE1-B0103B1CEF15}" type="slidenum">
              <a:rPr lang="en-US" smtClean="0"/>
              <a:pPr/>
              <a:t>‹Nr.›</a:t>
            </a:fld>
            <a:endParaRPr lang="en-US"/>
          </a:p>
        </p:txBody>
      </p:sp>
      <p:sp>
        <p:nvSpPr>
          <p:cNvPr id="8" name="Textplatzhalter 7">
            <a:extLst>
              <a:ext uri="{FF2B5EF4-FFF2-40B4-BE49-F238E27FC236}">
                <a16:creationId xmlns:a16="http://schemas.microsoft.com/office/drawing/2014/main" id="{84584DE5-63AC-427D-A26C-B503B4AE14CF}"/>
              </a:ext>
            </a:extLst>
          </p:cNvPr>
          <p:cNvSpPr>
            <a:spLocks noGrp="1"/>
          </p:cNvSpPr>
          <p:nvPr>
            <p:ph type="body" sz="quarter" idx="11" hasCustomPrompt="1"/>
          </p:nvPr>
        </p:nvSpPr>
        <p:spPr>
          <a:xfrm>
            <a:off x="503238" y="4206965"/>
            <a:ext cx="8395660" cy="529675"/>
          </a:xfrm>
        </p:spPr>
        <p:txBody>
          <a:bodyPr bIns="0" anchor="b"/>
          <a:lstStyle>
            <a:lvl1pPr>
              <a:defRPr sz="700" b="0">
                <a:solidFill>
                  <a:schemeClr val="bg1"/>
                </a:solidFill>
              </a:defRPr>
            </a:lvl1pPr>
          </a:lstStyle>
          <a:p>
            <a:pPr lvl="0"/>
            <a:r>
              <a:rPr lang="de-DE"/>
              <a:t>Disclaimer</a:t>
            </a:r>
          </a:p>
        </p:txBody>
      </p:sp>
    </p:spTree>
    <p:extLst>
      <p:ext uri="{BB962C8B-B14F-4D97-AF65-F5344CB8AC3E}">
        <p14:creationId xmlns:p14="http://schemas.microsoft.com/office/powerpoint/2010/main" val="736039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781C86-B92A-9249-9D33-CEE2E19BE7DA}"/>
              </a:ext>
            </a:extLst>
          </p:cNvPr>
          <p:cNvSpPr/>
          <p:nvPr userDrawn="1"/>
        </p:nvSpPr>
        <p:spPr>
          <a:xfrm>
            <a:off x="0" y="0"/>
            <a:ext cx="9144000" cy="51435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0F79F5C7-E922-5849-46E0-94832E228E79}"/>
              </a:ext>
            </a:extLst>
          </p:cNvPr>
          <p:cNvSpPr>
            <a:spLocks noGrp="1"/>
          </p:cNvSpPr>
          <p:nvPr>
            <p:ph type="pic" sz="quarter" idx="14" hasCustomPrompt="1"/>
          </p:nvPr>
        </p:nvSpPr>
        <p:spPr>
          <a:xfrm>
            <a:off x="0" y="0"/>
            <a:ext cx="4934857"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a:t>Insert an image</a:t>
            </a:r>
            <a:br>
              <a:rPr lang="en-US"/>
            </a:br>
            <a:r>
              <a:rPr lang="en-US"/>
              <a:t>within this placeholder </a:t>
            </a:r>
          </a:p>
        </p:txBody>
      </p:sp>
      <p:sp>
        <p:nvSpPr>
          <p:cNvPr id="4" name="Slide Number Placeholder 3">
            <a:extLst>
              <a:ext uri="{FF2B5EF4-FFF2-40B4-BE49-F238E27FC236}">
                <a16:creationId xmlns:a16="http://schemas.microsoft.com/office/drawing/2014/main" id="{EE2B2D94-0DF1-ED4D-BFD2-68E7DB9D5929}"/>
              </a:ext>
            </a:extLst>
          </p:cNvPr>
          <p:cNvSpPr>
            <a:spLocks noGrp="1"/>
          </p:cNvSpPr>
          <p:nvPr>
            <p:ph type="sldNum" sz="quarter" idx="11"/>
          </p:nvPr>
        </p:nvSpPr>
        <p:spPr>
          <a:xfrm>
            <a:off x="8167058" y="4767263"/>
            <a:ext cx="568102" cy="274637"/>
          </a:xfrm>
          <a:prstGeom prst="rect">
            <a:avLst/>
          </a:prstGeom>
        </p:spPr>
        <p:txBody>
          <a:bodyPr/>
          <a:lstStyle>
            <a:lvl1pPr>
              <a:defRPr>
                <a:solidFill>
                  <a:srgbClr val="031489"/>
                </a:solidFill>
              </a:defRPr>
            </a:lvl1pPr>
          </a:lstStyle>
          <a:p>
            <a:pPr>
              <a:defRPr/>
            </a:pPr>
            <a:r>
              <a:rPr lang="en-IN"/>
              <a:t>|    </a:t>
            </a:r>
            <a:fld id="{7B2119CD-3B2D-4CEB-B404-D2E3F8CD6D69}" type="slidenum">
              <a:rPr lang="en-IN" smtClean="0"/>
              <a:pPr>
                <a:defRPr/>
              </a:pPr>
              <a:t>‹Nr.›</a:t>
            </a:fld>
            <a:endParaRPr lang="en-IN"/>
          </a:p>
        </p:txBody>
      </p:sp>
      <p:sp>
        <p:nvSpPr>
          <p:cNvPr id="5" name="Date Placeholder 4">
            <a:extLst>
              <a:ext uri="{FF2B5EF4-FFF2-40B4-BE49-F238E27FC236}">
                <a16:creationId xmlns:a16="http://schemas.microsoft.com/office/drawing/2014/main" id="{27C00770-3043-3147-8239-516CF94F8CE6}"/>
              </a:ext>
            </a:extLst>
          </p:cNvPr>
          <p:cNvSpPr>
            <a:spLocks noGrp="1"/>
          </p:cNvSpPr>
          <p:nvPr>
            <p:ph type="dt" sz="half" idx="12"/>
          </p:nvPr>
        </p:nvSpPr>
        <p:spPr>
          <a:xfrm>
            <a:off x="7531510" y="4767263"/>
            <a:ext cx="787879" cy="274637"/>
          </a:xfrm>
          <a:prstGeom prst="rect">
            <a:avLst/>
          </a:prstGeom>
        </p:spPr>
        <p:txBody>
          <a:bodyPr/>
          <a:lstStyle>
            <a:lvl1pPr>
              <a:defRPr>
                <a:solidFill>
                  <a:srgbClr val="031489"/>
                </a:solidFill>
              </a:defRPr>
            </a:lvl1pPr>
          </a:lstStyle>
          <a:p>
            <a:fld id="{9E5DA087-606A-3B4B-A48A-6EE97F3BFE06}" type="datetime1">
              <a:rPr lang="de-DE" smtClean="0"/>
              <a:pPr/>
              <a:t>16.04.24</a:t>
            </a:fld>
            <a:endParaRPr lang="en-IN"/>
          </a:p>
        </p:txBody>
      </p:sp>
      <p:sp>
        <p:nvSpPr>
          <p:cNvPr id="38" name="Title 1">
            <a:extLst>
              <a:ext uri="{FF2B5EF4-FFF2-40B4-BE49-F238E27FC236}">
                <a16:creationId xmlns:a16="http://schemas.microsoft.com/office/drawing/2014/main" id="{F055BD79-58C9-9A43-933E-CA07022DF5FB}"/>
              </a:ext>
            </a:extLst>
          </p:cNvPr>
          <p:cNvSpPr txBox="1">
            <a:spLocks/>
          </p:cNvSpPr>
          <p:nvPr userDrawn="1"/>
        </p:nvSpPr>
        <p:spPr bwMode="gray">
          <a:xfrm>
            <a:off x="684503" y="3533204"/>
            <a:ext cx="3312552" cy="755017"/>
          </a:xfrm>
          <a:prstGeom prst="rect">
            <a:avLst/>
          </a:prstGeom>
        </p:spPr>
        <p:txBody>
          <a:bodyPr vert="horz" lIns="0" tIns="0" rIns="91440" bIns="45720" rtlCol="0" anchor="t" anchorCtr="0">
            <a:noAutofit/>
          </a:bodyPr>
          <a:lstStyle>
            <a:lvl1pPr algn="l" defTabSz="914400" rtl="0" eaLnBrk="1" latinLnBrk="0" hangingPunct="1">
              <a:lnSpc>
                <a:spcPct val="100000"/>
              </a:lnSpc>
              <a:spcBef>
                <a:spcPct val="0"/>
              </a:spcBef>
              <a:buNone/>
              <a:defRPr sz="5500" b="1" i="0" kern="1200" cap="none" spc="0" baseline="0">
                <a:solidFill>
                  <a:schemeClr val="tx1"/>
                </a:solidFill>
                <a:latin typeface="Trebuchet MS" panose="020B0703020202090204" pitchFamily="34" charset="0"/>
                <a:ea typeface="+mj-ea"/>
                <a:cs typeface="+mj-cs"/>
              </a:defRPr>
            </a:lvl1pPr>
          </a:lstStyle>
          <a:p>
            <a:endParaRPr lang="en-US">
              <a:solidFill>
                <a:srgbClr val="E95526"/>
              </a:solidFill>
            </a:endParaRPr>
          </a:p>
        </p:txBody>
      </p:sp>
      <p:sp>
        <p:nvSpPr>
          <p:cNvPr id="2" name="Title 1">
            <a:extLst>
              <a:ext uri="{FF2B5EF4-FFF2-40B4-BE49-F238E27FC236}">
                <a16:creationId xmlns:a16="http://schemas.microsoft.com/office/drawing/2014/main" id="{18157B0E-9BD4-E475-4364-EFD0D9727ADA}"/>
              </a:ext>
            </a:extLst>
          </p:cNvPr>
          <p:cNvSpPr>
            <a:spLocks noGrp="1"/>
          </p:cNvSpPr>
          <p:nvPr>
            <p:ph type="title" hasCustomPrompt="1"/>
          </p:nvPr>
        </p:nvSpPr>
        <p:spPr bwMode="gray">
          <a:xfrm>
            <a:off x="5095328" y="3051176"/>
            <a:ext cx="3553371" cy="1234440"/>
          </a:xfrm>
        </p:spPr>
        <p:txBody>
          <a:bodyPr wrap="square" rIns="0" bIns="0" anchor="t">
            <a:noAutofit/>
          </a:bodyPr>
          <a:lstStyle>
            <a:lvl1pPr algn="l">
              <a:lnSpc>
                <a:spcPct val="80000"/>
              </a:lnSpc>
              <a:defRPr sz="3200" b="0" cap="none" spc="0" baseline="0">
                <a:solidFill>
                  <a:srgbClr val="031489"/>
                </a:solidFill>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F218F44D-4586-7E9B-DB9F-12759579EF7D}"/>
              </a:ext>
            </a:extLst>
          </p:cNvPr>
          <p:cNvSpPr>
            <a:spLocks noGrp="1"/>
          </p:cNvSpPr>
          <p:nvPr>
            <p:ph type="body" idx="1" hasCustomPrompt="1"/>
          </p:nvPr>
        </p:nvSpPr>
        <p:spPr bwMode="gray">
          <a:xfrm>
            <a:off x="5095328" y="2468247"/>
            <a:ext cx="3553371" cy="480060"/>
          </a:xfrm>
          <a:prstGeom prst="rect">
            <a:avLst/>
          </a:prstGeom>
        </p:spPr>
        <p:txBody>
          <a:bodyPr rIns="0" bIns="0" anchor="b"/>
          <a:lstStyle>
            <a:lvl1pPr marL="0" indent="0">
              <a:lnSpc>
                <a:spcPct val="100000"/>
              </a:lnSpc>
              <a:buNone/>
              <a:defRPr sz="1400" b="1" cap="all" spc="150" baseline="0">
                <a:solidFill>
                  <a:srgbClr val="031489"/>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Footer Placeholder 2">
            <a:extLst>
              <a:ext uri="{FF2B5EF4-FFF2-40B4-BE49-F238E27FC236}">
                <a16:creationId xmlns:a16="http://schemas.microsoft.com/office/drawing/2014/main" id="{5103392F-2BFF-E7F3-D7AB-632A6DD599B5}"/>
              </a:ext>
            </a:extLst>
          </p:cNvPr>
          <p:cNvSpPr>
            <a:spLocks noGrp="1"/>
          </p:cNvSpPr>
          <p:nvPr>
            <p:ph type="ftr" sz="quarter" idx="10"/>
          </p:nvPr>
        </p:nvSpPr>
        <p:spPr>
          <a:xfrm>
            <a:off x="400075" y="4767263"/>
            <a:ext cx="4469106" cy="274637"/>
          </a:xfrm>
          <a:prstGeom prst="rect">
            <a:avLst/>
          </a:prstGeom>
        </p:spPr>
        <p:txBody>
          <a:bodyPr/>
          <a:lstStyle>
            <a:lvl1pPr>
              <a:defRPr>
                <a:solidFill>
                  <a:schemeClr val="bg1"/>
                </a:solidFill>
              </a:defRPr>
            </a:lvl1pPr>
          </a:lstStyle>
          <a:p>
            <a:pPr>
              <a:defRPr/>
            </a:pPr>
            <a:r>
              <a:rPr lang="en-US"/>
              <a:t>© 2023 Abbott | ADC-62549 v4.0 | Geschützt und vertraulich - nicht verbreiten</a:t>
            </a:r>
            <a:endParaRPr lang="en-IN"/>
          </a:p>
        </p:txBody>
      </p:sp>
    </p:spTree>
    <p:extLst>
      <p:ext uri="{BB962C8B-B14F-4D97-AF65-F5344CB8AC3E}">
        <p14:creationId xmlns:p14="http://schemas.microsoft.com/office/powerpoint/2010/main" val="2131511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FSL2_Subhead_H1_Text">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77F00685-BA2E-E740-8387-3509E4D8153E}"/>
              </a:ext>
            </a:extLst>
          </p:cNvPr>
          <p:cNvSpPr>
            <a:spLocks noGrp="1"/>
          </p:cNvSpPr>
          <p:nvPr>
            <p:ph sz="quarter" idx="13"/>
          </p:nvPr>
        </p:nvSpPr>
        <p:spPr>
          <a:xfrm>
            <a:off x="358775" y="1203325"/>
            <a:ext cx="8426450" cy="2736850"/>
          </a:xfrm>
          <a:prstGeom prst="rect">
            <a:avLst/>
          </a:prstGeom>
        </p:spPr>
        <p:txBody>
          <a:bodyPr/>
          <a:lstStyle>
            <a:lvl1pPr>
              <a:defRPr b="0" i="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5">
            <a:extLst>
              <a:ext uri="{FF2B5EF4-FFF2-40B4-BE49-F238E27FC236}">
                <a16:creationId xmlns:a16="http://schemas.microsoft.com/office/drawing/2014/main" id="{1CEE49B3-EA6E-A84D-AA9A-8B34913CCCE5}"/>
              </a:ext>
            </a:extLst>
          </p:cNvPr>
          <p:cNvSpPr>
            <a:spLocks noGrp="1"/>
          </p:cNvSpPr>
          <p:nvPr>
            <p:ph type="dt" sz="half" idx="18"/>
          </p:nvPr>
        </p:nvSpPr>
        <p:spPr>
          <a:xfrm>
            <a:off x="7250156" y="4894644"/>
            <a:ext cx="1188720" cy="280939"/>
          </a:xfrm>
          <a:prstGeom prst="rect">
            <a:avLst/>
          </a:prstGeom>
        </p:spPr>
        <p:txBody>
          <a:bodyPr/>
          <a:lstStyle>
            <a:lvl1pPr>
              <a:defRPr>
                <a:latin typeface="Calibri" panose="020F0502020204030204" pitchFamily="34" charset="0"/>
                <a:cs typeface="Calibri" panose="020F0502020204030204" pitchFamily="34" charset="0"/>
              </a:defRPr>
            </a:lvl1pPr>
          </a:lstStyle>
          <a:p>
            <a:fld id="{31EFC327-3DF3-49DF-9734-6D77412F700D}" type="datetime1">
              <a:rPr lang="de-DE" smtClean="0"/>
              <a:t>16.04.24</a:t>
            </a:fld>
            <a:r>
              <a:rPr lang="en-US"/>
              <a:t> |</a:t>
            </a:r>
          </a:p>
        </p:txBody>
      </p:sp>
      <p:sp>
        <p:nvSpPr>
          <p:cNvPr id="8" name="Fußzeilenplatzhalter 7">
            <a:extLst>
              <a:ext uri="{FF2B5EF4-FFF2-40B4-BE49-F238E27FC236}">
                <a16:creationId xmlns:a16="http://schemas.microsoft.com/office/drawing/2014/main" id="{082A8A53-D07E-6A4A-9177-B19ADB804F3B}"/>
              </a:ext>
            </a:extLst>
          </p:cNvPr>
          <p:cNvSpPr>
            <a:spLocks noGrp="1"/>
          </p:cNvSpPr>
          <p:nvPr>
            <p:ph type="ftr" sz="quarter" idx="19"/>
          </p:nvPr>
        </p:nvSpPr>
        <p:spPr>
          <a:xfrm>
            <a:off x="366796" y="4894644"/>
            <a:ext cx="8410408" cy="107950"/>
          </a:xfrm>
          <a:prstGeom prst="rect">
            <a:avLst/>
          </a:prstGeom>
        </p:spPr>
        <p:txBody>
          <a:bodyPr/>
          <a:lstStyle>
            <a:lvl1pPr>
              <a:defRPr b="0" i="0">
                <a:latin typeface="Calibri" panose="020F0502020204030204" pitchFamily="34" charset="0"/>
                <a:cs typeface="Calibri" panose="020F0502020204030204" pitchFamily="34" charset="0"/>
              </a:defRPr>
            </a:lvl1pPr>
          </a:lstStyle>
          <a:p>
            <a:r>
              <a:rPr lang="de-DE"/>
              <a:t>© 2021 Abbott | ADC-19522 v2.0 | Geschützt und vertraulich - nicht verbreiten</a:t>
            </a:r>
          </a:p>
        </p:txBody>
      </p:sp>
      <p:sp>
        <p:nvSpPr>
          <p:cNvPr id="9" name="Foliennummernplatzhalter 8">
            <a:extLst>
              <a:ext uri="{FF2B5EF4-FFF2-40B4-BE49-F238E27FC236}">
                <a16:creationId xmlns:a16="http://schemas.microsoft.com/office/drawing/2014/main" id="{807A158F-D460-A144-957D-43C8D1D36EFB}"/>
              </a:ext>
            </a:extLst>
          </p:cNvPr>
          <p:cNvSpPr>
            <a:spLocks noGrp="1"/>
          </p:cNvSpPr>
          <p:nvPr>
            <p:ph type="sldNum" sz="quarter" idx="20"/>
          </p:nvPr>
        </p:nvSpPr>
        <p:spPr>
          <a:xfrm>
            <a:off x="8492617" y="4894644"/>
            <a:ext cx="292608" cy="280463"/>
          </a:xfrm>
          <a:prstGeom prst="rect">
            <a:avLst/>
          </a:prstGeom>
        </p:spPr>
        <p:txBody>
          <a:bodyPr/>
          <a:lstStyle>
            <a:lvl1pPr>
              <a:defRPr b="0" i="0">
                <a:latin typeface="Calibri" panose="020F0502020204030204" pitchFamily="34" charset="0"/>
                <a:cs typeface="Calibri" panose="020F0502020204030204" pitchFamily="34" charset="0"/>
              </a:defRPr>
            </a:lvl1pPr>
          </a:lstStyle>
          <a:p>
            <a:fld id="{A2885E78-1F86-4A3D-9EE1-B0103B1CEF15}" type="slidenum">
              <a:rPr lang="en-US" smtClean="0"/>
              <a:pPr/>
              <a:t>‹Nr.›</a:t>
            </a:fld>
            <a:endParaRPr lang="en-US"/>
          </a:p>
        </p:txBody>
      </p:sp>
      <p:sp>
        <p:nvSpPr>
          <p:cNvPr id="14" name="Textplatzhalter 8">
            <a:extLst>
              <a:ext uri="{FF2B5EF4-FFF2-40B4-BE49-F238E27FC236}">
                <a16:creationId xmlns:a16="http://schemas.microsoft.com/office/drawing/2014/main" id="{1A82091F-B235-794C-9AD8-8A8B1929E4A4}"/>
              </a:ext>
            </a:extLst>
          </p:cNvPr>
          <p:cNvSpPr>
            <a:spLocks noGrp="1"/>
          </p:cNvSpPr>
          <p:nvPr>
            <p:ph type="body" sz="quarter" idx="24" hasCustomPrompt="1"/>
          </p:nvPr>
        </p:nvSpPr>
        <p:spPr>
          <a:xfrm>
            <a:off x="358775" y="4157941"/>
            <a:ext cx="8444219" cy="684213"/>
          </a:xfrm>
          <a:prstGeom prst="rect">
            <a:avLst/>
          </a:prstGeom>
        </p:spPr>
        <p:txBody>
          <a:bodyPr anchor="b"/>
          <a:lstStyle>
            <a:lvl1pPr>
              <a:defRPr sz="600" b="0" i="0">
                <a:solidFill>
                  <a:schemeClr val="accent2"/>
                </a:solidFill>
                <a:latin typeface="Calibri" panose="020F0502020204030204" pitchFamily="34" charset="0"/>
                <a:cs typeface="Calibri" panose="020F0502020204030204" pitchFamily="34" charset="0"/>
              </a:defRPr>
            </a:lvl1pPr>
          </a:lstStyle>
          <a:p>
            <a:pPr lvl="0"/>
            <a:r>
              <a:rPr lang="de-DE"/>
              <a:t>Referenzen bearbeiten</a:t>
            </a:r>
          </a:p>
        </p:txBody>
      </p:sp>
      <p:sp>
        <p:nvSpPr>
          <p:cNvPr id="11" name="Titel 1">
            <a:extLst>
              <a:ext uri="{FF2B5EF4-FFF2-40B4-BE49-F238E27FC236}">
                <a16:creationId xmlns:a16="http://schemas.microsoft.com/office/drawing/2014/main" id="{F012A29E-544E-4CC8-9C30-322F0D7EA7FC}"/>
              </a:ext>
            </a:extLst>
          </p:cNvPr>
          <p:cNvSpPr>
            <a:spLocks noGrp="1"/>
          </p:cNvSpPr>
          <p:nvPr>
            <p:ph type="title"/>
          </p:nvPr>
        </p:nvSpPr>
        <p:spPr>
          <a:xfrm>
            <a:off x="358775" y="339725"/>
            <a:ext cx="8426450" cy="684213"/>
          </a:xfrm>
        </p:spPr>
        <p:txBody>
          <a:bodyPr/>
          <a:lstStyle/>
          <a:p>
            <a:r>
              <a:rPr lang="de-DE"/>
              <a:t>Mastertitelformat bearbeiten</a:t>
            </a:r>
          </a:p>
        </p:txBody>
      </p:sp>
      <p:sp>
        <p:nvSpPr>
          <p:cNvPr id="12" name="Textplatzhalter 3">
            <a:extLst>
              <a:ext uri="{FF2B5EF4-FFF2-40B4-BE49-F238E27FC236}">
                <a16:creationId xmlns:a16="http://schemas.microsoft.com/office/drawing/2014/main" id="{6EEFA914-1BB3-400D-A319-4CBB542A13B2}"/>
              </a:ext>
            </a:extLst>
          </p:cNvPr>
          <p:cNvSpPr>
            <a:spLocks noGrp="1"/>
          </p:cNvSpPr>
          <p:nvPr>
            <p:ph type="body" sz="quarter" idx="17" hasCustomPrompt="1"/>
          </p:nvPr>
        </p:nvSpPr>
        <p:spPr>
          <a:xfrm>
            <a:off x="366713" y="-1"/>
            <a:ext cx="8410575" cy="339725"/>
          </a:xfrm>
          <a:prstGeom prst="rect">
            <a:avLst/>
          </a:prstGeom>
        </p:spPr>
        <p:txBody>
          <a:bodyPr anchor="ctr"/>
          <a:lstStyle>
            <a:lvl1pPr>
              <a:defRPr sz="900" b="0" i="0" spc="150" baseline="0">
                <a:solidFill>
                  <a:schemeClr val="accent2"/>
                </a:solidFill>
                <a:latin typeface="Calibri" panose="020F0502020204030204" pitchFamily="34" charset="0"/>
                <a:cs typeface="Calibri" panose="020F0502020204030204" pitchFamily="34" charset="0"/>
              </a:defRPr>
            </a:lvl1pPr>
          </a:lstStyle>
          <a:p>
            <a:pPr lvl="0"/>
            <a:r>
              <a:rPr lang="de-DE"/>
              <a:t>MASTERTEXTFORMAT BEARBEITEN</a:t>
            </a:r>
          </a:p>
        </p:txBody>
      </p:sp>
    </p:spTree>
    <p:extLst>
      <p:ext uri="{BB962C8B-B14F-4D97-AF65-F5344CB8AC3E}">
        <p14:creationId xmlns:p14="http://schemas.microsoft.com/office/powerpoint/2010/main" val="417300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ext with Image right">
    <p:bg>
      <p:bgPr>
        <a:solidFill>
          <a:schemeClr val="accent4"/>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4023374" cy="5143500"/>
          </a:xfr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a:t>Insert an image or chart </a:t>
            </a:r>
            <a:br>
              <a:rPr lang="en-US"/>
            </a:br>
            <a:r>
              <a:rPr lang="en-US"/>
              <a:t>within this placeholder </a:t>
            </a:r>
          </a:p>
        </p:txBody>
      </p:sp>
      <p:sp>
        <p:nvSpPr>
          <p:cNvPr id="13" name="Textplatzhalter 4">
            <a:extLst>
              <a:ext uri="{FF2B5EF4-FFF2-40B4-BE49-F238E27FC236}">
                <a16:creationId xmlns:a16="http://schemas.microsoft.com/office/drawing/2014/main" id="{E62A9331-BB13-47C1-9747-9DB63B950A99}"/>
              </a:ext>
            </a:extLst>
          </p:cNvPr>
          <p:cNvSpPr>
            <a:spLocks noGrp="1"/>
          </p:cNvSpPr>
          <p:nvPr>
            <p:ph type="body" sz="quarter" idx="17" hasCustomPrompt="1"/>
          </p:nvPr>
        </p:nvSpPr>
        <p:spPr>
          <a:xfrm>
            <a:off x="-14" y="4479925"/>
            <a:ext cx="4023386" cy="663576"/>
          </a:xfrm>
          <a:gradFill>
            <a:gsLst>
              <a:gs pos="0">
                <a:schemeClr val="tx1">
                  <a:alpha val="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Ins="0" bIns="0" rtlCol="0" anchor="b"/>
          <a:lstStyle>
            <a:lvl1pPr>
              <a:defRPr lang="de-DE" sz="600" b="0" cap="none" baseline="0" dirty="0">
                <a:latin typeface="Calibri" panose="020F0502020204030204" pitchFamily="34" charset="0"/>
                <a:cs typeface="Calibri" panose="020F0502020204030204" pitchFamily="34" charset="0"/>
              </a:defRPr>
            </a:lvl1pPr>
          </a:lstStyle>
          <a:p>
            <a:pPr lvl="0" algn="ctr" defTabSz="914400"/>
            <a:r>
              <a:rPr lang="de-DE"/>
              <a:t>Hier keinen Text einfügen</a:t>
            </a:r>
          </a:p>
        </p:txBody>
      </p:sp>
      <p:sp>
        <p:nvSpPr>
          <p:cNvPr id="12" name="Textplatzhalter 7">
            <a:extLst>
              <a:ext uri="{FF2B5EF4-FFF2-40B4-BE49-F238E27FC236}">
                <a16:creationId xmlns:a16="http://schemas.microsoft.com/office/drawing/2014/main" id="{78392D9E-DEAE-4028-95C5-52A477B1B7EB}"/>
              </a:ext>
            </a:extLst>
          </p:cNvPr>
          <p:cNvSpPr>
            <a:spLocks noGrp="1"/>
          </p:cNvSpPr>
          <p:nvPr>
            <p:ph type="body" sz="quarter" idx="11" hasCustomPrompt="1"/>
          </p:nvPr>
        </p:nvSpPr>
        <p:spPr>
          <a:xfrm>
            <a:off x="4319587" y="4479925"/>
            <a:ext cx="4321155" cy="287338"/>
          </a:xfrm>
        </p:spPr>
        <p:txBody>
          <a:bodyPr bIns="0" anchor="b"/>
          <a:lstStyle>
            <a:lvl1pPr>
              <a:spcBef>
                <a:spcPts val="0"/>
              </a:spcBef>
              <a:defRPr sz="600" b="0" cap="none" spc="0" baseline="0">
                <a:solidFill>
                  <a:srgbClr val="031489"/>
                </a:solidFill>
              </a:defRPr>
            </a:lvl1pPr>
          </a:lstStyle>
          <a:p>
            <a:pPr lvl="0"/>
            <a:r>
              <a:rPr lang="de-DE"/>
              <a:t>Disclaimer</a:t>
            </a:r>
          </a:p>
        </p:txBody>
      </p:sp>
      <p:sp>
        <p:nvSpPr>
          <p:cNvPr id="2" name="Footer Placeholder 4">
            <a:extLst>
              <a:ext uri="{FF2B5EF4-FFF2-40B4-BE49-F238E27FC236}">
                <a16:creationId xmlns:a16="http://schemas.microsoft.com/office/drawing/2014/main" id="{B48DB43B-D199-54FB-2215-210DD1B9CAE5}"/>
              </a:ext>
            </a:extLst>
          </p:cNvPr>
          <p:cNvSpPr>
            <a:spLocks noGrp="1"/>
          </p:cNvSpPr>
          <p:nvPr>
            <p:ph type="ftr" sz="quarter" idx="3"/>
          </p:nvPr>
        </p:nvSpPr>
        <p:spPr>
          <a:xfrm>
            <a:off x="4319587" y="4767263"/>
            <a:ext cx="4321155" cy="261937"/>
          </a:xfrm>
          <a:prstGeom prst="rect">
            <a:avLst/>
          </a:prstGeom>
        </p:spPr>
        <p:txBody>
          <a:bodyPr vert="horz" lIns="0" tIns="0" rIns="0" bIns="0" rtlCol="0" anchor="ctr" anchorCtr="0"/>
          <a:lstStyle>
            <a:lvl1pPr algn="l">
              <a:defRPr sz="1000">
                <a:solidFill>
                  <a:srgbClr val="031489"/>
                </a:solidFill>
                <a:latin typeface="Calibri" panose="020F0502020204030204" pitchFamily="34" charset="0"/>
                <a:cs typeface="Calibri" panose="020F0502020204030204" pitchFamily="34" charset="0"/>
              </a:defRPr>
            </a:lvl1pPr>
          </a:lstStyle>
          <a:p>
            <a:r>
              <a:rPr lang="de-DE"/>
              <a:t>© 2023 Abbott | ADC-62549 v4.0 | Geschützt und vertraulich - nicht verbreiten</a:t>
            </a:r>
            <a:endParaRPr lang="en-US"/>
          </a:p>
        </p:txBody>
      </p:sp>
      <p:sp>
        <p:nvSpPr>
          <p:cNvPr id="5" name="Title 1">
            <a:extLst>
              <a:ext uri="{FF2B5EF4-FFF2-40B4-BE49-F238E27FC236}">
                <a16:creationId xmlns:a16="http://schemas.microsoft.com/office/drawing/2014/main" id="{C73FD767-BD42-F0BE-EB80-953061C8F0F6}"/>
              </a:ext>
            </a:extLst>
          </p:cNvPr>
          <p:cNvSpPr>
            <a:spLocks noGrp="1"/>
          </p:cNvSpPr>
          <p:nvPr>
            <p:ph type="title" hasCustomPrompt="1"/>
          </p:nvPr>
        </p:nvSpPr>
        <p:spPr bwMode="gray">
          <a:xfrm>
            <a:off x="4319587" y="3051176"/>
            <a:ext cx="4329113" cy="1234440"/>
          </a:xfrm>
        </p:spPr>
        <p:txBody>
          <a:bodyPr wrap="square" rIns="0" bIns="0" anchor="t">
            <a:noAutofit/>
          </a:bodyPr>
          <a:lstStyle>
            <a:lvl1pPr algn="l">
              <a:lnSpc>
                <a:spcPct val="80000"/>
              </a:lnSpc>
              <a:defRPr sz="3200" b="0" cap="none" spc="0" baseline="0">
                <a:solidFill>
                  <a:srgbClr val="031489"/>
                </a:solidFill>
                <a:latin typeface="+mj-lt"/>
              </a:defRPr>
            </a:lvl1pPr>
          </a:lstStyle>
          <a:p>
            <a:r>
              <a:rPr lang="en-US" dirty="0"/>
              <a:t>Click to edit master </a:t>
            </a:r>
            <a:br>
              <a:rPr lang="en-US" dirty="0"/>
            </a:br>
            <a:r>
              <a:rPr lang="en-US" dirty="0"/>
              <a:t>title style</a:t>
            </a:r>
          </a:p>
        </p:txBody>
      </p:sp>
      <p:sp>
        <p:nvSpPr>
          <p:cNvPr id="6" name="Text Placeholder 2">
            <a:extLst>
              <a:ext uri="{FF2B5EF4-FFF2-40B4-BE49-F238E27FC236}">
                <a16:creationId xmlns:a16="http://schemas.microsoft.com/office/drawing/2014/main" id="{FA2E8D68-3D38-B556-9AEE-959C449429F5}"/>
              </a:ext>
            </a:extLst>
          </p:cNvPr>
          <p:cNvSpPr>
            <a:spLocks noGrp="1"/>
          </p:cNvSpPr>
          <p:nvPr>
            <p:ph type="body" idx="1" hasCustomPrompt="1"/>
          </p:nvPr>
        </p:nvSpPr>
        <p:spPr bwMode="gray">
          <a:xfrm>
            <a:off x="4319587" y="2468247"/>
            <a:ext cx="4329113" cy="480060"/>
          </a:xfrm>
          <a:prstGeom prst="rect">
            <a:avLst/>
          </a:prstGeom>
        </p:spPr>
        <p:txBody>
          <a:bodyPr rIns="0" bIns="0" anchor="b"/>
          <a:lstStyle>
            <a:lvl1pPr marL="0" indent="0">
              <a:lnSpc>
                <a:spcPct val="100000"/>
              </a:lnSpc>
              <a:buNone/>
              <a:defRPr sz="1400" b="1" cap="all" spc="150" baseline="0">
                <a:solidFill>
                  <a:srgbClr val="031489"/>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8523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16D6E74-3911-4251-9210-E9AF0CB4653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5" name="Content Placeholder 9">
            <a:extLst>
              <a:ext uri="{FF2B5EF4-FFF2-40B4-BE49-F238E27FC236}">
                <a16:creationId xmlns:a16="http://schemas.microsoft.com/office/drawing/2014/main" id="{DCEC16E3-E9C3-470B-B2C9-CBD23EA9860F}"/>
              </a:ext>
            </a:extLst>
          </p:cNvPr>
          <p:cNvSpPr>
            <a:spLocks noGrp="1"/>
          </p:cNvSpPr>
          <p:nvPr>
            <p:ph sz="quarter" idx="14"/>
          </p:nvPr>
        </p:nvSpPr>
        <p:spPr>
          <a:xfrm>
            <a:off x="502920" y="1487804"/>
            <a:ext cx="8145780" cy="2880089"/>
          </a:xfrm>
        </p:spPr>
        <p:txBody>
          <a:bodyPr/>
          <a:lstStyle>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Text Placeholder 4">
            <a:extLst>
              <a:ext uri="{FF2B5EF4-FFF2-40B4-BE49-F238E27FC236}">
                <a16:creationId xmlns:a16="http://schemas.microsoft.com/office/drawing/2014/main" id="{5D5EEAD8-45FF-4137-A993-0E3B0A63B7A6}"/>
              </a:ext>
            </a:extLst>
          </p:cNvPr>
          <p:cNvSpPr>
            <a:spLocks noGrp="1"/>
          </p:cNvSpPr>
          <p:nvPr>
            <p:ph type="body" sz="quarter" idx="15" hasCustomPrompt="1"/>
          </p:nvPr>
        </p:nvSpPr>
        <p:spPr>
          <a:xfrm>
            <a:off x="503238" y="1097279"/>
            <a:ext cx="814546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 ABBOTT PRIMARY BLUE </a:t>
            </a:r>
          </a:p>
        </p:txBody>
      </p:sp>
      <p:sp>
        <p:nvSpPr>
          <p:cNvPr id="2" name="Date Placeholder 1">
            <a:extLst>
              <a:ext uri="{FF2B5EF4-FFF2-40B4-BE49-F238E27FC236}">
                <a16:creationId xmlns:a16="http://schemas.microsoft.com/office/drawing/2014/main" id="{A490257E-A5F7-47F2-BCB5-BF684CDCDDF2}"/>
              </a:ext>
            </a:extLst>
          </p:cNvPr>
          <p:cNvSpPr>
            <a:spLocks noGrp="1"/>
          </p:cNvSpPr>
          <p:nvPr>
            <p:ph type="dt" sz="half" idx="16"/>
          </p:nvPr>
        </p:nvSpPr>
        <p:spPr>
          <a:xfrm>
            <a:off x="7531511" y="4767263"/>
            <a:ext cx="787879" cy="274637"/>
          </a:xfrm>
          <a:prstGeom prst="rect">
            <a:avLst/>
          </a:prstGeom>
        </p:spPr>
        <p:txBody>
          <a:bodyPr/>
          <a:lstStyle>
            <a:lvl1pPr>
              <a:defRPr>
                <a:solidFill>
                  <a:schemeClr val="tx1"/>
                </a:solidFill>
              </a:defRPr>
            </a:lvl1pPr>
          </a:lstStyle>
          <a:p>
            <a:fld id="{2B81B929-D242-9B40-BB7E-A039729F90EF}" type="datetime1">
              <a:rPr lang="de-DE" smtClean="0"/>
              <a:t>16.04.24</a:t>
            </a:fld>
            <a:endParaRPr lang="en-IN"/>
          </a:p>
        </p:txBody>
      </p:sp>
      <p:sp>
        <p:nvSpPr>
          <p:cNvPr id="3" name="Footer Placeholder 2">
            <a:extLst>
              <a:ext uri="{FF2B5EF4-FFF2-40B4-BE49-F238E27FC236}">
                <a16:creationId xmlns:a16="http://schemas.microsoft.com/office/drawing/2014/main" id="{76684F02-3528-4796-B761-E75F59E065CB}"/>
              </a:ext>
            </a:extLst>
          </p:cNvPr>
          <p:cNvSpPr>
            <a:spLocks noGrp="1"/>
          </p:cNvSpPr>
          <p:nvPr>
            <p:ph type="ftr" sz="quarter" idx="17"/>
          </p:nvPr>
        </p:nvSpPr>
        <p:spPr>
          <a:xfrm>
            <a:off x="502920" y="4767263"/>
            <a:ext cx="7074057" cy="274637"/>
          </a:xfrm>
          <a:prstGeom prst="rect">
            <a:avLst/>
          </a:prstGeom>
        </p:spPr>
        <p:txBody>
          <a:bodyPr/>
          <a:lstStyle/>
          <a:p>
            <a:pPr>
              <a:defRPr/>
            </a:pPr>
            <a:r>
              <a:rPr lang="en-US"/>
              <a:t>© 2023 Abbott | ADC-62549 v4.0 | Geschützt und vertraulich - nicht verbreiten</a:t>
            </a:r>
            <a:endParaRPr lang="en-IN"/>
          </a:p>
        </p:txBody>
      </p:sp>
      <p:sp>
        <p:nvSpPr>
          <p:cNvPr id="5" name="Slide Number Placeholder 4">
            <a:extLst>
              <a:ext uri="{FF2B5EF4-FFF2-40B4-BE49-F238E27FC236}">
                <a16:creationId xmlns:a16="http://schemas.microsoft.com/office/drawing/2014/main" id="{39025CAD-0E7F-412A-A2E4-ACA5E42AF8D7}"/>
              </a:ext>
            </a:extLst>
          </p:cNvPr>
          <p:cNvSpPr>
            <a:spLocks noGrp="1"/>
          </p:cNvSpPr>
          <p:nvPr>
            <p:ph type="sldNum" sz="quarter" idx="18"/>
          </p:nvPr>
        </p:nvSpPr>
        <p:spPr>
          <a:xfrm>
            <a:off x="8167058" y="4767263"/>
            <a:ext cx="568102" cy="274637"/>
          </a:xfrm>
          <a:prstGeom prst="rect">
            <a:avLst/>
          </a:prstGeom>
        </p:spPr>
        <p:txBody>
          <a:bodyPr/>
          <a:lstStyle>
            <a:lvl1pPr>
              <a:defRPr>
                <a:solidFill>
                  <a:schemeClr val="tx1"/>
                </a:solidFill>
              </a:defRPr>
            </a:lvl1pPr>
          </a:lstStyle>
          <a:p>
            <a:pPr>
              <a:defRPr/>
            </a:pPr>
            <a:r>
              <a:rPr lang="en-IN"/>
              <a:t>|    </a:t>
            </a:r>
            <a:fld id="{7B2119CD-3B2D-4CEB-B404-D2E3F8CD6D69}" type="slidenum">
              <a:rPr lang="en-IN" smtClean="0"/>
              <a:pPr>
                <a:defRPr/>
              </a:pPr>
              <a:t>‹Nr.›</a:t>
            </a:fld>
            <a:endParaRPr lang="en-IN"/>
          </a:p>
        </p:txBody>
      </p:sp>
      <p:sp>
        <p:nvSpPr>
          <p:cNvPr id="7" name="Title 6">
            <a:extLst>
              <a:ext uri="{FF2B5EF4-FFF2-40B4-BE49-F238E27FC236}">
                <a16:creationId xmlns:a16="http://schemas.microsoft.com/office/drawing/2014/main" id="{1B071053-E294-48B6-82D4-81528F06E152}"/>
              </a:ext>
            </a:extLst>
          </p:cNvPr>
          <p:cNvSpPr>
            <a:spLocks noGrp="1"/>
          </p:cNvSpPr>
          <p:nvPr>
            <p:ph type="title"/>
          </p:nvPr>
        </p:nvSpPr>
        <p:spPr/>
        <p:txBody>
          <a:bodyPr/>
          <a:lstStyle/>
          <a:p>
            <a:r>
              <a:rPr lang="en-US"/>
              <a:t>Click to edit Master title style</a:t>
            </a:r>
            <a:endParaRPr lang="en-IN"/>
          </a:p>
        </p:txBody>
      </p:sp>
      <p:sp>
        <p:nvSpPr>
          <p:cNvPr id="4" name="Textplatzhalter 7">
            <a:extLst>
              <a:ext uri="{FF2B5EF4-FFF2-40B4-BE49-F238E27FC236}">
                <a16:creationId xmlns:a16="http://schemas.microsoft.com/office/drawing/2014/main" id="{1B0B0BF4-4CF4-80E5-9200-067C0B1E7E97}"/>
              </a:ext>
            </a:extLst>
          </p:cNvPr>
          <p:cNvSpPr>
            <a:spLocks noGrp="1"/>
          </p:cNvSpPr>
          <p:nvPr>
            <p:ph type="body" sz="quarter" idx="19" hasCustomPrompt="1"/>
          </p:nvPr>
        </p:nvSpPr>
        <p:spPr>
          <a:xfrm>
            <a:off x="495236" y="4471988"/>
            <a:ext cx="8153464"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1908773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78F9584-625D-462B-8192-C99B9E91AB3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3" name="Content Placeholder 5">
            <a:extLst>
              <a:ext uri="{FF2B5EF4-FFF2-40B4-BE49-F238E27FC236}">
                <a16:creationId xmlns:a16="http://schemas.microsoft.com/office/drawing/2014/main" id="{0F6E8C1B-F140-45B9-ADF1-1C3C65701146}"/>
              </a:ext>
            </a:extLst>
          </p:cNvPr>
          <p:cNvSpPr>
            <a:spLocks noGrp="1"/>
          </p:cNvSpPr>
          <p:nvPr>
            <p:ph sz="quarter" idx="14"/>
          </p:nvPr>
        </p:nvSpPr>
        <p:spPr>
          <a:xfrm>
            <a:off x="502918" y="1097280"/>
            <a:ext cx="8145781" cy="3238174"/>
          </a:xfrm>
        </p:spPr>
        <p:txBody>
          <a:bodyPr/>
          <a:lstStyle>
            <a:lvl1pPr>
              <a:spcBef>
                <a:spcPts val="1200"/>
              </a:spcBef>
              <a:defRPr/>
            </a:lvl1pPr>
            <a:lvl2pPr>
              <a:spcBef>
                <a:spcPts val="1200"/>
              </a:spcBef>
              <a:defRPr/>
            </a:lvl2pPr>
          </a:lstStyle>
          <a:p>
            <a:pPr lvl="0"/>
            <a:r>
              <a:rPr lang="en-US"/>
              <a:t>Click to edit Master text styles</a:t>
            </a:r>
          </a:p>
          <a:p>
            <a:pPr lvl="1"/>
            <a:r>
              <a:rPr lang="en-US"/>
              <a:t>Second level</a:t>
            </a:r>
          </a:p>
        </p:txBody>
      </p:sp>
      <p:sp>
        <p:nvSpPr>
          <p:cNvPr id="5" name="Date Placeholder 4">
            <a:extLst>
              <a:ext uri="{FF2B5EF4-FFF2-40B4-BE49-F238E27FC236}">
                <a16:creationId xmlns:a16="http://schemas.microsoft.com/office/drawing/2014/main" id="{ED5AE4F8-4A35-4815-BCAE-2DEF5BFEC473}"/>
              </a:ext>
            </a:extLst>
          </p:cNvPr>
          <p:cNvSpPr>
            <a:spLocks noGrp="1"/>
          </p:cNvSpPr>
          <p:nvPr>
            <p:ph type="dt" sz="half" idx="15"/>
          </p:nvPr>
        </p:nvSpPr>
        <p:spPr>
          <a:xfrm>
            <a:off x="7531511" y="4767263"/>
            <a:ext cx="787879" cy="274637"/>
          </a:xfrm>
          <a:prstGeom prst="rect">
            <a:avLst/>
          </a:prstGeom>
        </p:spPr>
        <p:txBody>
          <a:bodyPr/>
          <a:lstStyle/>
          <a:p>
            <a:fld id="{A3AD4929-8258-AC47-850A-2F9E903296C7}" type="datetime1">
              <a:rPr lang="de-DE" sz="1000" smtClean="0"/>
              <a:t>16.04.24</a:t>
            </a:fld>
            <a:endParaRPr lang="en-IN" sz="1000"/>
          </a:p>
        </p:txBody>
      </p:sp>
      <p:sp>
        <p:nvSpPr>
          <p:cNvPr id="7" name="Slide Number Placeholder 6">
            <a:extLst>
              <a:ext uri="{FF2B5EF4-FFF2-40B4-BE49-F238E27FC236}">
                <a16:creationId xmlns:a16="http://schemas.microsoft.com/office/drawing/2014/main" id="{E816DBEC-A477-4721-9AEB-6DA5B1D8A35F}"/>
              </a:ext>
            </a:extLst>
          </p:cNvPr>
          <p:cNvSpPr>
            <a:spLocks noGrp="1"/>
          </p:cNvSpPr>
          <p:nvPr>
            <p:ph type="sldNum" sz="quarter" idx="17"/>
          </p:nvPr>
        </p:nvSpPr>
        <p:spPr>
          <a:xfrm>
            <a:off x="8167058" y="4767263"/>
            <a:ext cx="568102" cy="274637"/>
          </a:xfrm>
          <a:prstGeom prst="rect">
            <a:avLst/>
          </a:prstGeom>
        </p:spPr>
        <p:txBody>
          <a:bodyPr/>
          <a:lstStyle/>
          <a:p>
            <a:pPr>
              <a:defRPr/>
            </a:pPr>
            <a:r>
              <a:rPr lang="en-IN"/>
              <a:t>|    </a:t>
            </a:r>
            <a:fld id="{7B2119CD-3B2D-4CEB-B404-D2E3F8CD6D69}" type="slidenum">
              <a:rPr lang="en-IN" smtClean="0"/>
              <a:pPr>
                <a:defRPr/>
              </a:pPr>
              <a:t>‹Nr.›</a:t>
            </a:fld>
            <a:endParaRPr lang="en-IN"/>
          </a:p>
        </p:txBody>
      </p:sp>
      <p:sp>
        <p:nvSpPr>
          <p:cNvPr id="3" name="Title 2">
            <a:extLst>
              <a:ext uri="{FF2B5EF4-FFF2-40B4-BE49-F238E27FC236}">
                <a16:creationId xmlns:a16="http://schemas.microsoft.com/office/drawing/2014/main" id="{C92466CF-9DE4-42FD-B4BE-46614812750F}"/>
              </a:ext>
            </a:extLst>
          </p:cNvPr>
          <p:cNvSpPr>
            <a:spLocks noGrp="1"/>
          </p:cNvSpPr>
          <p:nvPr>
            <p:ph type="title"/>
          </p:nvPr>
        </p:nvSpPr>
        <p:spPr/>
        <p:txBody>
          <a:bodyPr/>
          <a:lstStyle/>
          <a:p>
            <a:r>
              <a:rPr lang="en-US"/>
              <a:t>Click to edit Master title style</a:t>
            </a:r>
            <a:endParaRPr lang="en-IN"/>
          </a:p>
        </p:txBody>
      </p:sp>
      <p:sp>
        <p:nvSpPr>
          <p:cNvPr id="2" name="Footer Placeholder 2">
            <a:extLst>
              <a:ext uri="{FF2B5EF4-FFF2-40B4-BE49-F238E27FC236}">
                <a16:creationId xmlns:a16="http://schemas.microsoft.com/office/drawing/2014/main" id="{01C4A48A-7919-00D6-939D-4CD08F0459D3}"/>
              </a:ext>
            </a:extLst>
          </p:cNvPr>
          <p:cNvSpPr>
            <a:spLocks noGrp="1"/>
          </p:cNvSpPr>
          <p:nvPr>
            <p:ph type="ftr" sz="quarter" idx="18"/>
          </p:nvPr>
        </p:nvSpPr>
        <p:spPr>
          <a:xfrm>
            <a:off x="502920" y="4767263"/>
            <a:ext cx="7074057" cy="274637"/>
          </a:xfrm>
          <a:prstGeom prst="rect">
            <a:avLst/>
          </a:prstGeom>
        </p:spPr>
        <p:txBody>
          <a:bodyPr/>
          <a:lstStyle/>
          <a:p>
            <a:pPr>
              <a:defRPr/>
            </a:pPr>
            <a:r>
              <a:rPr lang="en-US"/>
              <a:t>© 2023 Abbott | ADC-62549 v4.0 | Geschützt und vertraulich - nicht verbreiten</a:t>
            </a:r>
            <a:endParaRPr lang="en-IN"/>
          </a:p>
        </p:txBody>
      </p:sp>
      <p:sp>
        <p:nvSpPr>
          <p:cNvPr id="4" name="Textplatzhalter 7">
            <a:extLst>
              <a:ext uri="{FF2B5EF4-FFF2-40B4-BE49-F238E27FC236}">
                <a16:creationId xmlns:a16="http://schemas.microsoft.com/office/drawing/2014/main" id="{624B1BBC-C322-5173-F494-4F2C5DB87258}"/>
              </a:ext>
            </a:extLst>
          </p:cNvPr>
          <p:cNvSpPr>
            <a:spLocks noGrp="1"/>
          </p:cNvSpPr>
          <p:nvPr>
            <p:ph type="body" sz="quarter" idx="19" hasCustomPrompt="1"/>
          </p:nvPr>
        </p:nvSpPr>
        <p:spPr>
          <a:xfrm>
            <a:off x="502918" y="4458799"/>
            <a:ext cx="8145781"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4026953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Chart + Header">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6DB57EE1-11D5-470C-B633-08E9CE6ABD2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4" name="Text Placeholder 4">
            <a:extLst>
              <a:ext uri="{FF2B5EF4-FFF2-40B4-BE49-F238E27FC236}">
                <a16:creationId xmlns:a16="http://schemas.microsoft.com/office/drawing/2014/main" id="{69C8B4ED-99D4-4FA7-951B-B230EC2B1EEC}"/>
              </a:ext>
            </a:extLst>
          </p:cNvPr>
          <p:cNvSpPr>
            <a:spLocks noGrp="1"/>
          </p:cNvSpPr>
          <p:nvPr>
            <p:ph type="body" sz="quarter" idx="20" hasCustomPrompt="1"/>
          </p:nvPr>
        </p:nvSpPr>
        <p:spPr>
          <a:xfrm>
            <a:off x="497711" y="1097957"/>
            <a:ext cx="8138160" cy="274320"/>
          </a:xfrm>
          <a:prstGeom prst="rect">
            <a:avLst/>
          </a:prstGeom>
        </p:spPr>
        <p:txBody>
          <a:bodyPr>
            <a:noAutofit/>
          </a:bodyPr>
          <a:lstStyle>
            <a:lvl1pPr>
              <a:defRPr sz="1800" b="1" cap="all" baseline="0">
                <a:solidFill>
                  <a:schemeClr val="accent3"/>
                </a:solidFill>
                <a:latin typeface="+mn-lt"/>
              </a:defRPr>
            </a:lvl1pPr>
          </a:lstStyle>
          <a:p>
            <a:pPr lvl="0"/>
            <a:r>
              <a:rPr lang="en-US"/>
              <a:t>CLICK TO EDIT CHART TITLE, CALIBRI, 18PT, BOLD</a:t>
            </a:r>
          </a:p>
        </p:txBody>
      </p:sp>
      <p:sp>
        <p:nvSpPr>
          <p:cNvPr id="16" name="Text Placeholder 4">
            <a:extLst>
              <a:ext uri="{FF2B5EF4-FFF2-40B4-BE49-F238E27FC236}">
                <a16:creationId xmlns:a16="http://schemas.microsoft.com/office/drawing/2014/main" id="{9849D2D5-1C25-41F7-91C5-A575937D23D1}"/>
              </a:ext>
            </a:extLst>
          </p:cNvPr>
          <p:cNvSpPr>
            <a:spLocks noGrp="1"/>
          </p:cNvSpPr>
          <p:nvPr>
            <p:ph type="body" sz="quarter" idx="21" hasCustomPrompt="1"/>
          </p:nvPr>
        </p:nvSpPr>
        <p:spPr>
          <a:xfrm>
            <a:off x="497710" y="1369506"/>
            <a:ext cx="8138160" cy="274320"/>
          </a:xfrm>
        </p:spPr>
        <p:txBody>
          <a:bodyPr>
            <a:noAutofit/>
          </a:bodyPr>
          <a:lstStyle>
            <a:lvl1pPr>
              <a:defRPr sz="1400"/>
            </a:lvl1pPr>
          </a:lstStyle>
          <a:p>
            <a:pPr lvl="0"/>
            <a:r>
              <a:rPr lang="en-US"/>
              <a:t>Second level for chart subtitle</a:t>
            </a:r>
          </a:p>
        </p:txBody>
      </p:sp>
      <p:sp>
        <p:nvSpPr>
          <p:cNvPr id="17" name="Chart Placeholder 14">
            <a:extLst>
              <a:ext uri="{FF2B5EF4-FFF2-40B4-BE49-F238E27FC236}">
                <a16:creationId xmlns:a16="http://schemas.microsoft.com/office/drawing/2014/main" id="{5F384281-9885-4DF1-AB32-7D6D158EC4B8}"/>
              </a:ext>
            </a:extLst>
          </p:cNvPr>
          <p:cNvSpPr>
            <a:spLocks noGrp="1"/>
          </p:cNvSpPr>
          <p:nvPr>
            <p:ph type="chart" sz="quarter" idx="22"/>
          </p:nvPr>
        </p:nvSpPr>
        <p:spPr>
          <a:xfrm>
            <a:off x="502920" y="1714500"/>
            <a:ext cx="8145780" cy="2743200"/>
          </a:xfrm>
        </p:spPr>
        <p:txBody>
          <a:bodyPr anchor="ctr"/>
          <a:lstStyle>
            <a:lvl1pPr algn="ctr">
              <a:defRPr>
                <a:latin typeface="+mn-lt"/>
              </a:defRPr>
            </a:lvl1pPr>
          </a:lstStyle>
          <a:p>
            <a:r>
              <a:rPr lang="en-US"/>
              <a:t>Click icon to add chart</a:t>
            </a:r>
          </a:p>
        </p:txBody>
      </p:sp>
      <p:sp>
        <p:nvSpPr>
          <p:cNvPr id="5" name="Date Placeholder 4">
            <a:extLst>
              <a:ext uri="{FF2B5EF4-FFF2-40B4-BE49-F238E27FC236}">
                <a16:creationId xmlns:a16="http://schemas.microsoft.com/office/drawing/2014/main" id="{3F82C435-71F6-4068-8A4B-8C697C1529D2}"/>
              </a:ext>
            </a:extLst>
          </p:cNvPr>
          <p:cNvSpPr>
            <a:spLocks noGrp="1"/>
          </p:cNvSpPr>
          <p:nvPr>
            <p:ph type="dt" sz="half" idx="23"/>
          </p:nvPr>
        </p:nvSpPr>
        <p:spPr>
          <a:xfrm>
            <a:off x="7531511" y="4767263"/>
            <a:ext cx="787879" cy="274637"/>
          </a:xfrm>
          <a:prstGeom prst="rect">
            <a:avLst/>
          </a:prstGeom>
        </p:spPr>
        <p:txBody>
          <a:bodyPr/>
          <a:lstStyle/>
          <a:p>
            <a:fld id="{24BFF7F9-4AAB-2E47-808C-C3BBD3580305}" type="datetime1">
              <a:rPr lang="de-DE" sz="1000" smtClean="0"/>
              <a:t>16.04.24</a:t>
            </a:fld>
            <a:endParaRPr lang="en-IN" sz="1000"/>
          </a:p>
        </p:txBody>
      </p:sp>
      <p:sp>
        <p:nvSpPr>
          <p:cNvPr id="7" name="Slide Number Placeholder 6">
            <a:extLst>
              <a:ext uri="{FF2B5EF4-FFF2-40B4-BE49-F238E27FC236}">
                <a16:creationId xmlns:a16="http://schemas.microsoft.com/office/drawing/2014/main" id="{0672353F-0202-40BD-B19D-D4C9B9A0C62B}"/>
              </a:ext>
            </a:extLst>
          </p:cNvPr>
          <p:cNvSpPr>
            <a:spLocks noGrp="1"/>
          </p:cNvSpPr>
          <p:nvPr>
            <p:ph type="sldNum" sz="quarter" idx="25"/>
          </p:nvPr>
        </p:nvSpPr>
        <p:spPr>
          <a:xfrm>
            <a:off x="8167058" y="4767263"/>
            <a:ext cx="568102" cy="274637"/>
          </a:xfrm>
          <a:prstGeom prst="rect">
            <a:avLst/>
          </a:prstGeom>
        </p:spPr>
        <p:txBody>
          <a:bodyPr/>
          <a:lstStyle/>
          <a:p>
            <a:pPr>
              <a:defRPr/>
            </a:pPr>
            <a:r>
              <a:rPr lang="en-IN"/>
              <a:t>|    </a:t>
            </a:r>
            <a:fld id="{7B2119CD-3B2D-4CEB-B404-D2E3F8CD6D69}" type="slidenum">
              <a:rPr lang="en-IN" smtClean="0"/>
              <a:pPr>
                <a:defRPr/>
              </a:pPr>
              <a:t>‹Nr.›</a:t>
            </a:fld>
            <a:endParaRPr lang="en-IN"/>
          </a:p>
        </p:txBody>
      </p:sp>
      <p:sp>
        <p:nvSpPr>
          <p:cNvPr id="3" name="Title 2">
            <a:extLst>
              <a:ext uri="{FF2B5EF4-FFF2-40B4-BE49-F238E27FC236}">
                <a16:creationId xmlns:a16="http://schemas.microsoft.com/office/drawing/2014/main" id="{09B3C7C1-99C7-46EF-8247-FA3C97B61021}"/>
              </a:ext>
            </a:extLst>
          </p:cNvPr>
          <p:cNvSpPr>
            <a:spLocks noGrp="1"/>
          </p:cNvSpPr>
          <p:nvPr>
            <p:ph type="title"/>
          </p:nvPr>
        </p:nvSpPr>
        <p:spPr/>
        <p:txBody>
          <a:bodyPr/>
          <a:lstStyle/>
          <a:p>
            <a:r>
              <a:rPr lang="en-US"/>
              <a:t>Click to edit Master title style</a:t>
            </a:r>
            <a:endParaRPr lang="en-IN"/>
          </a:p>
        </p:txBody>
      </p:sp>
      <p:sp>
        <p:nvSpPr>
          <p:cNvPr id="2" name="Footer Placeholder 2">
            <a:extLst>
              <a:ext uri="{FF2B5EF4-FFF2-40B4-BE49-F238E27FC236}">
                <a16:creationId xmlns:a16="http://schemas.microsoft.com/office/drawing/2014/main" id="{634F18BE-E646-3C1C-F98C-AD02B103B471}"/>
              </a:ext>
            </a:extLst>
          </p:cNvPr>
          <p:cNvSpPr>
            <a:spLocks noGrp="1"/>
          </p:cNvSpPr>
          <p:nvPr>
            <p:ph type="ftr" sz="quarter" idx="17"/>
          </p:nvPr>
        </p:nvSpPr>
        <p:spPr>
          <a:xfrm>
            <a:off x="502920" y="4767263"/>
            <a:ext cx="7074057" cy="274637"/>
          </a:xfrm>
          <a:prstGeom prst="rect">
            <a:avLst/>
          </a:prstGeom>
        </p:spPr>
        <p:txBody>
          <a:bodyPr/>
          <a:lstStyle/>
          <a:p>
            <a:pPr>
              <a:defRPr/>
            </a:pPr>
            <a:r>
              <a:rPr lang="en-US"/>
              <a:t>© 2023 Abbott | ADC-62549 v4.0 | Geschützt und vertraulich - nicht verbreiten</a:t>
            </a:r>
            <a:endParaRPr lang="en-IN"/>
          </a:p>
        </p:txBody>
      </p:sp>
      <p:sp>
        <p:nvSpPr>
          <p:cNvPr id="4" name="Textplatzhalter 7">
            <a:extLst>
              <a:ext uri="{FF2B5EF4-FFF2-40B4-BE49-F238E27FC236}">
                <a16:creationId xmlns:a16="http://schemas.microsoft.com/office/drawing/2014/main" id="{69B1AA5B-BEA3-EDCF-0975-D0FA5BB699FD}"/>
              </a:ext>
            </a:extLst>
          </p:cNvPr>
          <p:cNvSpPr>
            <a:spLocks noGrp="1"/>
          </p:cNvSpPr>
          <p:nvPr>
            <p:ph type="body" sz="quarter" idx="19" hasCustomPrompt="1"/>
          </p:nvPr>
        </p:nvSpPr>
        <p:spPr>
          <a:xfrm>
            <a:off x="495236" y="4471988"/>
            <a:ext cx="8153464"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2542932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Table + Header">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E4099E12-93CF-4238-950D-B699BBED1B97}"/>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6" name="Text Placeholder 4">
            <a:extLst>
              <a:ext uri="{FF2B5EF4-FFF2-40B4-BE49-F238E27FC236}">
                <a16:creationId xmlns:a16="http://schemas.microsoft.com/office/drawing/2014/main" id="{2FAF8700-F002-4A2F-B04A-6FE90BE6FD35}"/>
              </a:ext>
            </a:extLst>
          </p:cNvPr>
          <p:cNvSpPr>
            <a:spLocks noGrp="1"/>
          </p:cNvSpPr>
          <p:nvPr>
            <p:ph type="body" sz="quarter" idx="20" hasCustomPrompt="1"/>
          </p:nvPr>
        </p:nvSpPr>
        <p:spPr>
          <a:xfrm>
            <a:off x="497711" y="1097957"/>
            <a:ext cx="8138160" cy="274320"/>
          </a:xfrm>
          <a:prstGeom prst="rect">
            <a:avLst/>
          </a:prstGeom>
        </p:spPr>
        <p:txBody>
          <a:bodyPr>
            <a:noAutofit/>
          </a:bodyPr>
          <a:lstStyle>
            <a:lvl1pPr>
              <a:defRPr sz="1800" b="1" cap="all" baseline="0">
                <a:solidFill>
                  <a:schemeClr val="accent3"/>
                </a:solidFill>
                <a:latin typeface="+mn-lt"/>
              </a:defRPr>
            </a:lvl1pPr>
          </a:lstStyle>
          <a:p>
            <a:pPr lvl="0"/>
            <a:r>
              <a:rPr lang="en-US"/>
              <a:t>CLICK TO EDIT table TITLE, CALIBRI, 18PT, BOLD</a:t>
            </a:r>
          </a:p>
        </p:txBody>
      </p:sp>
      <p:sp>
        <p:nvSpPr>
          <p:cNvPr id="17" name="Text Placeholder 4">
            <a:extLst>
              <a:ext uri="{FF2B5EF4-FFF2-40B4-BE49-F238E27FC236}">
                <a16:creationId xmlns:a16="http://schemas.microsoft.com/office/drawing/2014/main" id="{CBF897FA-2891-4141-ADA3-1B87FB5BC58E}"/>
              </a:ext>
            </a:extLst>
          </p:cNvPr>
          <p:cNvSpPr>
            <a:spLocks noGrp="1"/>
          </p:cNvSpPr>
          <p:nvPr>
            <p:ph type="body" sz="quarter" idx="21" hasCustomPrompt="1"/>
          </p:nvPr>
        </p:nvSpPr>
        <p:spPr>
          <a:xfrm>
            <a:off x="497710" y="1369506"/>
            <a:ext cx="8138160" cy="274320"/>
          </a:xfrm>
        </p:spPr>
        <p:txBody>
          <a:bodyPr>
            <a:noAutofit/>
          </a:bodyPr>
          <a:lstStyle>
            <a:lvl1pPr>
              <a:defRPr sz="1400"/>
            </a:lvl1pPr>
          </a:lstStyle>
          <a:p>
            <a:pPr lvl="0"/>
            <a:r>
              <a:rPr lang="en-US"/>
              <a:t>Second level for table subtitle</a:t>
            </a:r>
          </a:p>
        </p:txBody>
      </p:sp>
      <p:sp>
        <p:nvSpPr>
          <p:cNvPr id="18" name="Table Placeholder 4">
            <a:extLst>
              <a:ext uri="{FF2B5EF4-FFF2-40B4-BE49-F238E27FC236}">
                <a16:creationId xmlns:a16="http://schemas.microsoft.com/office/drawing/2014/main" id="{2EA10139-92DE-45F7-A9D8-ABD6CC72C084}"/>
              </a:ext>
            </a:extLst>
          </p:cNvPr>
          <p:cNvSpPr>
            <a:spLocks noGrp="1"/>
          </p:cNvSpPr>
          <p:nvPr>
            <p:ph type="tbl" sz="quarter" idx="22"/>
          </p:nvPr>
        </p:nvSpPr>
        <p:spPr>
          <a:xfrm>
            <a:off x="502920" y="1714500"/>
            <a:ext cx="8150990" cy="2743200"/>
          </a:xfrm>
        </p:spPr>
        <p:txBody>
          <a:bodyPr anchor="ctr"/>
          <a:lstStyle>
            <a:lvl1pPr algn="ctr">
              <a:defRPr>
                <a:latin typeface="+mn-lt"/>
              </a:defRPr>
            </a:lvl1pPr>
          </a:lstStyle>
          <a:p>
            <a:r>
              <a:rPr lang="en-US"/>
              <a:t>Click icon to add table</a:t>
            </a:r>
          </a:p>
        </p:txBody>
      </p:sp>
      <p:sp>
        <p:nvSpPr>
          <p:cNvPr id="2" name="Date Placeholder 1">
            <a:extLst>
              <a:ext uri="{FF2B5EF4-FFF2-40B4-BE49-F238E27FC236}">
                <a16:creationId xmlns:a16="http://schemas.microsoft.com/office/drawing/2014/main" id="{6C2C66BA-D565-4011-B0A4-9903204CC066}"/>
              </a:ext>
            </a:extLst>
          </p:cNvPr>
          <p:cNvSpPr>
            <a:spLocks noGrp="1"/>
          </p:cNvSpPr>
          <p:nvPr>
            <p:ph type="dt" sz="half" idx="23"/>
          </p:nvPr>
        </p:nvSpPr>
        <p:spPr>
          <a:xfrm>
            <a:off x="7531511" y="4767263"/>
            <a:ext cx="787879" cy="274637"/>
          </a:xfrm>
          <a:prstGeom prst="rect">
            <a:avLst/>
          </a:prstGeom>
        </p:spPr>
        <p:txBody>
          <a:bodyPr/>
          <a:lstStyle/>
          <a:p>
            <a:fld id="{96FA94E0-9A14-DB4C-8976-59122ACD5814}" type="datetime1">
              <a:rPr lang="de-DE" sz="1000" smtClean="0"/>
              <a:t>16.04.24</a:t>
            </a:fld>
            <a:endParaRPr lang="en-IN" sz="1000"/>
          </a:p>
        </p:txBody>
      </p:sp>
      <p:sp>
        <p:nvSpPr>
          <p:cNvPr id="4" name="Slide Number Placeholder 3">
            <a:extLst>
              <a:ext uri="{FF2B5EF4-FFF2-40B4-BE49-F238E27FC236}">
                <a16:creationId xmlns:a16="http://schemas.microsoft.com/office/drawing/2014/main" id="{5494FFD5-60B8-4C56-97EB-599229FD90B3}"/>
              </a:ext>
            </a:extLst>
          </p:cNvPr>
          <p:cNvSpPr>
            <a:spLocks noGrp="1"/>
          </p:cNvSpPr>
          <p:nvPr>
            <p:ph type="sldNum" sz="quarter" idx="25"/>
          </p:nvPr>
        </p:nvSpPr>
        <p:spPr>
          <a:xfrm>
            <a:off x="8167058" y="4767263"/>
            <a:ext cx="568102" cy="274637"/>
          </a:xfrm>
          <a:prstGeom prst="rect">
            <a:avLst/>
          </a:prstGeom>
        </p:spPr>
        <p:txBody>
          <a:bodyPr/>
          <a:lstStyle/>
          <a:p>
            <a:pPr>
              <a:defRPr/>
            </a:pPr>
            <a:r>
              <a:rPr lang="en-IN"/>
              <a:t>|    </a:t>
            </a:r>
            <a:fld id="{7B2119CD-3B2D-4CEB-B404-D2E3F8CD6D69}" type="slidenum">
              <a:rPr lang="en-IN" smtClean="0"/>
              <a:pPr>
                <a:defRPr/>
              </a:pPr>
              <a:t>‹Nr.›</a:t>
            </a:fld>
            <a:endParaRPr lang="en-IN"/>
          </a:p>
        </p:txBody>
      </p:sp>
      <p:sp>
        <p:nvSpPr>
          <p:cNvPr id="6" name="Title 5">
            <a:extLst>
              <a:ext uri="{FF2B5EF4-FFF2-40B4-BE49-F238E27FC236}">
                <a16:creationId xmlns:a16="http://schemas.microsoft.com/office/drawing/2014/main" id="{1D78DA13-52C4-4A1D-BD59-DC0D557C1771}"/>
              </a:ext>
            </a:extLst>
          </p:cNvPr>
          <p:cNvSpPr>
            <a:spLocks noGrp="1"/>
          </p:cNvSpPr>
          <p:nvPr>
            <p:ph type="title"/>
          </p:nvPr>
        </p:nvSpPr>
        <p:spPr/>
        <p:txBody>
          <a:bodyPr/>
          <a:lstStyle/>
          <a:p>
            <a:r>
              <a:rPr lang="en-US"/>
              <a:t>Click to edit Master title style</a:t>
            </a:r>
            <a:endParaRPr lang="en-IN"/>
          </a:p>
        </p:txBody>
      </p:sp>
      <p:sp>
        <p:nvSpPr>
          <p:cNvPr id="5" name="Footer Placeholder 2">
            <a:extLst>
              <a:ext uri="{FF2B5EF4-FFF2-40B4-BE49-F238E27FC236}">
                <a16:creationId xmlns:a16="http://schemas.microsoft.com/office/drawing/2014/main" id="{AAAE05EC-F6D0-0AFA-BF0F-1B7AD24E69D6}"/>
              </a:ext>
            </a:extLst>
          </p:cNvPr>
          <p:cNvSpPr>
            <a:spLocks noGrp="1"/>
          </p:cNvSpPr>
          <p:nvPr>
            <p:ph type="ftr" sz="quarter" idx="17"/>
          </p:nvPr>
        </p:nvSpPr>
        <p:spPr>
          <a:xfrm>
            <a:off x="502920" y="4767263"/>
            <a:ext cx="7074057" cy="274637"/>
          </a:xfrm>
          <a:prstGeom prst="rect">
            <a:avLst/>
          </a:prstGeom>
        </p:spPr>
        <p:txBody>
          <a:bodyPr/>
          <a:lstStyle/>
          <a:p>
            <a:pPr>
              <a:defRPr/>
            </a:pPr>
            <a:r>
              <a:rPr lang="en-US"/>
              <a:t>© 2023 Abbott | ADC-62549 v4.0 | Geschützt und vertraulich - nicht verbreiten</a:t>
            </a:r>
            <a:endParaRPr lang="en-IN"/>
          </a:p>
        </p:txBody>
      </p:sp>
      <p:sp>
        <p:nvSpPr>
          <p:cNvPr id="7" name="Textplatzhalter 7">
            <a:extLst>
              <a:ext uri="{FF2B5EF4-FFF2-40B4-BE49-F238E27FC236}">
                <a16:creationId xmlns:a16="http://schemas.microsoft.com/office/drawing/2014/main" id="{496A0C16-399F-DFE8-D2B5-7609E599CF69}"/>
              </a:ext>
            </a:extLst>
          </p:cNvPr>
          <p:cNvSpPr>
            <a:spLocks noGrp="1"/>
          </p:cNvSpPr>
          <p:nvPr>
            <p:ph type="body" sz="quarter" idx="19" hasCustomPrompt="1"/>
          </p:nvPr>
        </p:nvSpPr>
        <p:spPr>
          <a:xfrm>
            <a:off x="495236" y="4471988"/>
            <a:ext cx="8158674"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528850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_CALIBRI SUBHEAD Option">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62367392-CE3F-4A36-802E-43D377135A8F}"/>
              </a:ext>
            </a:extLst>
          </p:cNvPr>
          <p:cNvSpPr>
            <a:spLocks noGrp="1"/>
          </p:cNvSpPr>
          <p:nvPr>
            <p:ph type="body" sz="quarter" idx="14" hasCustomPrompt="1"/>
          </p:nvPr>
        </p:nvSpPr>
        <p:spPr>
          <a:xfrm>
            <a:off x="503238" y="1097279"/>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SHORT TITLE, CALIBRI, 18PT, BOLD</a:t>
            </a:r>
          </a:p>
        </p:txBody>
      </p:sp>
      <p:sp>
        <p:nvSpPr>
          <p:cNvPr id="17" name="Text Placeholder 4">
            <a:extLst>
              <a:ext uri="{FF2B5EF4-FFF2-40B4-BE49-F238E27FC236}">
                <a16:creationId xmlns:a16="http://schemas.microsoft.com/office/drawing/2014/main" id="{784001D6-32AA-4130-AA76-37D05FF0EF11}"/>
              </a:ext>
            </a:extLst>
          </p:cNvPr>
          <p:cNvSpPr>
            <a:spLocks noGrp="1"/>
          </p:cNvSpPr>
          <p:nvPr>
            <p:ph type="body" sz="quarter" idx="15" hasCustomPrompt="1"/>
          </p:nvPr>
        </p:nvSpPr>
        <p:spPr>
          <a:xfrm>
            <a:off x="4823460" y="1097279"/>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SHORT TITLE, CALIBRI, 18PT, BOLD</a:t>
            </a:r>
          </a:p>
        </p:txBody>
      </p:sp>
      <p:sp>
        <p:nvSpPr>
          <p:cNvPr id="18" name="Content Placeholder 14">
            <a:extLst>
              <a:ext uri="{FF2B5EF4-FFF2-40B4-BE49-F238E27FC236}">
                <a16:creationId xmlns:a16="http://schemas.microsoft.com/office/drawing/2014/main" id="{1F77A952-6CFD-4B10-A39C-FBF9CCB45B58}"/>
              </a:ext>
            </a:extLst>
          </p:cNvPr>
          <p:cNvSpPr>
            <a:spLocks noGrp="1"/>
          </p:cNvSpPr>
          <p:nvPr>
            <p:ph sz="quarter" idx="18"/>
          </p:nvPr>
        </p:nvSpPr>
        <p:spPr>
          <a:xfrm>
            <a:off x="502919" y="1487804"/>
            <a:ext cx="3817301" cy="2953567"/>
          </a:xfrm>
        </p:spPr>
        <p:txBody>
          <a:bodyPr>
            <a:noAutofit/>
          </a:bodyPr>
          <a:lstStyle>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4">
            <a:extLst>
              <a:ext uri="{FF2B5EF4-FFF2-40B4-BE49-F238E27FC236}">
                <a16:creationId xmlns:a16="http://schemas.microsoft.com/office/drawing/2014/main" id="{0756EC84-5A13-4571-BFB7-247BD6E93F56}"/>
              </a:ext>
            </a:extLst>
          </p:cNvPr>
          <p:cNvSpPr>
            <a:spLocks noGrp="1"/>
          </p:cNvSpPr>
          <p:nvPr>
            <p:ph sz="quarter" idx="19"/>
          </p:nvPr>
        </p:nvSpPr>
        <p:spPr>
          <a:xfrm>
            <a:off x="4823460" y="1487804"/>
            <a:ext cx="3817301" cy="2953567"/>
          </a:xfrm>
        </p:spPr>
        <p:txBody>
          <a:bodyPr>
            <a:noAutofit/>
          </a:bodyPr>
          <a:lstStyle>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Text Placeholder 9">
            <a:extLst>
              <a:ext uri="{FF2B5EF4-FFF2-40B4-BE49-F238E27FC236}">
                <a16:creationId xmlns:a16="http://schemas.microsoft.com/office/drawing/2014/main" id="{1B479ED3-E6FF-4DA0-B9B5-59809FFAEF46}"/>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2" name="Date Placeholder 1">
            <a:extLst>
              <a:ext uri="{FF2B5EF4-FFF2-40B4-BE49-F238E27FC236}">
                <a16:creationId xmlns:a16="http://schemas.microsoft.com/office/drawing/2014/main" id="{63E310AD-6CAA-4788-94E2-A00CB4EDAD64}"/>
              </a:ext>
            </a:extLst>
          </p:cNvPr>
          <p:cNvSpPr>
            <a:spLocks noGrp="1"/>
          </p:cNvSpPr>
          <p:nvPr>
            <p:ph type="dt" sz="half" idx="20"/>
          </p:nvPr>
        </p:nvSpPr>
        <p:spPr>
          <a:xfrm>
            <a:off x="7531511" y="4767263"/>
            <a:ext cx="787879" cy="274637"/>
          </a:xfrm>
          <a:prstGeom prst="rect">
            <a:avLst/>
          </a:prstGeom>
        </p:spPr>
        <p:txBody>
          <a:bodyPr/>
          <a:lstStyle/>
          <a:p>
            <a:fld id="{A93B3922-51D1-FB4D-8415-7C6925BC304A}" type="datetime1">
              <a:rPr lang="de-DE" sz="1000" smtClean="0"/>
              <a:t>16.04.24</a:t>
            </a:fld>
            <a:endParaRPr lang="en-IN" sz="1000"/>
          </a:p>
        </p:txBody>
      </p:sp>
      <p:sp>
        <p:nvSpPr>
          <p:cNvPr id="4" name="Slide Number Placeholder 3">
            <a:extLst>
              <a:ext uri="{FF2B5EF4-FFF2-40B4-BE49-F238E27FC236}">
                <a16:creationId xmlns:a16="http://schemas.microsoft.com/office/drawing/2014/main" id="{1486E6C4-2B39-46A3-861C-1D8545DFDAF4}"/>
              </a:ext>
            </a:extLst>
          </p:cNvPr>
          <p:cNvSpPr>
            <a:spLocks noGrp="1"/>
          </p:cNvSpPr>
          <p:nvPr>
            <p:ph type="sldNum" sz="quarter" idx="22"/>
          </p:nvPr>
        </p:nvSpPr>
        <p:spPr>
          <a:xfrm>
            <a:off x="8167058" y="4767263"/>
            <a:ext cx="568102" cy="274637"/>
          </a:xfrm>
          <a:prstGeom prst="rect">
            <a:avLst/>
          </a:prstGeom>
        </p:spPr>
        <p:txBody>
          <a:bodyPr/>
          <a:lstStyle/>
          <a:p>
            <a:pPr>
              <a:defRPr/>
            </a:pPr>
            <a:r>
              <a:rPr lang="en-IN"/>
              <a:t>|    </a:t>
            </a:r>
            <a:fld id="{7B2119CD-3B2D-4CEB-B404-D2E3F8CD6D69}" type="slidenum">
              <a:rPr lang="en-IN" smtClean="0"/>
              <a:pPr>
                <a:defRPr/>
              </a:pPr>
              <a:t>‹Nr.›</a:t>
            </a:fld>
            <a:endParaRPr lang="en-IN"/>
          </a:p>
        </p:txBody>
      </p:sp>
      <p:sp>
        <p:nvSpPr>
          <p:cNvPr id="6" name="Title 5">
            <a:extLst>
              <a:ext uri="{FF2B5EF4-FFF2-40B4-BE49-F238E27FC236}">
                <a16:creationId xmlns:a16="http://schemas.microsoft.com/office/drawing/2014/main" id="{088E1389-D875-4A3C-85CC-2FF6F879D34A}"/>
              </a:ext>
            </a:extLst>
          </p:cNvPr>
          <p:cNvSpPr>
            <a:spLocks noGrp="1"/>
          </p:cNvSpPr>
          <p:nvPr>
            <p:ph type="title"/>
          </p:nvPr>
        </p:nvSpPr>
        <p:spPr/>
        <p:txBody>
          <a:bodyPr/>
          <a:lstStyle/>
          <a:p>
            <a:r>
              <a:rPr lang="en-US"/>
              <a:t>Click to edit Master title style</a:t>
            </a:r>
            <a:endParaRPr lang="en-IN"/>
          </a:p>
        </p:txBody>
      </p:sp>
      <p:sp>
        <p:nvSpPr>
          <p:cNvPr id="5" name="Footer Placeholder 2">
            <a:extLst>
              <a:ext uri="{FF2B5EF4-FFF2-40B4-BE49-F238E27FC236}">
                <a16:creationId xmlns:a16="http://schemas.microsoft.com/office/drawing/2014/main" id="{05A5CF82-F30D-FC3F-9618-FE25F75C332D}"/>
              </a:ext>
            </a:extLst>
          </p:cNvPr>
          <p:cNvSpPr>
            <a:spLocks noGrp="1"/>
          </p:cNvSpPr>
          <p:nvPr>
            <p:ph type="ftr" sz="quarter" idx="17"/>
          </p:nvPr>
        </p:nvSpPr>
        <p:spPr>
          <a:xfrm>
            <a:off x="502920" y="4767263"/>
            <a:ext cx="7074057" cy="274637"/>
          </a:xfrm>
          <a:prstGeom prst="rect">
            <a:avLst/>
          </a:prstGeom>
        </p:spPr>
        <p:txBody>
          <a:bodyPr/>
          <a:lstStyle/>
          <a:p>
            <a:pPr>
              <a:defRPr/>
            </a:pPr>
            <a:r>
              <a:rPr lang="en-US"/>
              <a:t>© 2023 Abbott | ADC-62549 v4.0 | Geschützt und vertraulich - nicht verbreiten</a:t>
            </a:r>
            <a:endParaRPr lang="en-IN"/>
          </a:p>
        </p:txBody>
      </p:sp>
      <p:sp>
        <p:nvSpPr>
          <p:cNvPr id="7" name="Textplatzhalter 7">
            <a:extLst>
              <a:ext uri="{FF2B5EF4-FFF2-40B4-BE49-F238E27FC236}">
                <a16:creationId xmlns:a16="http://schemas.microsoft.com/office/drawing/2014/main" id="{D921BDF0-4BE9-5832-999C-390C9EC13929}"/>
              </a:ext>
            </a:extLst>
          </p:cNvPr>
          <p:cNvSpPr>
            <a:spLocks noGrp="1"/>
          </p:cNvSpPr>
          <p:nvPr>
            <p:ph type="body" sz="quarter" idx="23" hasCustomPrompt="1"/>
          </p:nvPr>
        </p:nvSpPr>
        <p:spPr>
          <a:xfrm>
            <a:off x="495236" y="4471988"/>
            <a:ext cx="8145525" cy="308464"/>
          </a:xfrm>
        </p:spPr>
        <p:txBody>
          <a:bodyPr bIns="0" anchor="b"/>
          <a:lstStyle>
            <a:lvl1pPr>
              <a:defRPr sz="600" b="0">
                <a:solidFill>
                  <a:schemeClr val="tx1"/>
                </a:solidFill>
              </a:defRPr>
            </a:lvl1pPr>
          </a:lstStyle>
          <a:p>
            <a:pPr lvl="0"/>
            <a:r>
              <a:rPr lang="de-DE"/>
              <a:t>Disclaimer</a:t>
            </a:r>
          </a:p>
        </p:txBody>
      </p:sp>
    </p:spTree>
    <p:extLst>
      <p:ext uri="{BB962C8B-B14F-4D97-AF65-F5344CB8AC3E}">
        <p14:creationId xmlns:p14="http://schemas.microsoft.com/office/powerpoint/2010/main" val="1355719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69594"/>
            <a:ext cx="8138160" cy="390526"/>
          </a:xfrm>
          <a:prstGeom prst="rect">
            <a:avLst/>
          </a:prstGeom>
        </p:spPr>
        <p:txBody>
          <a:bodyPr vert="horz" lIns="0" tIns="0" rIns="91440" bIns="4572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80D42C3B-6191-4FCC-892C-38AF4234E0C2}"/>
              </a:ext>
            </a:extLst>
          </p:cNvPr>
          <p:cNvSpPr>
            <a:spLocks noGrp="1"/>
          </p:cNvSpPr>
          <p:nvPr>
            <p:ph type="body" idx="1"/>
          </p:nvPr>
        </p:nvSpPr>
        <p:spPr>
          <a:xfrm>
            <a:off x="495300" y="1111625"/>
            <a:ext cx="8145780" cy="3257176"/>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IN"/>
          </a:p>
        </p:txBody>
      </p:sp>
      <p:sp>
        <p:nvSpPr>
          <p:cNvPr id="9" name="Footer Placeholder 16">
            <a:extLst>
              <a:ext uri="{FF2B5EF4-FFF2-40B4-BE49-F238E27FC236}">
                <a16:creationId xmlns:a16="http://schemas.microsoft.com/office/drawing/2014/main" id="{BCBFA1EE-BECD-4887-AC0A-41F4CAF816F0}"/>
              </a:ext>
            </a:extLst>
          </p:cNvPr>
          <p:cNvSpPr>
            <a:spLocks noGrp="1"/>
          </p:cNvSpPr>
          <p:nvPr>
            <p:ph type="ftr" sz="quarter" idx="3"/>
          </p:nvPr>
        </p:nvSpPr>
        <p:spPr>
          <a:xfrm>
            <a:off x="495300" y="4767263"/>
            <a:ext cx="7081677" cy="274637"/>
          </a:xfrm>
          <a:prstGeom prst="rect">
            <a:avLst/>
          </a:prstGeom>
        </p:spPr>
        <p:txBody>
          <a:bodyPr vert="horz" lIns="0" tIns="45720" rIns="0" bIns="45720" rtlCol="0" anchor="ctr"/>
          <a:lstStyle>
            <a:lvl1pPr algn="l">
              <a:defRPr sz="1000">
                <a:solidFill>
                  <a:schemeClr val="tx1"/>
                </a:solidFill>
                <a:latin typeface="+mn-lt"/>
              </a:defRPr>
            </a:lvl1pPr>
          </a:lstStyle>
          <a:p>
            <a:pPr>
              <a:defRPr/>
            </a:pPr>
            <a:r>
              <a:rPr lang="en-US"/>
              <a:t>© 2023 Abbott | </a:t>
            </a:r>
            <a:r>
              <a:rPr lang="de-DE"/>
              <a:t>ADC-62549 v4.0 </a:t>
            </a:r>
            <a:r>
              <a:rPr lang="en-US"/>
              <a:t>| </a:t>
            </a:r>
            <a:r>
              <a:rPr lang="en-US" err="1"/>
              <a:t>Geschützt</a:t>
            </a:r>
            <a:r>
              <a:rPr lang="en-US"/>
              <a:t> und </a:t>
            </a:r>
            <a:r>
              <a:rPr lang="en-US" err="1"/>
              <a:t>vertraulich</a:t>
            </a:r>
            <a:r>
              <a:rPr lang="en-US"/>
              <a:t> - </a:t>
            </a:r>
            <a:r>
              <a:rPr lang="en-US" err="1"/>
              <a:t>nicht</a:t>
            </a:r>
            <a:r>
              <a:rPr lang="en-US"/>
              <a:t> </a:t>
            </a:r>
            <a:r>
              <a:rPr lang="en-US" err="1"/>
              <a:t>verbreiten</a:t>
            </a:r>
            <a:endParaRPr lang="en-IN"/>
          </a:p>
        </p:txBody>
      </p:sp>
      <p:sp>
        <p:nvSpPr>
          <p:cNvPr id="11" name="Slide Number Placeholder 17">
            <a:extLst>
              <a:ext uri="{FF2B5EF4-FFF2-40B4-BE49-F238E27FC236}">
                <a16:creationId xmlns:a16="http://schemas.microsoft.com/office/drawing/2014/main" id="{B0C0A961-4760-478B-92D9-DFE0D6E8305B}"/>
              </a:ext>
            </a:extLst>
          </p:cNvPr>
          <p:cNvSpPr>
            <a:spLocks noGrp="1"/>
          </p:cNvSpPr>
          <p:nvPr>
            <p:ph type="sldNum" sz="quarter" idx="4"/>
          </p:nvPr>
        </p:nvSpPr>
        <p:spPr>
          <a:xfrm>
            <a:off x="8167058" y="4767263"/>
            <a:ext cx="568102" cy="274637"/>
          </a:xfrm>
          <a:prstGeom prst="rect">
            <a:avLst/>
          </a:prstGeom>
        </p:spPr>
        <p:txBody>
          <a:bodyPr vert="horz" lIns="0" tIns="45720" rIns="91440" bIns="45720" rtlCol="0" anchor="ctr"/>
          <a:lstStyle>
            <a:lvl1pPr algn="r">
              <a:defRPr sz="1000">
                <a:solidFill>
                  <a:schemeClr val="tx1"/>
                </a:solidFill>
                <a:latin typeface="+mn-lt"/>
              </a:defRPr>
            </a:lvl1pPr>
          </a:lstStyle>
          <a:p>
            <a:pPr>
              <a:defRPr/>
            </a:pPr>
            <a:r>
              <a:rPr lang="en-IN"/>
              <a:t>|    </a:t>
            </a:r>
            <a:fld id="{7B2119CD-3B2D-4CEB-B404-D2E3F8CD6D69}" type="slidenum">
              <a:rPr lang="en-IN" smtClean="0"/>
              <a:pPr>
                <a:defRPr/>
              </a:pPr>
              <a:t>‹Nr.›</a:t>
            </a:fld>
            <a:endParaRPr lang="en-IN"/>
          </a:p>
        </p:txBody>
      </p:sp>
      <p:sp>
        <p:nvSpPr>
          <p:cNvPr id="3" name="Date Placeholder 2">
            <a:extLst>
              <a:ext uri="{FF2B5EF4-FFF2-40B4-BE49-F238E27FC236}">
                <a16:creationId xmlns:a16="http://schemas.microsoft.com/office/drawing/2014/main" id="{1E9D44F0-9262-4CAF-B936-25EE51300EA2}"/>
              </a:ext>
            </a:extLst>
          </p:cNvPr>
          <p:cNvSpPr>
            <a:spLocks noGrp="1"/>
          </p:cNvSpPr>
          <p:nvPr>
            <p:ph type="dt" sz="half" idx="2"/>
          </p:nvPr>
        </p:nvSpPr>
        <p:spPr>
          <a:xfrm>
            <a:off x="7531511" y="4767263"/>
            <a:ext cx="787879" cy="274637"/>
          </a:xfrm>
          <a:prstGeom prst="rect">
            <a:avLst/>
          </a:prstGeom>
        </p:spPr>
        <p:txBody>
          <a:bodyPr vert="horz" lIns="91440" tIns="45720" rIns="91440" bIns="45720" rtlCol="0" anchor="ctr"/>
          <a:lstStyle>
            <a:lvl1pPr algn="ctr">
              <a:defRPr sz="1000">
                <a:solidFill>
                  <a:schemeClr val="tx1"/>
                </a:solidFill>
              </a:defRPr>
            </a:lvl1pPr>
          </a:lstStyle>
          <a:p>
            <a:fld id="{B66FA3F4-A3AC-C148-B2DA-EBD245CAAEFD}" type="datetime1">
              <a:rPr lang="de-DE" sz="1000" smtClean="0"/>
              <a:t>16.04.24</a:t>
            </a:fld>
            <a:endParaRPr lang="en-IN" sz="1000"/>
          </a:p>
        </p:txBody>
      </p:sp>
    </p:spTree>
    <p:extLst>
      <p:ext uri="{BB962C8B-B14F-4D97-AF65-F5344CB8AC3E}">
        <p14:creationId xmlns:p14="http://schemas.microsoft.com/office/powerpoint/2010/main" val="384024544"/>
      </p:ext>
    </p:extLst>
  </p:cSld>
  <p:clrMap bg1="lt1" tx1="dk1" bg2="lt2" tx2="dk2" accent1="accent1" accent2="accent2" accent3="accent3" accent4="accent4" accent5="accent5" accent6="accent6" hlink="hlink" folHlink="folHlink"/>
  <p:sldLayoutIdLst>
    <p:sldLayoutId id="2147483855" r:id="rId1"/>
    <p:sldLayoutId id="2147483860" r:id="rId2"/>
    <p:sldLayoutId id="2147483884" r:id="rId3"/>
    <p:sldLayoutId id="2147483891" r:id="rId4"/>
    <p:sldLayoutId id="2147483861" r:id="rId5"/>
    <p:sldLayoutId id="2147483862" r:id="rId6"/>
    <p:sldLayoutId id="2147483869" r:id="rId7"/>
    <p:sldLayoutId id="2147483870" r:id="rId8"/>
    <p:sldLayoutId id="2147483863" r:id="rId9"/>
    <p:sldLayoutId id="2147483864" r:id="rId10"/>
    <p:sldLayoutId id="2147483865" r:id="rId11"/>
    <p:sldLayoutId id="2147483866" r:id="rId12"/>
    <p:sldLayoutId id="2147483868" r:id="rId13"/>
    <p:sldLayoutId id="2147483867" r:id="rId14"/>
    <p:sldLayoutId id="2147483885" r:id="rId15"/>
    <p:sldLayoutId id="2147483886" r:id="rId16"/>
    <p:sldLayoutId id="2147483871" r:id="rId17"/>
    <p:sldLayoutId id="2147483872" r:id="rId18"/>
    <p:sldLayoutId id="2147483873" r:id="rId19"/>
    <p:sldLayoutId id="2147483875" r:id="rId20"/>
    <p:sldLayoutId id="2147483876" r:id="rId21"/>
    <p:sldLayoutId id="2147483877" r:id="rId22"/>
    <p:sldLayoutId id="2147483878" r:id="rId23"/>
    <p:sldLayoutId id="2147483879" r:id="rId24"/>
    <p:sldLayoutId id="2147483899" r:id="rId25"/>
    <p:sldLayoutId id="2147483898" r:id="rId26"/>
    <p:sldLayoutId id="2147483883" r:id="rId27"/>
    <p:sldLayoutId id="2147483887" r:id="rId28"/>
    <p:sldLayoutId id="2147483900" r:id="rId29"/>
    <p:sldLayoutId id="2147483901" r:id="rId30"/>
  </p:sldLayoutIdLst>
  <p:hf hdr="0"/>
  <p:txStyles>
    <p:title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pos="5448">
          <p15:clr>
            <a:srgbClr val="F26B43"/>
          </p15:clr>
        </p15:guide>
        <p15:guide id="3" orient="horz" pos="168">
          <p15:clr>
            <a:srgbClr val="F26B43"/>
          </p15:clr>
        </p15:guide>
        <p15:guide id="4" orient="horz" pos="30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png"/><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5.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60.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1.png"/><Relationship Id="rId2" Type="http://schemas.openxmlformats.org/officeDocument/2006/relationships/image" Target="../media/image78.jpeg"/><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9.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 Id="rId5" Type="http://schemas.openxmlformats.org/officeDocument/2006/relationships/image" Target="../media/image83.sv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svg"/><Relationship Id="rId9" Type="http://schemas.openxmlformats.org/officeDocument/2006/relationships/image" Target="../media/image90.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95.png"/><Relationship Id="rId7" Type="http://schemas.openxmlformats.org/officeDocument/2006/relationships/image" Target="../media/image90.svg"/><Relationship Id="rId12"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9.png"/><Relationship Id="rId11" Type="http://schemas.openxmlformats.org/officeDocument/2006/relationships/image" Target="../media/image97.png"/><Relationship Id="rId5" Type="http://schemas.openxmlformats.org/officeDocument/2006/relationships/image" Target="../media/image88.png"/><Relationship Id="rId10" Type="http://schemas.openxmlformats.org/officeDocument/2006/relationships/image" Target="../media/image96.png"/><Relationship Id="rId4" Type="http://schemas.openxmlformats.org/officeDocument/2006/relationships/image" Target="../media/image87.png"/><Relationship Id="rId9" Type="http://schemas.openxmlformats.org/officeDocument/2006/relationships/image" Target="../media/image85.sv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sv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9.xml"/><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9.png"/><Relationship Id="rId7" Type="http://schemas.openxmlformats.org/officeDocument/2006/relationships/image" Target="../media/image9.png"/><Relationship Id="rId2" Type="http://schemas.openxmlformats.org/officeDocument/2006/relationships/image" Target="../media/image128.jpe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0.svg"/></Relationships>
</file>

<file path=ppt/slides/_rels/slide3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6.xml"/><Relationship Id="rId6" Type="http://schemas.openxmlformats.org/officeDocument/2006/relationships/image" Target="../media/image135.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3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2.svg"/></Relationships>
</file>

<file path=ppt/slides/_rels/slide3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3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51.png"/><Relationship Id="rId4" Type="http://schemas.openxmlformats.org/officeDocument/2006/relationships/image" Target="../media/image150.png"/></Relationships>
</file>

<file path=ppt/slides/_rels/slide3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2.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55.svg"/><Relationship Id="rId5" Type="http://schemas.openxmlformats.org/officeDocument/2006/relationships/image" Target="../media/image154.png"/><Relationship Id="rId4" Type="http://schemas.openxmlformats.org/officeDocument/2006/relationships/image" Target="../media/image153.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3.xml"/><Relationship Id="rId4" Type="http://schemas.openxmlformats.org/officeDocument/2006/relationships/image" Target="../media/image159.svg"/></Relationships>
</file>

<file path=ppt/slides/_rels/slide41.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18" Type="http://schemas.openxmlformats.org/officeDocument/2006/relationships/image" Target="../media/image175.png"/><Relationship Id="rId3" Type="http://schemas.openxmlformats.org/officeDocument/2006/relationships/image" Target="../media/image160.png"/><Relationship Id="rId7" Type="http://schemas.openxmlformats.org/officeDocument/2006/relationships/image" Target="../media/image164.svg"/><Relationship Id="rId12" Type="http://schemas.openxmlformats.org/officeDocument/2006/relationships/image" Target="../media/image169.png"/><Relationship Id="rId17" Type="http://schemas.openxmlformats.org/officeDocument/2006/relationships/image" Target="../media/image174.png"/><Relationship Id="rId2" Type="http://schemas.openxmlformats.org/officeDocument/2006/relationships/notesSlide" Target="../notesSlides/notesSlide21.xml"/><Relationship Id="rId16" Type="http://schemas.openxmlformats.org/officeDocument/2006/relationships/image" Target="../media/image173.png"/><Relationship Id="rId1" Type="http://schemas.openxmlformats.org/officeDocument/2006/relationships/slideLayout" Target="../slideLayouts/slideLayout6.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5" Type="http://schemas.openxmlformats.org/officeDocument/2006/relationships/image" Target="../media/image172.png"/><Relationship Id="rId10" Type="http://schemas.openxmlformats.org/officeDocument/2006/relationships/image" Target="../media/image167.svg"/><Relationship Id="rId4" Type="http://schemas.openxmlformats.org/officeDocument/2006/relationships/image" Target="../media/image161.svg"/><Relationship Id="rId9" Type="http://schemas.openxmlformats.org/officeDocument/2006/relationships/image" Target="../media/image166.png"/><Relationship Id="rId14" Type="http://schemas.openxmlformats.org/officeDocument/2006/relationships/image" Target="../media/image171.png"/></Relationships>
</file>

<file path=ppt/slides/_rels/slide4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6.xml"/><Relationship Id="rId5" Type="http://schemas.openxmlformats.org/officeDocument/2006/relationships/image" Target="../media/image179.png"/><Relationship Id="rId4" Type="http://schemas.openxmlformats.org/officeDocument/2006/relationships/image" Target="../media/image178.png"/></Relationships>
</file>

<file path=ppt/slides/_rels/slide4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6.xml"/><Relationship Id="rId4" Type="http://schemas.openxmlformats.org/officeDocument/2006/relationships/image" Target="../media/image176.png"/></Relationships>
</file>

<file path=ppt/slides/_rels/slide44.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svg"/><Relationship Id="rId7" Type="http://schemas.openxmlformats.org/officeDocument/2006/relationships/image" Target="../media/image187.svg"/><Relationship Id="rId2" Type="http://schemas.openxmlformats.org/officeDocument/2006/relationships/image" Target="../media/image182.png"/><Relationship Id="rId1" Type="http://schemas.openxmlformats.org/officeDocument/2006/relationships/slideLayout" Target="../slideLayouts/slideLayout25.xml"/><Relationship Id="rId6" Type="http://schemas.openxmlformats.org/officeDocument/2006/relationships/image" Target="../media/image186.png"/><Relationship Id="rId5" Type="http://schemas.openxmlformats.org/officeDocument/2006/relationships/image" Target="../media/image185.svg"/><Relationship Id="rId4" Type="http://schemas.openxmlformats.org/officeDocument/2006/relationships/image" Target="../media/image184.png"/><Relationship Id="rId9" Type="http://schemas.openxmlformats.org/officeDocument/2006/relationships/image" Target="../media/image189.svg"/></Relationships>
</file>

<file path=ppt/slides/_rels/slide45.xml.rels><?xml version="1.0" encoding="UTF-8" standalone="yes"?>
<Relationships xmlns="http://schemas.openxmlformats.org/package/2006/relationships"><Relationship Id="rId3" Type="http://schemas.openxmlformats.org/officeDocument/2006/relationships/image" Target="../media/image191.svg"/><Relationship Id="rId7" Type="http://schemas.openxmlformats.org/officeDocument/2006/relationships/image" Target="../media/image195.svg"/><Relationship Id="rId2" Type="http://schemas.openxmlformats.org/officeDocument/2006/relationships/image" Target="../media/image190.png"/><Relationship Id="rId1" Type="http://schemas.openxmlformats.org/officeDocument/2006/relationships/slideLayout" Target="../slideLayouts/slideLayout25.xml"/><Relationship Id="rId6" Type="http://schemas.openxmlformats.org/officeDocument/2006/relationships/image" Target="../media/image194.png"/><Relationship Id="rId5" Type="http://schemas.openxmlformats.org/officeDocument/2006/relationships/image" Target="../media/image193.svg"/><Relationship Id="rId4" Type="http://schemas.openxmlformats.org/officeDocument/2006/relationships/image" Target="../media/image192.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00.png"/><Relationship Id="rId2" Type="http://schemas.openxmlformats.org/officeDocument/2006/relationships/image" Target="../media/image196.png"/><Relationship Id="rId1" Type="http://schemas.openxmlformats.org/officeDocument/2006/relationships/slideLayout" Target="../slideLayouts/slideLayout25.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47.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image" Target="../media/image205.png"/><Relationship Id="rId2" Type="http://schemas.openxmlformats.org/officeDocument/2006/relationships/image" Target="../media/image201.jpg"/><Relationship Id="rId1" Type="http://schemas.openxmlformats.org/officeDocument/2006/relationships/slideLayout" Target="../slideLayouts/slideLayout15.xml"/><Relationship Id="rId6" Type="http://schemas.openxmlformats.org/officeDocument/2006/relationships/image" Target="../media/image66.png"/><Relationship Id="rId5" Type="http://schemas.openxmlformats.org/officeDocument/2006/relationships/image" Target="../media/image204.svg"/><Relationship Id="rId4" Type="http://schemas.openxmlformats.org/officeDocument/2006/relationships/image" Target="../media/image203.png"/></Relationships>
</file>

<file path=ppt/slides/_rels/slide4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208.png"/><Relationship Id="rId4" Type="http://schemas.openxmlformats.org/officeDocument/2006/relationships/image" Target="../media/image207.png"/></Relationships>
</file>

<file path=ppt/slides/_rels/slide4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21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hyperlink" Target="http://www.freestylelibre.d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5.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5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svg"/><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2.jpe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19.png"/><Relationship Id="rId10" Type="http://schemas.openxmlformats.org/officeDocument/2006/relationships/image" Target="../media/image57.png"/><Relationship Id="rId4" Type="http://schemas.openxmlformats.org/officeDocument/2006/relationships/image" Target="../media/image18.png"/><Relationship Id="rId9" Type="http://schemas.openxmlformats.org/officeDocument/2006/relationships/image" Target="../media/image56.svg"/><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F00"/>
        </a:solidFill>
        <a:effectLst/>
      </p:bgPr>
    </p:bg>
    <p:spTree>
      <p:nvGrpSpPr>
        <p:cNvPr id="1" name=""/>
        <p:cNvGrpSpPr/>
        <p:nvPr/>
      </p:nvGrpSpPr>
      <p:grpSpPr>
        <a:xfrm>
          <a:off x="0" y="0"/>
          <a:ext cx="0" cy="0"/>
          <a:chOff x="0" y="0"/>
          <a:chExt cx="0" cy="0"/>
        </a:xfrm>
      </p:grpSpPr>
      <p:sp>
        <p:nvSpPr>
          <p:cNvPr id="21" name="Titel 1">
            <a:extLst>
              <a:ext uri="{FF2B5EF4-FFF2-40B4-BE49-F238E27FC236}">
                <a16:creationId xmlns:a16="http://schemas.microsoft.com/office/drawing/2014/main" id="{33642EF8-9ACB-4E27-99F4-BA1B81CB72DE}"/>
              </a:ext>
            </a:extLst>
          </p:cNvPr>
          <p:cNvSpPr txBox="1">
            <a:spLocks/>
          </p:cNvSpPr>
          <p:nvPr/>
        </p:nvSpPr>
        <p:spPr bwMode="gray">
          <a:xfrm>
            <a:off x="298651" y="1298359"/>
            <a:ext cx="6797140" cy="744604"/>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3200" b="0" kern="1200" cap="none" spc="0" baseline="0">
                <a:solidFill>
                  <a:schemeClr val="bg1"/>
                </a:solidFill>
                <a:latin typeface="+mn-lt"/>
                <a:ea typeface="+mj-ea"/>
                <a:cs typeface="Calibri" panose="020F0502020204030204" pitchFamily="34" charset="0"/>
              </a:defRPr>
            </a:lvl1pPr>
          </a:lstStyle>
          <a:p>
            <a:endParaRPr lang="de-DE" sz="1800" b="1" kern="2800" spc="300">
              <a:latin typeface="+mj-lt"/>
            </a:endParaRPr>
          </a:p>
        </p:txBody>
      </p:sp>
      <p:sp>
        <p:nvSpPr>
          <p:cNvPr id="19" name="Titel 1">
            <a:extLst>
              <a:ext uri="{FF2B5EF4-FFF2-40B4-BE49-F238E27FC236}">
                <a16:creationId xmlns:a16="http://schemas.microsoft.com/office/drawing/2014/main" id="{E792BB41-9836-4A72-9AEB-3783C14F9FC9}"/>
              </a:ext>
            </a:extLst>
          </p:cNvPr>
          <p:cNvSpPr txBox="1">
            <a:spLocks/>
          </p:cNvSpPr>
          <p:nvPr/>
        </p:nvSpPr>
        <p:spPr bwMode="gray">
          <a:xfrm>
            <a:off x="298651" y="2465299"/>
            <a:ext cx="6049898" cy="196514"/>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3200" b="0" kern="1200" cap="none" spc="0" baseline="0">
                <a:solidFill>
                  <a:schemeClr val="bg1"/>
                </a:solidFill>
                <a:latin typeface="+mn-lt"/>
                <a:ea typeface="+mj-ea"/>
                <a:cs typeface="Calibri" panose="020F0502020204030204" pitchFamily="34" charset="0"/>
              </a:defRPr>
            </a:lvl1pPr>
          </a:lstStyle>
          <a:p>
            <a:endParaRPr lang="de-DE" sz="1000">
              <a:latin typeface="+mj-lt"/>
            </a:endParaRPr>
          </a:p>
        </p:txBody>
      </p:sp>
      <p:sp>
        <p:nvSpPr>
          <p:cNvPr id="57" name="Rechteck 56">
            <a:extLst>
              <a:ext uri="{FF2B5EF4-FFF2-40B4-BE49-F238E27FC236}">
                <a16:creationId xmlns:a16="http://schemas.microsoft.com/office/drawing/2014/main" id="{80965D0D-8540-D062-7792-E3C423B1D063}"/>
              </a:ext>
            </a:extLst>
          </p:cNvPr>
          <p:cNvSpPr/>
          <p:nvPr/>
        </p:nvSpPr>
        <p:spPr>
          <a:xfrm>
            <a:off x="395288" y="3064982"/>
            <a:ext cx="4572000" cy="307777"/>
          </a:xfrm>
          <a:prstGeom prst="rect">
            <a:avLst/>
          </a:prstGeom>
        </p:spPr>
        <p:txBody>
          <a:bodyPr>
            <a:spAutoFit/>
          </a:bodyPr>
          <a:lstStyle/>
          <a:p>
            <a:r>
              <a:rPr lang="de-DE" sz="1400" dirty="0">
                <a:solidFill>
                  <a:srgbClr val="031489"/>
                </a:solidFill>
                <a:latin typeface="Calibri" panose="020F0502020204030204" pitchFamily="34" charset="0"/>
                <a:cs typeface="Calibri" panose="020F0502020204030204" pitchFamily="34" charset="0"/>
              </a:rPr>
              <a:t>Technische Einweisung/Beratung</a:t>
            </a:r>
          </a:p>
        </p:txBody>
      </p:sp>
      <p:sp>
        <p:nvSpPr>
          <p:cNvPr id="4" name="Datumsplatzhalter 7">
            <a:extLst>
              <a:ext uri="{FF2B5EF4-FFF2-40B4-BE49-F238E27FC236}">
                <a16:creationId xmlns:a16="http://schemas.microsoft.com/office/drawing/2014/main" id="{F246114C-0AE5-A398-A0D1-5C845FB0C4FA}"/>
              </a:ext>
            </a:extLst>
          </p:cNvPr>
          <p:cNvSpPr txBox="1">
            <a:spLocks/>
          </p:cNvSpPr>
          <p:nvPr/>
        </p:nvSpPr>
        <p:spPr>
          <a:xfrm>
            <a:off x="7531511" y="4767263"/>
            <a:ext cx="787879" cy="274637"/>
          </a:xfrm>
          <a:prstGeom prst="rect">
            <a:avLst/>
          </a:prstGeom>
        </p:spPr>
        <p:txBody>
          <a:bodyPr vert="horz" lIns="9000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E50C5EB-FFA3-8141-836A-0B419A7EDAF2}" type="datetime1">
              <a:rPr lang="de-DE" smtClean="0">
                <a:solidFill>
                  <a:srgbClr val="031489"/>
                </a:solidFill>
              </a:rPr>
              <a:pPr algn="ctr"/>
              <a:t>16.04.24</a:t>
            </a:fld>
            <a:endParaRPr lang="en-IN" dirty="0">
              <a:solidFill>
                <a:srgbClr val="031489"/>
              </a:solidFill>
            </a:endParaRPr>
          </a:p>
        </p:txBody>
      </p:sp>
      <p:sp>
        <p:nvSpPr>
          <p:cNvPr id="5" name="Foliennummernplatzhalter 9">
            <a:extLst>
              <a:ext uri="{FF2B5EF4-FFF2-40B4-BE49-F238E27FC236}">
                <a16:creationId xmlns:a16="http://schemas.microsoft.com/office/drawing/2014/main" id="{9F6782A8-E5A9-4431-8E27-7744A6CB5F80}"/>
              </a:ext>
            </a:extLst>
          </p:cNvPr>
          <p:cNvSpPr txBox="1">
            <a:spLocks/>
          </p:cNvSpPr>
          <p:nvPr/>
        </p:nvSpPr>
        <p:spPr>
          <a:xfrm>
            <a:off x="8167058" y="4767263"/>
            <a:ext cx="568102" cy="274637"/>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IN" sz="1000" dirty="0">
                <a:solidFill>
                  <a:srgbClr val="031489"/>
                </a:solidFill>
              </a:rPr>
              <a:t>|    </a:t>
            </a:r>
            <a:fld id="{7B2119CD-3B2D-4CEB-B404-D2E3F8CD6D69}" type="slidenum">
              <a:rPr lang="en-IN" sz="1000" smtClean="0">
                <a:solidFill>
                  <a:srgbClr val="031489"/>
                </a:solidFill>
              </a:rPr>
              <a:pPr>
                <a:defRPr/>
              </a:pPr>
              <a:t>1</a:t>
            </a:fld>
            <a:endParaRPr lang="en-IN" sz="1000" dirty="0">
              <a:solidFill>
                <a:srgbClr val="031489"/>
              </a:solidFill>
            </a:endParaRPr>
          </a:p>
        </p:txBody>
      </p:sp>
      <p:pic>
        <p:nvPicPr>
          <p:cNvPr id="10" name="Grafik 9">
            <a:extLst>
              <a:ext uri="{FF2B5EF4-FFF2-40B4-BE49-F238E27FC236}">
                <a16:creationId xmlns:a16="http://schemas.microsoft.com/office/drawing/2014/main" id="{EC2CBE08-C228-A0D0-E668-C2D182C97D7F}"/>
              </a:ext>
            </a:extLst>
          </p:cNvPr>
          <p:cNvPicPr>
            <a:picLocks noChangeAspect="1"/>
          </p:cNvPicPr>
          <p:nvPr/>
        </p:nvPicPr>
        <p:blipFill rotWithShape="1">
          <a:blip r:embed="rId3">
            <a:alphaModFix amt="76000"/>
            <a:extLst>
              <a:ext uri="{28A0092B-C50C-407E-A947-70E740481C1C}">
                <a14:useLocalDpi xmlns:a14="http://schemas.microsoft.com/office/drawing/2010/main" val="0"/>
              </a:ext>
            </a:extLst>
          </a:blip>
          <a:srcRect l="-5165" t="-6894" r="-8909" b="10765"/>
          <a:stretch/>
        </p:blipFill>
        <p:spPr>
          <a:xfrm>
            <a:off x="2965316" y="953484"/>
            <a:ext cx="4831108" cy="4071158"/>
          </a:xfrm>
          <a:prstGeom prst="rect">
            <a:avLst/>
          </a:prstGeom>
          <a:ln>
            <a:noFill/>
          </a:ln>
        </p:spPr>
      </p:pic>
      <p:pic>
        <p:nvPicPr>
          <p:cNvPr id="11" name="Grafik 10">
            <a:extLst>
              <a:ext uri="{FF2B5EF4-FFF2-40B4-BE49-F238E27FC236}">
                <a16:creationId xmlns:a16="http://schemas.microsoft.com/office/drawing/2014/main" id="{1DB4BA3C-2E6B-1008-93BF-FDF0BFA5B3EF}"/>
              </a:ext>
            </a:extLst>
          </p:cNvPr>
          <p:cNvPicPr>
            <a:picLocks noChangeAspect="1"/>
          </p:cNvPicPr>
          <p:nvPr/>
        </p:nvPicPr>
        <p:blipFill>
          <a:blip r:embed="rId4"/>
          <a:srcRect/>
          <a:stretch/>
        </p:blipFill>
        <p:spPr>
          <a:xfrm>
            <a:off x="5561282" y="62359"/>
            <a:ext cx="2234550" cy="3907492"/>
          </a:xfrm>
          <a:prstGeom prst="rect">
            <a:avLst/>
          </a:prstGeom>
        </p:spPr>
      </p:pic>
      <p:pic>
        <p:nvPicPr>
          <p:cNvPr id="12" name="Grafik 11" descr="Ein Bild, das drinnen, weiß, schwarz, dunkel enthält.&#10;&#10;Automatisch generierte Beschreibung">
            <a:extLst>
              <a:ext uri="{FF2B5EF4-FFF2-40B4-BE49-F238E27FC236}">
                <a16:creationId xmlns:a16="http://schemas.microsoft.com/office/drawing/2014/main" id="{874E1BAB-B219-2157-609E-67E17DE05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1726" y="2778005"/>
            <a:ext cx="960730" cy="1031129"/>
          </a:xfrm>
          <a:prstGeom prst="rect">
            <a:avLst/>
          </a:prstGeom>
        </p:spPr>
      </p:pic>
      <p:pic>
        <p:nvPicPr>
          <p:cNvPr id="13" name="Grafik 12">
            <a:extLst>
              <a:ext uri="{FF2B5EF4-FFF2-40B4-BE49-F238E27FC236}">
                <a16:creationId xmlns:a16="http://schemas.microsoft.com/office/drawing/2014/main" id="{43692ABC-ADD8-B2AF-B4E7-12795A4898B3}"/>
              </a:ext>
            </a:extLst>
          </p:cNvPr>
          <p:cNvPicPr>
            <a:picLocks noChangeAspect="1"/>
          </p:cNvPicPr>
          <p:nvPr/>
        </p:nvPicPr>
        <p:blipFill>
          <a:blip r:embed="rId6"/>
          <a:stretch>
            <a:fillRect/>
          </a:stretch>
        </p:blipFill>
        <p:spPr>
          <a:xfrm>
            <a:off x="6801358" y="1859453"/>
            <a:ext cx="1627934" cy="2484130"/>
          </a:xfrm>
          <a:prstGeom prst="rect">
            <a:avLst/>
          </a:prstGeom>
        </p:spPr>
      </p:pic>
      <p:sp>
        <p:nvSpPr>
          <p:cNvPr id="33" name="Titel 32">
            <a:extLst>
              <a:ext uri="{FF2B5EF4-FFF2-40B4-BE49-F238E27FC236}">
                <a16:creationId xmlns:a16="http://schemas.microsoft.com/office/drawing/2014/main" id="{BD76D11A-FEB1-313D-375E-08FA6BA7748C}"/>
              </a:ext>
            </a:extLst>
          </p:cNvPr>
          <p:cNvSpPr>
            <a:spLocks noGrp="1"/>
          </p:cNvSpPr>
          <p:nvPr>
            <p:ph type="title"/>
          </p:nvPr>
        </p:nvSpPr>
        <p:spPr>
          <a:xfrm>
            <a:off x="462178" y="2027310"/>
            <a:ext cx="4714326" cy="938600"/>
          </a:xfrm>
        </p:spPr>
        <p:txBody>
          <a:bodyPr/>
          <a:lstStyle/>
          <a:p>
            <a:r>
              <a:rPr lang="de-DE" sz="4400" dirty="0"/>
              <a:t>Ihr Start mit </a:t>
            </a:r>
            <a:br>
              <a:rPr lang="de-DE" sz="4400" dirty="0"/>
            </a:br>
            <a:r>
              <a:rPr lang="de-DE" sz="4400" dirty="0" err="1"/>
              <a:t>FreeStyle</a:t>
            </a:r>
            <a:r>
              <a:rPr lang="de-DE" sz="4400" dirty="0"/>
              <a:t> Libre 3</a:t>
            </a:r>
            <a:br>
              <a:rPr lang="de-DE" sz="4400" dirty="0"/>
            </a:br>
            <a:endParaRPr lang="de-DE" dirty="0"/>
          </a:p>
        </p:txBody>
      </p:sp>
      <p:sp>
        <p:nvSpPr>
          <p:cNvPr id="9" name="Fußzeilenplatzhalter 3">
            <a:extLst>
              <a:ext uri="{FF2B5EF4-FFF2-40B4-BE49-F238E27FC236}">
                <a16:creationId xmlns:a16="http://schemas.microsoft.com/office/drawing/2014/main" id="{CD0F8E08-CE7E-3C16-30C4-1526024E8459}"/>
              </a:ext>
            </a:extLst>
          </p:cNvPr>
          <p:cNvSpPr txBox="1">
            <a:spLocks/>
          </p:cNvSpPr>
          <p:nvPr/>
        </p:nvSpPr>
        <p:spPr>
          <a:xfrm>
            <a:off x="503238" y="4767263"/>
            <a:ext cx="7074057" cy="274637"/>
          </a:xfrm>
          <a:prstGeom prst="rect">
            <a:avLst/>
          </a:prstGeom>
        </p:spPr>
        <p:txBody>
          <a:bodyPr lIns="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031489"/>
                </a:solidFill>
              </a:rPr>
              <a:t>© 2024 Abbott | ADC-78239 v4.0 | Geschützt und vertraulich - nicht verbreiten</a:t>
            </a:r>
            <a:endParaRPr lang="en-US" sz="1000" dirty="0">
              <a:solidFill>
                <a:srgbClr val="031489"/>
              </a:solidFill>
            </a:endParaRPr>
          </a:p>
        </p:txBody>
      </p:sp>
      <p:sp>
        <p:nvSpPr>
          <p:cNvPr id="3" name="Text Placeholder 2">
            <a:extLst>
              <a:ext uri="{FF2B5EF4-FFF2-40B4-BE49-F238E27FC236}">
                <a16:creationId xmlns:a16="http://schemas.microsoft.com/office/drawing/2014/main" id="{8A7023CD-02C1-0674-CF21-FEFB11FB13DC}"/>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385808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0FE97D76-2B60-6D4F-BE7A-CC41485A63BD}"/>
              </a:ext>
            </a:extLst>
          </p:cNvPr>
          <p:cNvSpPr>
            <a:spLocks noGrp="1"/>
          </p:cNvSpPr>
          <p:nvPr>
            <p:ph type="body" sz="quarter" idx="10"/>
          </p:nvPr>
        </p:nvSpPr>
        <p:spPr/>
        <p:txBody>
          <a:bodyPr/>
          <a:lstStyle/>
          <a:p>
            <a:r>
              <a:rPr lang="de-DE" err="1">
                <a:latin typeface="Calibri" panose="020F0502020204030204" pitchFamily="34" charset="0"/>
              </a:rPr>
              <a:t>FreeStyle</a:t>
            </a:r>
            <a:r>
              <a:rPr lang="de-DE">
                <a:latin typeface="Calibri" panose="020F0502020204030204" pitchFamily="34" charset="0"/>
              </a:rPr>
              <a:t> Libre 3: Produkteigenschaften</a:t>
            </a:r>
          </a:p>
        </p:txBody>
      </p:sp>
      <p:sp>
        <p:nvSpPr>
          <p:cNvPr id="13" name="Datumsplatzhalter 12">
            <a:extLst>
              <a:ext uri="{FF2B5EF4-FFF2-40B4-BE49-F238E27FC236}">
                <a16:creationId xmlns:a16="http://schemas.microsoft.com/office/drawing/2014/main" id="{1DD8A646-4681-00CF-A64E-48E0103895AD}"/>
              </a:ext>
            </a:extLst>
          </p:cNvPr>
          <p:cNvSpPr>
            <a:spLocks noGrp="1"/>
          </p:cNvSpPr>
          <p:nvPr>
            <p:ph type="dt" sz="half" idx="16"/>
          </p:nvPr>
        </p:nvSpPr>
        <p:spPr/>
        <p:txBody>
          <a:bodyPr/>
          <a:lstStyle/>
          <a:p>
            <a:fld id="{C98894A1-8B9B-5049-A38F-3B6A258C87EB}" type="datetime1">
              <a:rPr lang="de-DE" smtClean="0"/>
              <a:t>16.04.24</a:t>
            </a:fld>
            <a:endParaRPr lang="en-IN"/>
          </a:p>
        </p:txBody>
      </p:sp>
      <p:sp>
        <p:nvSpPr>
          <p:cNvPr id="8" name="Fußzeilenplatzhalter 3">
            <a:extLst>
              <a:ext uri="{FF2B5EF4-FFF2-40B4-BE49-F238E27FC236}">
                <a16:creationId xmlns:a16="http://schemas.microsoft.com/office/drawing/2014/main" id="{B3AA9C33-23B6-AB5F-8EDA-56FA55E1B4EF}"/>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14" name="Foliennummernplatzhalter 13">
            <a:extLst>
              <a:ext uri="{FF2B5EF4-FFF2-40B4-BE49-F238E27FC236}">
                <a16:creationId xmlns:a16="http://schemas.microsoft.com/office/drawing/2014/main" id="{C3BC6871-4F10-B148-C601-4DAA3750BDE1}"/>
              </a:ext>
            </a:extLst>
          </p:cNvPr>
          <p:cNvSpPr>
            <a:spLocks noGrp="1"/>
          </p:cNvSpPr>
          <p:nvPr>
            <p:ph type="sldNum" sz="quarter" idx="18"/>
          </p:nvPr>
        </p:nvSpPr>
        <p:spPr/>
        <p:txBody>
          <a:bodyPr/>
          <a:lstStyle/>
          <a:p>
            <a:pPr>
              <a:defRPr/>
            </a:pPr>
            <a:r>
              <a:rPr lang="en-IN"/>
              <a:t>|    </a:t>
            </a:r>
            <a:fld id="{7B2119CD-3B2D-4CEB-B404-D2E3F8CD6D69}" type="slidenum">
              <a:rPr lang="en-IN" smtClean="0"/>
              <a:pPr>
                <a:defRPr/>
              </a:pPr>
              <a:t>10</a:t>
            </a:fld>
            <a:endParaRPr lang="en-IN"/>
          </a:p>
        </p:txBody>
      </p:sp>
      <p:sp>
        <p:nvSpPr>
          <p:cNvPr id="2" name="Titel 1">
            <a:extLst>
              <a:ext uri="{FF2B5EF4-FFF2-40B4-BE49-F238E27FC236}">
                <a16:creationId xmlns:a16="http://schemas.microsoft.com/office/drawing/2014/main" id="{DE54010A-1CE9-4F84-A0CF-B6FB331E1782}"/>
              </a:ext>
            </a:extLst>
          </p:cNvPr>
          <p:cNvSpPr>
            <a:spLocks noGrp="1"/>
          </p:cNvSpPr>
          <p:nvPr>
            <p:ph type="title"/>
          </p:nvPr>
        </p:nvSpPr>
        <p:spPr/>
        <p:txBody>
          <a:bodyPr/>
          <a:lstStyle/>
          <a:p>
            <a:r>
              <a:rPr lang="de-DE" dirty="0"/>
              <a:t>So behalten Sie den Durchblick</a:t>
            </a:r>
          </a:p>
        </p:txBody>
      </p:sp>
      <p:sp>
        <p:nvSpPr>
          <p:cNvPr id="25" name="Textplatzhalter 24">
            <a:extLst>
              <a:ext uri="{FF2B5EF4-FFF2-40B4-BE49-F238E27FC236}">
                <a16:creationId xmlns:a16="http://schemas.microsoft.com/office/drawing/2014/main" id="{4CFA4AC2-235D-1514-1DE1-69A3F2ED1DEA}"/>
              </a:ext>
            </a:extLst>
          </p:cNvPr>
          <p:cNvSpPr>
            <a:spLocks noGrp="1"/>
          </p:cNvSpPr>
          <p:nvPr>
            <p:ph type="body" sz="quarter" idx="19"/>
          </p:nvPr>
        </p:nvSpPr>
        <p:spPr/>
        <p:txBody>
          <a:bodyPr/>
          <a:lstStyle/>
          <a:p>
            <a:br>
              <a:rPr lang="de-DE"/>
            </a:br>
            <a:r>
              <a:rPr lang="de-DE" b="1"/>
              <a:t>1. </a:t>
            </a:r>
            <a:r>
              <a:rPr lang="de-DE"/>
              <a:t>Alarme sind standardgemäß ausgeschaltet und müssen eingeschaltet werden.</a:t>
            </a:r>
            <a:endParaRPr lang="de-DE" b="1"/>
          </a:p>
        </p:txBody>
      </p:sp>
      <p:pic>
        <p:nvPicPr>
          <p:cNvPr id="4" name="Grafik 3">
            <a:extLst>
              <a:ext uri="{FF2B5EF4-FFF2-40B4-BE49-F238E27FC236}">
                <a16:creationId xmlns:a16="http://schemas.microsoft.com/office/drawing/2014/main" id="{82C3A9EA-48A8-0311-73BA-8A849AC3B2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88064" y="612730"/>
            <a:ext cx="2170405" cy="4286887"/>
          </a:xfrm>
          <a:prstGeom prst="rect">
            <a:avLst/>
          </a:prstGeom>
        </p:spPr>
      </p:pic>
      <p:sp>
        <p:nvSpPr>
          <p:cNvPr id="10" name="Textfeld 9">
            <a:extLst>
              <a:ext uri="{FF2B5EF4-FFF2-40B4-BE49-F238E27FC236}">
                <a16:creationId xmlns:a16="http://schemas.microsoft.com/office/drawing/2014/main" id="{9EA362B3-4435-879F-3E3D-A887B50F957C}"/>
              </a:ext>
            </a:extLst>
          </p:cNvPr>
          <p:cNvSpPr txBox="1"/>
          <p:nvPr/>
        </p:nvSpPr>
        <p:spPr>
          <a:xfrm>
            <a:off x="2667490" y="1529346"/>
            <a:ext cx="4076465" cy="461665"/>
          </a:xfrm>
          <a:prstGeom prst="rect">
            <a:avLst/>
          </a:prstGeom>
          <a:noFill/>
        </p:spPr>
        <p:txBody>
          <a:bodyPr wrap="square" rtlCol="0">
            <a:spAutoFit/>
          </a:bodyPr>
          <a:lstStyle/>
          <a:p>
            <a:r>
              <a:rPr lang="de-DE" sz="1200" b="1">
                <a:latin typeface="Georgia" panose="02040502050405020303" pitchFamily="18" charset="0"/>
                <a:cs typeface="Calibri" panose="020F0502020204030204" pitchFamily="34" charset="0"/>
              </a:rPr>
              <a:t>Ihr aktueller Zuckerwert </a:t>
            </a:r>
            <a:r>
              <a:rPr lang="de-DE" sz="1200">
                <a:latin typeface="Georgia" panose="02040502050405020303" pitchFamily="18" charset="0"/>
                <a:cs typeface="Calibri" panose="020F0502020204030204" pitchFamily="34" charset="0"/>
              </a:rPr>
              <a:t>wird automatisch jede Minute aktualisiert.</a:t>
            </a:r>
          </a:p>
        </p:txBody>
      </p:sp>
      <p:sp>
        <p:nvSpPr>
          <p:cNvPr id="11" name="Textfeld 10">
            <a:extLst>
              <a:ext uri="{FF2B5EF4-FFF2-40B4-BE49-F238E27FC236}">
                <a16:creationId xmlns:a16="http://schemas.microsoft.com/office/drawing/2014/main" id="{42A4E8F9-033F-8532-2324-ABE0E598110F}"/>
              </a:ext>
            </a:extLst>
          </p:cNvPr>
          <p:cNvSpPr txBox="1"/>
          <p:nvPr/>
        </p:nvSpPr>
        <p:spPr>
          <a:xfrm>
            <a:off x="2667490" y="2095613"/>
            <a:ext cx="3870951" cy="461665"/>
          </a:xfrm>
          <a:prstGeom prst="rect">
            <a:avLst/>
          </a:prstGeom>
          <a:noFill/>
        </p:spPr>
        <p:txBody>
          <a:bodyPr wrap="square" rtlCol="0">
            <a:spAutoFit/>
          </a:bodyPr>
          <a:lstStyle/>
          <a:p>
            <a:r>
              <a:rPr lang="de-DE" sz="1200" b="1">
                <a:latin typeface="Georgia" panose="02040502050405020303" pitchFamily="18" charset="0"/>
                <a:cs typeface="Calibri" panose="020F0502020204030204" pitchFamily="34" charset="0"/>
              </a:rPr>
              <a:t>Trendpfeil </a:t>
            </a:r>
            <a:r>
              <a:rPr lang="de-DE" sz="1200">
                <a:latin typeface="Georgia" panose="02040502050405020303" pitchFamily="18" charset="0"/>
                <a:cs typeface="Calibri" panose="020F0502020204030204" pitchFamily="34" charset="0"/>
              </a:rPr>
              <a:t>zeigt an, wie sich Ihre Zuckerwerte in naher Zukunft verändern.</a:t>
            </a:r>
          </a:p>
        </p:txBody>
      </p:sp>
      <p:sp>
        <p:nvSpPr>
          <p:cNvPr id="15" name="Textfeld 14">
            <a:extLst>
              <a:ext uri="{FF2B5EF4-FFF2-40B4-BE49-F238E27FC236}">
                <a16:creationId xmlns:a16="http://schemas.microsoft.com/office/drawing/2014/main" id="{2C85F113-893F-53FF-732A-96E775FE218D}"/>
              </a:ext>
            </a:extLst>
          </p:cNvPr>
          <p:cNvSpPr txBox="1"/>
          <p:nvPr/>
        </p:nvSpPr>
        <p:spPr>
          <a:xfrm>
            <a:off x="2667490" y="2661880"/>
            <a:ext cx="3995539" cy="276999"/>
          </a:xfrm>
          <a:prstGeom prst="rect">
            <a:avLst/>
          </a:prstGeom>
          <a:noFill/>
        </p:spPr>
        <p:txBody>
          <a:bodyPr wrap="square" rtlCol="0">
            <a:spAutoFit/>
          </a:bodyPr>
          <a:lstStyle/>
          <a:p>
            <a:r>
              <a:rPr lang="de-DE" sz="1200" b="1">
                <a:latin typeface="Georgia" panose="02040502050405020303" pitchFamily="18" charset="0"/>
                <a:cs typeface="Calibri" panose="020F0502020204030204" pitchFamily="34" charset="0"/>
              </a:rPr>
              <a:t>Alarmgrenzwerte </a:t>
            </a:r>
            <a:r>
              <a:rPr lang="de-DE" sz="1200">
                <a:latin typeface="Georgia" panose="02040502050405020303" pitchFamily="18" charset="0"/>
                <a:cs typeface="Calibri" panose="020F0502020204030204" pitchFamily="34" charset="0"/>
              </a:rPr>
              <a:t>für hohen und niedrigen Alarm</a:t>
            </a:r>
            <a:r>
              <a:rPr lang="de-DE" sz="1200" baseline="30000">
                <a:latin typeface="Georgia" panose="02040502050405020303" pitchFamily="18" charset="0"/>
                <a:cs typeface="Calibri" panose="020F0502020204030204" pitchFamily="34" charset="0"/>
              </a:rPr>
              <a:t>1</a:t>
            </a:r>
            <a:r>
              <a:rPr lang="de-DE" sz="1200">
                <a:latin typeface="Georgia" panose="02040502050405020303" pitchFamily="18" charset="0"/>
                <a:cs typeface="Calibri" panose="020F0502020204030204" pitchFamily="34" charset="0"/>
              </a:rPr>
              <a:t>.</a:t>
            </a:r>
          </a:p>
        </p:txBody>
      </p:sp>
      <p:sp>
        <p:nvSpPr>
          <p:cNvPr id="16" name="Textfeld 15">
            <a:extLst>
              <a:ext uri="{FF2B5EF4-FFF2-40B4-BE49-F238E27FC236}">
                <a16:creationId xmlns:a16="http://schemas.microsoft.com/office/drawing/2014/main" id="{AA8CB5D2-07F3-6E52-244D-1CE370E26D7A}"/>
              </a:ext>
            </a:extLst>
          </p:cNvPr>
          <p:cNvSpPr txBox="1"/>
          <p:nvPr/>
        </p:nvSpPr>
        <p:spPr>
          <a:xfrm>
            <a:off x="2667490" y="3609748"/>
            <a:ext cx="3614820" cy="461665"/>
          </a:xfrm>
          <a:prstGeom prst="rect">
            <a:avLst/>
          </a:prstGeom>
          <a:noFill/>
        </p:spPr>
        <p:txBody>
          <a:bodyPr wrap="square" rtlCol="0">
            <a:spAutoFit/>
          </a:bodyPr>
          <a:lstStyle/>
          <a:p>
            <a:r>
              <a:rPr lang="de-DE" sz="1200" b="1">
                <a:latin typeface="Georgia" panose="02040502050405020303" pitchFamily="18" charset="0"/>
                <a:cs typeface="Calibri" panose="020F0502020204030204" pitchFamily="34" charset="0"/>
              </a:rPr>
              <a:t>Zuckerverlauf </a:t>
            </a:r>
            <a:r>
              <a:rPr lang="de-DE" sz="1200">
                <a:latin typeface="Georgia" panose="02040502050405020303" pitchFamily="18" charset="0"/>
                <a:cs typeface="Calibri" panose="020F0502020204030204" pitchFamily="34" charset="0"/>
              </a:rPr>
              <a:t>zeigt die Zuckerwerte der letzten 12 Stunden ohne Datenlücken an.</a:t>
            </a:r>
          </a:p>
        </p:txBody>
      </p:sp>
      <p:sp>
        <p:nvSpPr>
          <p:cNvPr id="17" name="Textfeld 16">
            <a:extLst>
              <a:ext uri="{FF2B5EF4-FFF2-40B4-BE49-F238E27FC236}">
                <a16:creationId xmlns:a16="http://schemas.microsoft.com/office/drawing/2014/main" id="{C3A956EE-01ED-D6D3-0A59-947E0E3C3367}"/>
              </a:ext>
            </a:extLst>
          </p:cNvPr>
          <p:cNvSpPr txBox="1"/>
          <p:nvPr/>
        </p:nvSpPr>
        <p:spPr>
          <a:xfrm>
            <a:off x="2667489" y="1147745"/>
            <a:ext cx="3614819" cy="276999"/>
          </a:xfrm>
          <a:prstGeom prst="rect">
            <a:avLst/>
          </a:prstGeom>
          <a:noFill/>
        </p:spPr>
        <p:txBody>
          <a:bodyPr wrap="square" rtlCol="0">
            <a:spAutoFit/>
          </a:bodyPr>
          <a:lstStyle/>
          <a:p>
            <a:r>
              <a:rPr lang="de-DE" sz="1200" b="1">
                <a:latin typeface="Georgia" panose="02040502050405020303" pitchFamily="18" charset="0"/>
                <a:cs typeface="Calibri" panose="020F0502020204030204" pitchFamily="34" charset="0"/>
              </a:rPr>
              <a:t>Notizen </a:t>
            </a:r>
            <a:r>
              <a:rPr lang="de-DE" sz="1200">
                <a:latin typeface="Georgia" panose="02040502050405020303" pitchFamily="18" charset="0"/>
                <a:cs typeface="Calibri" panose="020F0502020204030204" pitchFamily="34" charset="0"/>
              </a:rPr>
              <a:t>durch Berührung hinzufügen.</a:t>
            </a:r>
          </a:p>
        </p:txBody>
      </p:sp>
      <p:sp>
        <p:nvSpPr>
          <p:cNvPr id="18" name="Textfeld 17">
            <a:extLst>
              <a:ext uri="{FF2B5EF4-FFF2-40B4-BE49-F238E27FC236}">
                <a16:creationId xmlns:a16="http://schemas.microsoft.com/office/drawing/2014/main" id="{65B3D3AE-A84F-F1C5-FF7A-4F1F7D011DFE}"/>
              </a:ext>
            </a:extLst>
          </p:cNvPr>
          <p:cNvSpPr txBox="1"/>
          <p:nvPr/>
        </p:nvSpPr>
        <p:spPr>
          <a:xfrm>
            <a:off x="2667490" y="4176015"/>
            <a:ext cx="4518502" cy="461665"/>
          </a:xfrm>
          <a:prstGeom prst="rect">
            <a:avLst/>
          </a:prstGeom>
          <a:noFill/>
        </p:spPr>
        <p:txBody>
          <a:bodyPr wrap="square">
            <a:spAutoFit/>
          </a:bodyPr>
          <a:lstStyle/>
          <a:p>
            <a:pPr algn="l"/>
            <a:r>
              <a:rPr lang="de-DE" sz="1200" b="1">
                <a:latin typeface="Georgia" panose="02040502050405020303" pitchFamily="18" charset="0"/>
                <a:cs typeface="Calibri" panose="020F0502020204030204" pitchFamily="34" charset="0"/>
              </a:rPr>
              <a:t>Start-Taste (Home-Button)</a:t>
            </a:r>
            <a:r>
              <a:rPr lang="de-DE" sz="1200">
                <a:latin typeface="Georgia" panose="02040502050405020303" pitchFamily="18" charset="0"/>
                <a:cs typeface="Calibri" panose="020F0502020204030204" pitchFamily="34" charset="0"/>
              </a:rPr>
              <a:t>, um das Lesegerät </a:t>
            </a:r>
            <a:r>
              <a:rPr lang="de-DE" sz="1200" err="1">
                <a:latin typeface="Georgia" panose="02040502050405020303" pitchFamily="18" charset="0"/>
                <a:cs typeface="Calibri" panose="020F0502020204030204" pitchFamily="34" charset="0"/>
              </a:rPr>
              <a:t>einzu</a:t>
            </a:r>
            <a:r>
              <a:rPr lang="de-DE" sz="1200">
                <a:latin typeface="Georgia" panose="02040502050405020303" pitchFamily="18" charset="0"/>
                <a:cs typeface="Calibri" panose="020F0502020204030204" pitchFamily="34" charset="0"/>
              </a:rPr>
              <a:t>-schalten und Ihren aktualisierten Zuckerwert einzusehen.</a:t>
            </a:r>
          </a:p>
        </p:txBody>
      </p:sp>
      <p:sp>
        <p:nvSpPr>
          <p:cNvPr id="19" name="Textfeld 18">
            <a:extLst>
              <a:ext uri="{FF2B5EF4-FFF2-40B4-BE49-F238E27FC236}">
                <a16:creationId xmlns:a16="http://schemas.microsoft.com/office/drawing/2014/main" id="{CFEBE2D3-44FD-C79B-402B-DE06DF93B32B}"/>
              </a:ext>
            </a:extLst>
          </p:cNvPr>
          <p:cNvSpPr txBox="1"/>
          <p:nvPr/>
        </p:nvSpPr>
        <p:spPr>
          <a:xfrm>
            <a:off x="2667490" y="3043481"/>
            <a:ext cx="4076465" cy="461665"/>
          </a:xfrm>
          <a:prstGeom prst="rect">
            <a:avLst/>
          </a:prstGeom>
          <a:noFill/>
        </p:spPr>
        <p:txBody>
          <a:bodyPr wrap="square" rtlCol="0">
            <a:spAutoFit/>
          </a:bodyPr>
          <a:lstStyle/>
          <a:p>
            <a:r>
              <a:rPr lang="de-DE" sz="1200" b="1">
                <a:latin typeface="Georgia" panose="02040502050405020303" pitchFamily="18" charset="0"/>
                <a:cs typeface="Calibri" panose="020F0502020204030204" pitchFamily="34" charset="0"/>
              </a:rPr>
              <a:t>Zielbereich </a:t>
            </a:r>
            <a:r>
              <a:rPr lang="de-DE" sz="1200">
                <a:latin typeface="Georgia" panose="02040502050405020303" pitchFamily="18" charset="0"/>
                <a:cs typeface="Calibri" panose="020F0502020204030204" pitchFamily="34" charset="0"/>
              </a:rPr>
              <a:t>ist hellgrün hinterlegt, damit Sie besser sehen können, ob sich Ihre Zuckerwerte darin befinden.</a:t>
            </a:r>
          </a:p>
        </p:txBody>
      </p:sp>
      <p:sp>
        <p:nvSpPr>
          <p:cNvPr id="20" name="Oval 102">
            <a:extLst>
              <a:ext uri="{FF2B5EF4-FFF2-40B4-BE49-F238E27FC236}">
                <a16:creationId xmlns:a16="http://schemas.microsoft.com/office/drawing/2014/main" id="{CF8191E5-F211-3BB0-BA4D-F7635FF4C78E}"/>
              </a:ext>
            </a:extLst>
          </p:cNvPr>
          <p:cNvSpPr/>
          <p:nvPr/>
        </p:nvSpPr>
        <p:spPr>
          <a:xfrm>
            <a:off x="2444289" y="1174644"/>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1</a:t>
            </a:r>
          </a:p>
        </p:txBody>
      </p:sp>
      <p:sp>
        <p:nvSpPr>
          <p:cNvPr id="21" name="Oval 102">
            <a:extLst>
              <a:ext uri="{FF2B5EF4-FFF2-40B4-BE49-F238E27FC236}">
                <a16:creationId xmlns:a16="http://schemas.microsoft.com/office/drawing/2014/main" id="{6D6ADE5D-984B-8BEF-8554-124E4CCACD5F}"/>
              </a:ext>
            </a:extLst>
          </p:cNvPr>
          <p:cNvSpPr/>
          <p:nvPr/>
        </p:nvSpPr>
        <p:spPr>
          <a:xfrm>
            <a:off x="2444289" y="1542391"/>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2</a:t>
            </a:r>
          </a:p>
        </p:txBody>
      </p:sp>
      <p:sp>
        <p:nvSpPr>
          <p:cNvPr id="22" name="Oval 102">
            <a:extLst>
              <a:ext uri="{FF2B5EF4-FFF2-40B4-BE49-F238E27FC236}">
                <a16:creationId xmlns:a16="http://schemas.microsoft.com/office/drawing/2014/main" id="{32D1486E-0D42-4A52-0D2F-4396B6C3C53F}"/>
              </a:ext>
            </a:extLst>
          </p:cNvPr>
          <p:cNvSpPr/>
          <p:nvPr/>
        </p:nvSpPr>
        <p:spPr>
          <a:xfrm>
            <a:off x="2444289" y="214867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3</a:t>
            </a:r>
          </a:p>
        </p:txBody>
      </p:sp>
      <p:sp>
        <p:nvSpPr>
          <p:cNvPr id="23" name="Oval 102">
            <a:extLst>
              <a:ext uri="{FF2B5EF4-FFF2-40B4-BE49-F238E27FC236}">
                <a16:creationId xmlns:a16="http://schemas.microsoft.com/office/drawing/2014/main" id="{2A998CCD-4FDB-4DB7-A8F3-AD4579AEE668}"/>
              </a:ext>
            </a:extLst>
          </p:cNvPr>
          <p:cNvSpPr/>
          <p:nvPr/>
        </p:nvSpPr>
        <p:spPr>
          <a:xfrm>
            <a:off x="2444289" y="2665800"/>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4</a:t>
            </a:r>
          </a:p>
        </p:txBody>
      </p:sp>
      <p:sp>
        <p:nvSpPr>
          <p:cNvPr id="24" name="Oval 102">
            <a:extLst>
              <a:ext uri="{FF2B5EF4-FFF2-40B4-BE49-F238E27FC236}">
                <a16:creationId xmlns:a16="http://schemas.microsoft.com/office/drawing/2014/main" id="{E4928E27-45BE-2A98-2285-3384CC4F26B0}"/>
              </a:ext>
            </a:extLst>
          </p:cNvPr>
          <p:cNvSpPr/>
          <p:nvPr/>
        </p:nvSpPr>
        <p:spPr>
          <a:xfrm>
            <a:off x="2444289" y="306307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5</a:t>
            </a:r>
          </a:p>
        </p:txBody>
      </p:sp>
      <p:sp>
        <p:nvSpPr>
          <p:cNvPr id="26" name="Oval 102">
            <a:extLst>
              <a:ext uri="{FF2B5EF4-FFF2-40B4-BE49-F238E27FC236}">
                <a16:creationId xmlns:a16="http://schemas.microsoft.com/office/drawing/2014/main" id="{AA51BE44-4948-55E5-ED17-FC4669F102CA}"/>
              </a:ext>
            </a:extLst>
          </p:cNvPr>
          <p:cNvSpPr/>
          <p:nvPr/>
        </p:nvSpPr>
        <p:spPr>
          <a:xfrm>
            <a:off x="2444289" y="3609731"/>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6</a:t>
            </a:r>
          </a:p>
        </p:txBody>
      </p:sp>
      <p:sp>
        <p:nvSpPr>
          <p:cNvPr id="27" name="Oval 102">
            <a:extLst>
              <a:ext uri="{FF2B5EF4-FFF2-40B4-BE49-F238E27FC236}">
                <a16:creationId xmlns:a16="http://schemas.microsoft.com/office/drawing/2014/main" id="{170B1DB5-80D9-1E62-03A9-E65BDB42BC8C}"/>
              </a:ext>
            </a:extLst>
          </p:cNvPr>
          <p:cNvSpPr/>
          <p:nvPr/>
        </p:nvSpPr>
        <p:spPr>
          <a:xfrm>
            <a:off x="2444289" y="4166321"/>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7</a:t>
            </a:r>
          </a:p>
        </p:txBody>
      </p:sp>
      <p:sp>
        <p:nvSpPr>
          <p:cNvPr id="34" name="Oval 102">
            <a:extLst>
              <a:ext uri="{FF2B5EF4-FFF2-40B4-BE49-F238E27FC236}">
                <a16:creationId xmlns:a16="http://schemas.microsoft.com/office/drawing/2014/main" id="{2BD08C84-36D9-C3FD-6D2E-EAB8D267EE52}"/>
              </a:ext>
            </a:extLst>
          </p:cNvPr>
          <p:cNvSpPr/>
          <p:nvPr/>
        </p:nvSpPr>
        <p:spPr>
          <a:xfrm>
            <a:off x="7155437" y="3858208"/>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1</a:t>
            </a:r>
          </a:p>
        </p:txBody>
      </p:sp>
      <p:sp>
        <p:nvSpPr>
          <p:cNvPr id="37" name="Oval 102">
            <a:extLst>
              <a:ext uri="{FF2B5EF4-FFF2-40B4-BE49-F238E27FC236}">
                <a16:creationId xmlns:a16="http://schemas.microsoft.com/office/drawing/2014/main" id="{11B28969-B971-0B71-1733-1F74553A48D3}"/>
              </a:ext>
            </a:extLst>
          </p:cNvPr>
          <p:cNvSpPr/>
          <p:nvPr/>
        </p:nvSpPr>
        <p:spPr>
          <a:xfrm>
            <a:off x="7144684" y="1602025"/>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chemeClr val="bg1"/>
                </a:solidFill>
                <a:latin typeface="Georgia" panose="02040502050405020303" pitchFamily="18" charset="0"/>
                <a:cs typeface="Calibri" panose="020F0502020204030204" pitchFamily="34" charset="0"/>
              </a:rPr>
              <a:t>2</a:t>
            </a:r>
          </a:p>
        </p:txBody>
      </p:sp>
      <p:sp>
        <p:nvSpPr>
          <p:cNvPr id="41" name="Oval 102">
            <a:extLst>
              <a:ext uri="{FF2B5EF4-FFF2-40B4-BE49-F238E27FC236}">
                <a16:creationId xmlns:a16="http://schemas.microsoft.com/office/drawing/2014/main" id="{B4D037AC-16D9-17E0-90C6-2C8ED615EEB5}"/>
              </a:ext>
            </a:extLst>
          </p:cNvPr>
          <p:cNvSpPr/>
          <p:nvPr/>
        </p:nvSpPr>
        <p:spPr>
          <a:xfrm>
            <a:off x="8218923" y="1582148"/>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3</a:t>
            </a:r>
          </a:p>
        </p:txBody>
      </p:sp>
      <p:sp>
        <p:nvSpPr>
          <p:cNvPr id="46" name="Oval 102">
            <a:extLst>
              <a:ext uri="{FF2B5EF4-FFF2-40B4-BE49-F238E27FC236}">
                <a16:creationId xmlns:a16="http://schemas.microsoft.com/office/drawing/2014/main" id="{FDE7385E-E2FE-07D8-454B-DB0A600425CF}"/>
              </a:ext>
            </a:extLst>
          </p:cNvPr>
          <p:cNvSpPr/>
          <p:nvPr/>
        </p:nvSpPr>
        <p:spPr>
          <a:xfrm>
            <a:off x="7046107" y="3282026"/>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chemeClr val="bg1"/>
                </a:solidFill>
                <a:latin typeface="Georgia" panose="02040502050405020303" pitchFamily="18" charset="0"/>
                <a:cs typeface="Calibri" panose="020F0502020204030204" pitchFamily="34" charset="0"/>
              </a:rPr>
              <a:t>4</a:t>
            </a:r>
          </a:p>
        </p:txBody>
      </p:sp>
      <p:sp>
        <p:nvSpPr>
          <p:cNvPr id="48" name="Oval 102">
            <a:extLst>
              <a:ext uri="{FF2B5EF4-FFF2-40B4-BE49-F238E27FC236}">
                <a16:creationId xmlns:a16="http://schemas.microsoft.com/office/drawing/2014/main" id="{DE2CC02C-F237-B57B-97A5-8867CE51863D}"/>
              </a:ext>
            </a:extLst>
          </p:cNvPr>
          <p:cNvSpPr/>
          <p:nvPr/>
        </p:nvSpPr>
        <p:spPr>
          <a:xfrm>
            <a:off x="7562940" y="2963687"/>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5</a:t>
            </a:r>
          </a:p>
        </p:txBody>
      </p:sp>
      <p:sp>
        <p:nvSpPr>
          <p:cNvPr id="50" name="Oval 102">
            <a:extLst>
              <a:ext uri="{FF2B5EF4-FFF2-40B4-BE49-F238E27FC236}">
                <a16:creationId xmlns:a16="http://schemas.microsoft.com/office/drawing/2014/main" id="{B6C9D1DF-87B6-1244-20C6-2D65795CCF1C}"/>
              </a:ext>
            </a:extLst>
          </p:cNvPr>
          <p:cNvSpPr/>
          <p:nvPr/>
        </p:nvSpPr>
        <p:spPr>
          <a:xfrm>
            <a:off x="8120140" y="3112415"/>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6</a:t>
            </a:r>
          </a:p>
        </p:txBody>
      </p:sp>
      <p:grpSp>
        <p:nvGrpSpPr>
          <p:cNvPr id="5" name="Group 4">
            <a:extLst>
              <a:ext uri="{FF2B5EF4-FFF2-40B4-BE49-F238E27FC236}">
                <a16:creationId xmlns:a16="http://schemas.microsoft.com/office/drawing/2014/main" id="{98B8810B-92CA-4309-8D1E-718FAB7E66C4}"/>
              </a:ext>
            </a:extLst>
          </p:cNvPr>
          <p:cNvGrpSpPr/>
          <p:nvPr/>
        </p:nvGrpSpPr>
        <p:grpSpPr>
          <a:xfrm>
            <a:off x="329409" y="1871153"/>
            <a:ext cx="1900040" cy="2813363"/>
            <a:chOff x="329409" y="1871153"/>
            <a:chExt cx="1900040" cy="2813363"/>
          </a:xfrm>
        </p:grpSpPr>
        <p:pic>
          <p:nvPicPr>
            <p:cNvPr id="6" name="Grafik 5">
              <a:extLst>
                <a:ext uri="{FF2B5EF4-FFF2-40B4-BE49-F238E27FC236}">
                  <a16:creationId xmlns:a16="http://schemas.microsoft.com/office/drawing/2014/main" id="{E652258F-D985-C84A-D731-25223DCC62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9409" y="1871153"/>
              <a:ext cx="1900040" cy="2813363"/>
            </a:xfrm>
            <a:prstGeom prst="rect">
              <a:avLst/>
            </a:prstGeom>
          </p:spPr>
        </p:pic>
        <p:sp>
          <p:nvSpPr>
            <p:cNvPr id="28" name="Oval 102">
              <a:extLst>
                <a:ext uri="{FF2B5EF4-FFF2-40B4-BE49-F238E27FC236}">
                  <a16:creationId xmlns:a16="http://schemas.microsoft.com/office/drawing/2014/main" id="{4DF9C3AF-C0BE-3989-025C-0D87150A11E6}"/>
                </a:ext>
              </a:extLst>
            </p:cNvPr>
            <p:cNvSpPr/>
            <p:nvPr/>
          </p:nvSpPr>
          <p:spPr>
            <a:xfrm>
              <a:off x="1678976" y="2148678"/>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1</a:t>
              </a:r>
            </a:p>
          </p:txBody>
        </p:sp>
        <p:sp>
          <p:nvSpPr>
            <p:cNvPr id="35" name="Oval 102">
              <a:extLst>
                <a:ext uri="{FF2B5EF4-FFF2-40B4-BE49-F238E27FC236}">
                  <a16:creationId xmlns:a16="http://schemas.microsoft.com/office/drawing/2014/main" id="{1A012766-893E-E436-F61B-F28868EF2742}"/>
                </a:ext>
              </a:extLst>
            </p:cNvPr>
            <p:cNvSpPr/>
            <p:nvPr/>
          </p:nvSpPr>
          <p:spPr>
            <a:xfrm>
              <a:off x="854028" y="2605878"/>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2</a:t>
              </a:r>
            </a:p>
          </p:txBody>
        </p:sp>
        <p:sp>
          <p:nvSpPr>
            <p:cNvPr id="40" name="Oval 102">
              <a:extLst>
                <a:ext uri="{FF2B5EF4-FFF2-40B4-BE49-F238E27FC236}">
                  <a16:creationId xmlns:a16="http://schemas.microsoft.com/office/drawing/2014/main" id="{28047C16-2E92-F013-6178-F11CB74F361B}"/>
                </a:ext>
              </a:extLst>
            </p:cNvPr>
            <p:cNvSpPr/>
            <p:nvPr/>
          </p:nvSpPr>
          <p:spPr>
            <a:xfrm>
              <a:off x="1760759" y="2519141"/>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3</a:t>
              </a:r>
            </a:p>
          </p:txBody>
        </p:sp>
        <p:sp>
          <p:nvSpPr>
            <p:cNvPr id="42" name="Oval 102">
              <a:extLst>
                <a:ext uri="{FF2B5EF4-FFF2-40B4-BE49-F238E27FC236}">
                  <a16:creationId xmlns:a16="http://schemas.microsoft.com/office/drawing/2014/main" id="{62534380-EA4E-E535-1AFA-5E087DAB18C9}"/>
                </a:ext>
              </a:extLst>
            </p:cNvPr>
            <p:cNvSpPr/>
            <p:nvPr/>
          </p:nvSpPr>
          <p:spPr>
            <a:xfrm>
              <a:off x="742428" y="3282026"/>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4</a:t>
              </a:r>
            </a:p>
          </p:txBody>
        </p:sp>
        <p:sp>
          <p:nvSpPr>
            <p:cNvPr id="43" name="Oval 102">
              <a:extLst>
                <a:ext uri="{FF2B5EF4-FFF2-40B4-BE49-F238E27FC236}">
                  <a16:creationId xmlns:a16="http://schemas.microsoft.com/office/drawing/2014/main" id="{91496887-71BC-8F2E-D08F-B7152965A379}"/>
                </a:ext>
              </a:extLst>
            </p:cNvPr>
            <p:cNvSpPr/>
            <p:nvPr/>
          </p:nvSpPr>
          <p:spPr>
            <a:xfrm>
              <a:off x="742428" y="3003730"/>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4</a:t>
              </a:r>
            </a:p>
          </p:txBody>
        </p:sp>
        <p:sp>
          <p:nvSpPr>
            <p:cNvPr id="47" name="Oval 102">
              <a:extLst>
                <a:ext uri="{FF2B5EF4-FFF2-40B4-BE49-F238E27FC236}">
                  <a16:creationId xmlns:a16="http://schemas.microsoft.com/office/drawing/2014/main" id="{E83D301F-E526-FC1D-247D-43271A24A19C}"/>
                </a:ext>
              </a:extLst>
            </p:cNvPr>
            <p:cNvSpPr/>
            <p:nvPr/>
          </p:nvSpPr>
          <p:spPr>
            <a:xfrm>
              <a:off x="1478849" y="3087630"/>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5</a:t>
              </a:r>
            </a:p>
          </p:txBody>
        </p:sp>
        <p:sp>
          <p:nvSpPr>
            <p:cNvPr id="49" name="Oval 102">
              <a:extLst>
                <a:ext uri="{FF2B5EF4-FFF2-40B4-BE49-F238E27FC236}">
                  <a16:creationId xmlns:a16="http://schemas.microsoft.com/office/drawing/2014/main" id="{D1113B9E-F6AD-1642-DE80-FE1BFC79DE77}"/>
                </a:ext>
              </a:extLst>
            </p:cNvPr>
            <p:cNvSpPr/>
            <p:nvPr/>
          </p:nvSpPr>
          <p:spPr>
            <a:xfrm>
              <a:off x="1110638" y="3131467"/>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6</a:t>
              </a:r>
            </a:p>
          </p:txBody>
        </p:sp>
        <p:sp>
          <p:nvSpPr>
            <p:cNvPr id="51" name="Oval 102">
              <a:extLst>
                <a:ext uri="{FF2B5EF4-FFF2-40B4-BE49-F238E27FC236}">
                  <a16:creationId xmlns:a16="http://schemas.microsoft.com/office/drawing/2014/main" id="{E9BA17BC-CB20-6FD2-D310-EFC76ABC4C0D}"/>
                </a:ext>
              </a:extLst>
            </p:cNvPr>
            <p:cNvSpPr/>
            <p:nvPr/>
          </p:nvSpPr>
          <p:spPr>
            <a:xfrm>
              <a:off x="1669036" y="3808512"/>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7</a:t>
              </a:r>
            </a:p>
          </p:txBody>
        </p:sp>
      </p:grpSp>
      <p:sp>
        <p:nvSpPr>
          <p:cNvPr id="3" name="Oval 102">
            <a:extLst>
              <a:ext uri="{FF2B5EF4-FFF2-40B4-BE49-F238E27FC236}">
                <a16:creationId xmlns:a16="http://schemas.microsoft.com/office/drawing/2014/main" id="{EC36B8CE-3364-ACDF-D4BD-2D50074CA97E}"/>
              </a:ext>
            </a:extLst>
          </p:cNvPr>
          <p:cNvSpPr/>
          <p:nvPr/>
        </p:nvSpPr>
        <p:spPr>
          <a:xfrm>
            <a:off x="7230388" y="257654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1"/>
          <a:lstStyle/>
          <a:p>
            <a:pPr algn="ctr"/>
            <a:r>
              <a:rPr lang="de-DE" sz="1200" b="1" dirty="0">
                <a:solidFill>
                  <a:schemeClr val="bg1"/>
                </a:solidFill>
                <a:latin typeface="Georgia" panose="02040502050405020303" pitchFamily="18" charset="0"/>
                <a:cs typeface="Calibri" panose="020F0502020204030204" pitchFamily="34" charset="0"/>
              </a:rPr>
              <a:t>4</a:t>
            </a:r>
          </a:p>
        </p:txBody>
      </p:sp>
    </p:spTree>
    <p:extLst>
      <p:ext uri="{BB962C8B-B14F-4D97-AF65-F5344CB8AC3E}">
        <p14:creationId xmlns:p14="http://schemas.microsoft.com/office/powerpoint/2010/main" val="4132402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57C7FE60-3B55-28B0-46BA-5374ADDF9B6D}"/>
              </a:ext>
            </a:extLst>
          </p:cNvPr>
          <p:cNvPicPr>
            <a:picLocks noChangeAspect="1"/>
          </p:cNvPicPr>
          <p:nvPr/>
        </p:nvPicPr>
        <p:blipFill rotWithShape="1">
          <a:blip r:embed="rId2">
            <a:extLst>
              <a:ext uri="{28A0092B-C50C-407E-A947-70E740481C1C}">
                <a14:useLocalDpi xmlns:a14="http://schemas.microsoft.com/office/drawing/2010/main" val="0"/>
              </a:ext>
            </a:extLst>
          </a:blip>
          <a:srcRect l="37023" r="12977"/>
          <a:stretch/>
        </p:blipFill>
        <p:spPr>
          <a:xfrm>
            <a:off x="0" y="0"/>
            <a:ext cx="4572000" cy="5143500"/>
          </a:xfrm>
          <a:prstGeom prst="rect">
            <a:avLst/>
          </a:prstGeom>
        </p:spPr>
      </p:pic>
      <p:pic>
        <p:nvPicPr>
          <p:cNvPr id="4" name="Grafik 3">
            <a:extLst>
              <a:ext uri="{FF2B5EF4-FFF2-40B4-BE49-F238E27FC236}">
                <a16:creationId xmlns:a16="http://schemas.microsoft.com/office/drawing/2014/main" id="{AEF5E393-ADF7-2564-732D-7368FF97AD01}"/>
              </a:ext>
            </a:extLst>
          </p:cNvPr>
          <p:cNvPicPr>
            <a:picLocks noChangeAspect="1"/>
          </p:cNvPicPr>
          <p:nvPr/>
        </p:nvPicPr>
        <p:blipFill rotWithShape="1">
          <a:blip r:embed="rId3" cstate="print">
            <a:alphaModFix amt="47000"/>
            <a:extLst>
              <a:ext uri="{28A0092B-C50C-407E-A947-70E740481C1C}">
                <a14:useLocalDpi xmlns:a14="http://schemas.microsoft.com/office/drawing/2010/main" val="0"/>
              </a:ext>
            </a:extLst>
          </a:blip>
          <a:srcRect t="4918"/>
          <a:stretch/>
        </p:blipFill>
        <p:spPr>
          <a:xfrm>
            <a:off x="4479431" y="-1"/>
            <a:ext cx="4449650" cy="4185009"/>
          </a:xfrm>
          <a:prstGeom prst="rect">
            <a:avLst/>
          </a:prstGeom>
        </p:spPr>
      </p:pic>
      <p:pic>
        <p:nvPicPr>
          <p:cNvPr id="15" name="Grafik 14" descr="Ein Bild, das drinnen, weiß, schwarz, dunkel enthält.&#10;&#10;Automatisch generierte Beschreibung">
            <a:extLst>
              <a:ext uri="{FF2B5EF4-FFF2-40B4-BE49-F238E27FC236}">
                <a16:creationId xmlns:a16="http://schemas.microsoft.com/office/drawing/2014/main" id="{4B7DEBC2-3004-9465-6EE1-BD0508F23C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6639" y="1239561"/>
            <a:ext cx="1215482" cy="1304548"/>
          </a:xfrm>
          <a:prstGeom prst="rect">
            <a:avLst/>
          </a:prstGeom>
        </p:spPr>
      </p:pic>
      <p:sp>
        <p:nvSpPr>
          <p:cNvPr id="6" name="Titel 5">
            <a:extLst>
              <a:ext uri="{FF2B5EF4-FFF2-40B4-BE49-F238E27FC236}">
                <a16:creationId xmlns:a16="http://schemas.microsoft.com/office/drawing/2014/main" id="{108077C3-BFF4-BB4B-9591-79FCC93936B6}"/>
              </a:ext>
            </a:extLst>
          </p:cNvPr>
          <p:cNvSpPr>
            <a:spLocks noGrp="1"/>
          </p:cNvSpPr>
          <p:nvPr>
            <p:ph type="title"/>
          </p:nvPr>
        </p:nvSpPr>
        <p:spPr>
          <a:xfrm>
            <a:off x="4876456" y="3051176"/>
            <a:ext cx="3553371" cy="1234440"/>
          </a:xfrm>
        </p:spPr>
        <p:txBody>
          <a:bodyPr/>
          <a:lstStyle/>
          <a:p>
            <a:r>
              <a:rPr lang="de-DE" dirty="0"/>
              <a:t>Sensor-Applikation</a:t>
            </a:r>
          </a:p>
        </p:txBody>
      </p:sp>
      <p:sp>
        <p:nvSpPr>
          <p:cNvPr id="10" name="Fußzeilenplatzhalter 2">
            <a:extLst>
              <a:ext uri="{FF2B5EF4-FFF2-40B4-BE49-F238E27FC236}">
                <a16:creationId xmlns:a16="http://schemas.microsoft.com/office/drawing/2014/main" id="{1C765BD8-571D-6791-46F4-68D50A5DD418}"/>
              </a:ext>
            </a:extLst>
          </p:cNvPr>
          <p:cNvSpPr>
            <a:spLocks noGrp="1"/>
          </p:cNvSpPr>
          <p:nvPr>
            <p:ph type="ftr" sz="quarter" idx="10"/>
          </p:nvPr>
        </p:nvSpPr>
        <p:spPr>
          <a:xfrm>
            <a:off x="4876456" y="4767263"/>
            <a:ext cx="4469106" cy="274637"/>
          </a:xfrm>
        </p:spPr>
        <p:txBody>
          <a:bodyPr/>
          <a:lstStyle/>
          <a:p>
            <a:r>
              <a:rPr lang="de-DE" dirty="0">
                <a:solidFill>
                  <a:srgbClr val="031489"/>
                </a:solidFill>
              </a:rPr>
              <a:t>© 2024 Abbott | </a:t>
            </a:r>
            <a:r>
              <a:rPr lang="de-DE" sz="1000" dirty="0">
                <a:solidFill>
                  <a:srgbClr val="031489"/>
                </a:solidFill>
              </a:rPr>
              <a:t>ADC-78239 </a:t>
            </a:r>
            <a:r>
              <a:rPr lang="de-DE" dirty="0">
                <a:solidFill>
                  <a:srgbClr val="031489"/>
                </a:solidFill>
              </a:rPr>
              <a:t>v4.0</a:t>
            </a:r>
            <a:r>
              <a:rPr lang="de-DE" sz="1000" dirty="0">
                <a:solidFill>
                  <a:srgbClr val="031489"/>
                </a:solidFill>
              </a:rPr>
              <a:t> </a:t>
            </a:r>
            <a:r>
              <a:rPr lang="de-DE" dirty="0">
                <a:solidFill>
                  <a:srgbClr val="031489"/>
                </a:solidFill>
              </a:rPr>
              <a:t>| Geschützt und vertraulich - nicht verbreiten</a:t>
            </a:r>
            <a:endParaRPr lang="en-US" dirty="0">
              <a:solidFill>
                <a:srgbClr val="031489"/>
              </a:solidFill>
            </a:endParaRPr>
          </a:p>
        </p:txBody>
      </p:sp>
    </p:spTree>
    <p:extLst>
      <p:ext uri="{BB962C8B-B14F-4D97-AF65-F5344CB8AC3E}">
        <p14:creationId xmlns:p14="http://schemas.microsoft.com/office/powerpoint/2010/main" val="1534951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AE117AD6-235E-634E-B811-0F4A55E5085C}"/>
              </a:ext>
            </a:extLst>
          </p:cNvPr>
          <p:cNvSpPr>
            <a:spLocks noGrp="1"/>
          </p:cNvSpPr>
          <p:nvPr>
            <p:ph type="body" sz="quarter" idx="18"/>
          </p:nvPr>
        </p:nvSpPr>
        <p:spPr/>
        <p:txBody>
          <a:bodyPr/>
          <a:lstStyle/>
          <a:p>
            <a:r>
              <a:rPr lang="de-DE"/>
              <a:t>Sensor-Applikation</a:t>
            </a:r>
          </a:p>
        </p:txBody>
      </p:sp>
      <p:sp>
        <p:nvSpPr>
          <p:cNvPr id="16" name="Titel 15">
            <a:extLst>
              <a:ext uri="{FF2B5EF4-FFF2-40B4-BE49-F238E27FC236}">
                <a16:creationId xmlns:a16="http://schemas.microsoft.com/office/drawing/2014/main" id="{82112752-88EF-CC4C-85C9-018AC5BE7D53}"/>
              </a:ext>
            </a:extLst>
          </p:cNvPr>
          <p:cNvSpPr>
            <a:spLocks noGrp="1"/>
          </p:cNvSpPr>
          <p:nvPr>
            <p:ph type="title"/>
          </p:nvPr>
        </p:nvSpPr>
        <p:spPr/>
        <p:txBody>
          <a:bodyPr/>
          <a:lstStyle/>
          <a:p>
            <a:r>
              <a:rPr lang="de-DE"/>
              <a:t>Wichtige Hinweise vor der </a:t>
            </a:r>
            <a:br>
              <a:rPr lang="de-DE"/>
            </a:br>
            <a:r>
              <a:rPr lang="de-DE"/>
              <a:t>Sensor-Applikation</a:t>
            </a:r>
          </a:p>
        </p:txBody>
      </p:sp>
      <p:sp>
        <p:nvSpPr>
          <p:cNvPr id="9" name="Fußzeilenplatzhalter 3">
            <a:extLst>
              <a:ext uri="{FF2B5EF4-FFF2-40B4-BE49-F238E27FC236}">
                <a16:creationId xmlns:a16="http://schemas.microsoft.com/office/drawing/2014/main" id="{44E28D7C-5644-A1AF-BCFE-E71B953B2CA6}"/>
              </a:ext>
            </a:extLst>
          </p:cNvPr>
          <p:cNvSpPr>
            <a:spLocks noGrp="1"/>
          </p:cNvSpPr>
          <p:nvPr>
            <p:ph type="ftr" sz="quarter" idx="17"/>
          </p:nvPr>
        </p:nvSpPr>
        <p:spPr>
          <a:xfrm>
            <a:off x="502919" y="4772127"/>
            <a:ext cx="6387737" cy="274637"/>
          </a:xfrm>
        </p:spPr>
        <p:txBody>
          <a:bodyPr/>
          <a:lstStyle/>
          <a:p>
            <a:r>
              <a:rPr lang="de-DE" dirty="0"/>
              <a:t>© 2024 Abbott | ADC-78239 v4.0 | Geschützt und vertraulich - nicht verbreiten</a:t>
            </a:r>
            <a:endParaRPr lang="en-US" dirty="0"/>
          </a:p>
        </p:txBody>
      </p:sp>
      <p:sp>
        <p:nvSpPr>
          <p:cNvPr id="27" name="Textplatzhalter 26">
            <a:extLst>
              <a:ext uri="{FF2B5EF4-FFF2-40B4-BE49-F238E27FC236}">
                <a16:creationId xmlns:a16="http://schemas.microsoft.com/office/drawing/2014/main" id="{6DC35645-D650-7F4F-92FF-FE5A4C839A0D}"/>
              </a:ext>
            </a:extLst>
          </p:cNvPr>
          <p:cNvSpPr>
            <a:spLocks noGrp="1"/>
          </p:cNvSpPr>
          <p:nvPr>
            <p:ph type="body" sz="quarter" idx="24"/>
          </p:nvPr>
        </p:nvSpPr>
        <p:spPr/>
        <p:txBody>
          <a:bodyPr/>
          <a:lstStyle/>
          <a:p>
            <a:endParaRPr lang="de-DE"/>
          </a:p>
        </p:txBody>
      </p:sp>
      <p:sp>
        <p:nvSpPr>
          <p:cNvPr id="5" name="Datumsplatzhalter 4">
            <a:extLst>
              <a:ext uri="{FF2B5EF4-FFF2-40B4-BE49-F238E27FC236}">
                <a16:creationId xmlns:a16="http://schemas.microsoft.com/office/drawing/2014/main" id="{69868FEA-6356-7745-9A9C-C4DE6CAF98B3}"/>
              </a:ext>
            </a:extLst>
          </p:cNvPr>
          <p:cNvSpPr>
            <a:spLocks noGrp="1"/>
          </p:cNvSpPr>
          <p:nvPr>
            <p:ph type="dt" sz="half" idx="21"/>
          </p:nvPr>
        </p:nvSpPr>
        <p:spPr/>
        <p:txBody>
          <a:bodyPr/>
          <a:lstStyle/>
          <a:p>
            <a:fld id="{1BD28BD7-1A5C-024E-9093-9ACEFF82BB5D}" type="datetime1">
              <a:rPr lang="de-DE" smtClean="0"/>
              <a:t>16.04.24</a:t>
            </a:fld>
            <a:endParaRPr lang="en-US"/>
          </a:p>
        </p:txBody>
      </p:sp>
      <p:sp>
        <p:nvSpPr>
          <p:cNvPr id="7" name="Foliennummernplatzhalter 6">
            <a:extLst>
              <a:ext uri="{FF2B5EF4-FFF2-40B4-BE49-F238E27FC236}">
                <a16:creationId xmlns:a16="http://schemas.microsoft.com/office/drawing/2014/main" id="{FBC4C928-A79D-1441-A7A3-DC213F6F6A85}"/>
              </a:ext>
            </a:extLst>
          </p:cNvPr>
          <p:cNvSpPr>
            <a:spLocks noGrp="1"/>
          </p:cNvSpPr>
          <p:nvPr>
            <p:ph type="sldNum" sz="quarter" idx="23"/>
          </p:nvPr>
        </p:nvSpPr>
        <p:spPr/>
        <p:txBody>
          <a:bodyPr/>
          <a:lstStyle/>
          <a:p>
            <a:fld id="{A2885E78-1F86-4A3D-9EE1-B0103B1CEF15}" type="slidenum">
              <a:rPr lang="en-US" smtClean="0"/>
              <a:pPr/>
              <a:t>12</a:t>
            </a:fld>
            <a:endParaRPr lang="en-US"/>
          </a:p>
        </p:txBody>
      </p:sp>
      <p:sp>
        <p:nvSpPr>
          <p:cNvPr id="13" name="object 5">
            <a:extLst>
              <a:ext uri="{FF2B5EF4-FFF2-40B4-BE49-F238E27FC236}">
                <a16:creationId xmlns:a16="http://schemas.microsoft.com/office/drawing/2014/main" id="{42476383-3C85-F341-9CA8-3264A1C747ED}"/>
              </a:ext>
            </a:extLst>
          </p:cNvPr>
          <p:cNvSpPr txBox="1"/>
          <p:nvPr/>
        </p:nvSpPr>
        <p:spPr>
          <a:xfrm>
            <a:off x="503239" y="2237303"/>
            <a:ext cx="6986937" cy="2128788"/>
          </a:xfrm>
          <a:prstGeom prst="rect">
            <a:avLst/>
          </a:prstGeom>
        </p:spPr>
        <p:txBody>
          <a:bodyPr vert="horz" wrap="square" lIns="0" tIns="0" rIns="0" bIns="0" rtlCol="0">
            <a:spAutoFit/>
          </a:bodyPr>
          <a:lstStyle/>
          <a:p>
            <a:pPr marL="12700" marR="472440">
              <a:lnSpc>
                <a:spcPct val="100000"/>
              </a:lnSpc>
              <a:spcBef>
                <a:spcPts val="5"/>
              </a:spcBef>
              <a:buClr>
                <a:schemeClr val="accent5"/>
              </a:buClr>
              <a:buSzPct val="100000"/>
              <a:tabLst>
                <a:tab pos="120650" algn="l"/>
              </a:tabLst>
            </a:pPr>
            <a:r>
              <a:rPr lang="de-DE" sz="1200" b="0" dirty="0">
                <a:latin typeface="Georgia" panose="02040502050405020303" pitchFamily="18" charset="0"/>
                <a:cs typeface="Arial" panose="020B0604020202020204" pitchFamily="34" charset="0"/>
              </a:rPr>
              <a:t>Das System </a:t>
            </a:r>
            <a:r>
              <a:rPr lang="de-DE" sz="1200" b="0" spc="-10" dirty="0">
                <a:latin typeface="Georgia" panose="02040502050405020303" pitchFamily="18" charset="0"/>
                <a:cs typeface="Arial" panose="020B0604020202020204" pitchFamily="34" charset="0"/>
              </a:rPr>
              <a:t>wurde </a:t>
            </a:r>
            <a:r>
              <a:rPr lang="de-DE" sz="1200" b="0" dirty="0">
                <a:latin typeface="Georgia" panose="02040502050405020303" pitchFamily="18" charset="0"/>
                <a:cs typeface="Arial" panose="020B0604020202020204" pitchFamily="34" charset="0"/>
              </a:rPr>
              <a:t>noch nicht für die gleichzeitige </a:t>
            </a:r>
            <a:r>
              <a:rPr lang="de-DE" sz="1200" b="0" spc="-10" dirty="0">
                <a:latin typeface="Georgia" panose="02040502050405020303" pitchFamily="18" charset="0"/>
                <a:cs typeface="Arial" panose="020B0604020202020204" pitchFamily="34" charset="0"/>
              </a:rPr>
              <a:t>Verwendung </a:t>
            </a:r>
            <a:r>
              <a:rPr lang="de-DE" sz="1200" b="0" dirty="0">
                <a:latin typeface="Georgia" panose="02040502050405020303" pitchFamily="18" charset="0"/>
                <a:cs typeface="Arial" panose="020B0604020202020204" pitchFamily="34" charset="0"/>
              </a:rPr>
              <a:t>mit</a:t>
            </a:r>
            <a:r>
              <a:rPr lang="de-DE" sz="1200" b="0" spc="-35" dirty="0">
                <a:latin typeface="Georgia" panose="02040502050405020303" pitchFamily="18" charset="0"/>
                <a:cs typeface="Arial" panose="020B0604020202020204" pitchFamily="34" charset="0"/>
              </a:rPr>
              <a:t> </a:t>
            </a:r>
            <a:r>
              <a:rPr lang="de-DE" sz="1200" b="0" spc="-5" dirty="0">
                <a:latin typeface="Georgia" panose="02040502050405020303" pitchFamily="18" charset="0"/>
                <a:cs typeface="Arial" panose="020B0604020202020204" pitchFamily="34" charset="0"/>
              </a:rPr>
              <a:t>anderen </a:t>
            </a:r>
            <a:r>
              <a:rPr lang="de-DE" sz="1200" b="0" dirty="0">
                <a:latin typeface="Georgia" panose="02040502050405020303" pitchFamily="18" charset="0"/>
                <a:cs typeface="Arial" panose="020B0604020202020204" pitchFamily="34" charset="0"/>
              </a:rPr>
              <a:t>implantierten </a:t>
            </a:r>
            <a:r>
              <a:rPr lang="de-DE" sz="1200" b="0" spc="-5" dirty="0">
                <a:latin typeface="Georgia" panose="02040502050405020303" pitchFamily="18" charset="0"/>
                <a:cs typeface="Arial" panose="020B0604020202020204" pitchFamily="34" charset="0"/>
              </a:rPr>
              <a:t>Medizinprodukten </a:t>
            </a:r>
            <a:r>
              <a:rPr lang="de-DE" sz="1200" b="0" dirty="0">
                <a:latin typeface="Georgia" panose="02040502050405020303" pitchFamily="18" charset="0"/>
                <a:cs typeface="Arial" panose="020B0604020202020204" pitchFamily="34" charset="0"/>
              </a:rPr>
              <a:t>wie Herzschrittmachern</a:t>
            </a:r>
            <a:r>
              <a:rPr lang="de-DE" sz="1200" b="0" spc="-5" dirty="0">
                <a:latin typeface="Georgia" panose="02040502050405020303" pitchFamily="18" charset="0"/>
                <a:cs typeface="Arial" panose="020B0604020202020204" pitchFamily="34" charset="0"/>
              </a:rPr>
              <a:t> </a:t>
            </a:r>
            <a:r>
              <a:rPr lang="de-DE" sz="1200" b="0" dirty="0">
                <a:latin typeface="Georgia" panose="02040502050405020303" pitchFamily="18" charset="0"/>
                <a:cs typeface="Arial" panose="020B0604020202020204" pitchFamily="34" charset="0"/>
              </a:rPr>
              <a:t>beurteilt.</a:t>
            </a:r>
            <a:br>
              <a:rPr lang="de-DE" sz="1200" b="0" dirty="0">
                <a:latin typeface="Georgia" panose="02040502050405020303" pitchFamily="18" charset="0"/>
                <a:cs typeface="Arial" panose="020B0604020202020204" pitchFamily="34" charset="0"/>
              </a:rPr>
            </a:br>
            <a:endParaRPr lang="de-DE" sz="1200" dirty="0">
              <a:latin typeface="Georgia" panose="02040502050405020303" pitchFamily="18" charset="0"/>
              <a:cs typeface="Arial" panose="020B0604020202020204" pitchFamily="34" charset="0"/>
            </a:endParaRPr>
          </a:p>
          <a:p>
            <a:pPr marL="12700" marR="831850">
              <a:lnSpc>
                <a:spcPct val="100000"/>
              </a:lnSpc>
              <a:spcBef>
                <a:spcPts val="1130"/>
              </a:spcBef>
              <a:buClr>
                <a:schemeClr val="accent5"/>
              </a:buClr>
              <a:buSzPct val="100000"/>
              <a:tabLst>
                <a:tab pos="120650" algn="l"/>
              </a:tabLst>
            </a:pPr>
            <a:r>
              <a:rPr lang="de-DE" sz="1200" b="0" dirty="0">
                <a:latin typeface="Georgia" panose="02040502050405020303" pitchFamily="18" charset="0"/>
                <a:cs typeface="Arial" panose="020B0604020202020204" pitchFamily="34" charset="0"/>
              </a:rPr>
              <a:t>Das System </a:t>
            </a:r>
            <a:r>
              <a:rPr lang="de-DE" sz="1200" b="0" spc="-10" dirty="0">
                <a:latin typeface="Georgia" panose="02040502050405020303" pitchFamily="18" charset="0"/>
                <a:cs typeface="Arial" panose="020B0604020202020204" pitchFamily="34" charset="0"/>
              </a:rPr>
              <a:t>wurde </a:t>
            </a:r>
            <a:r>
              <a:rPr lang="de-DE" sz="1200" b="0" dirty="0">
                <a:latin typeface="Georgia" panose="02040502050405020303" pitchFamily="18" charset="0"/>
                <a:cs typeface="Arial" panose="020B0604020202020204" pitchFamily="34" charset="0"/>
              </a:rPr>
              <a:t>noch nicht für die </a:t>
            </a:r>
            <a:r>
              <a:rPr lang="de-DE" sz="1200" b="0" spc="-10" dirty="0">
                <a:latin typeface="Georgia" panose="02040502050405020303" pitchFamily="18" charset="0"/>
                <a:cs typeface="Arial" panose="020B0604020202020204" pitchFamily="34" charset="0"/>
              </a:rPr>
              <a:t>Verwendung </a:t>
            </a:r>
            <a:r>
              <a:rPr lang="de-DE" sz="1200" b="0" dirty="0">
                <a:latin typeface="Georgia" panose="02040502050405020303" pitchFamily="18" charset="0"/>
                <a:cs typeface="Arial" panose="020B0604020202020204" pitchFamily="34" charset="0"/>
              </a:rPr>
              <a:t>bei Dialysepatienten</a:t>
            </a:r>
            <a:r>
              <a:rPr lang="de-DE" sz="1200" dirty="0">
                <a:latin typeface="Georgia" panose="02040502050405020303" pitchFamily="18" charset="0"/>
                <a:cs typeface="Arial" panose="020B0604020202020204" pitchFamily="34" charset="0"/>
              </a:rPr>
              <a:t> </a:t>
            </a:r>
            <a:r>
              <a:rPr lang="de-DE" sz="1200" b="0" dirty="0">
                <a:latin typeface="Georgia" panose="02040502050405020303" pitchFamily="18" charset="0"/>
                <a:cs typeface="Arial" panose="020B0604020202020204" pitchFamily="34" charset="0"/>
              </a:rPr>
              <a:t>oder Personen unter 4 </a:t>
            </a:r>
            <a:r>
              <a:rPr lang="de-DE" sz="1200" b="0" spc="-5" dirty="0">
                <a:latin typeface="Georgia" panose="02040502050405020303" pitchFamily="18" charset="0"/>
                <a:cs typeface="Arial" panose="020B0604020202020204" pitchFamily="34" charset="0"/>
              </a:rPr>
              <a:t>Jahren</a:t>
            </a:r>
            <a:r>
              <a:rPr lang="de-DE" sz="1200" b="0" spc="-10" dirty="0">
                <a:latin typeface="Georgia" panose="02040502050405020303" pitchFamily="18" charset="0"/>
                <a:cs typeface="Arial" panose="020B0604020202020204" pitchFamily="34" charset="0"/>
              </a:rPr>
              <a:t> </a:t>
            </a:r>
            <a:r>
              <a:rPr lang="de-DE" sz="1200" b="0" dirty="0">
                <a:latin typeface="Georgia" panose="02040502050405020303" pitchFamily="18" charset="0"/>
                <a:cs typeface="Arial" panose="020B0604020202020204" pitchFamily="34" charset="0"/>
              </a:rPr>
              <a:t>beurteilt.</a:t>
            </a:r>
            <a:br>
              <a:rPr lang="de-DE" sz="1200" b="0" dirty="0">
                <a:latin typeface="Georgia" panose="02040502050405020303" pitchFamily="18" charset="0"/>
                <a:cs typeface="Arial" panose="020B0604020202020204" pitchFamily="34" charset="0"/>
              </a:rPr>
            </a:br>
            <a:endParaRPr lang="de-DE" sz="1200" dirty="0">
              <a:latin typeface="Georgia" panose="02040502050405020303" pitchFamily="18" charset="0"/>
              <a:cs typeface="Arial" panose="020B0604020202020204" pitchFamily="34" charset="0"/>
            </a:endParaRPr>
          </a:p>
          <a:p>
            <a:pPr marL="12700" marR="5080">
              <a:lnSpc>
                <a:spcPct val="100000"/>
              </a:lnSpc>
              <a:spcBef>
                <a:spcPts val="1135"/>
              </a:spcBef>
              <a:buClr>
                <a:schemeClr val="accent5"/>
              </a:buClr>
              <a:buSzPct val="100000"/>
              <a:tabLst>
                <a:tab pos="120650" algn="l"/>
              </a:tabLst>
            </a:pPr>
            <a:r>
              <a:rPr lang="de-DE" sz="1200" b="0" dirty="0">
                <a:latin typeface="Georgia" panose="02040502050405020303" pitchFamily="18" charset="0"/>
                <a:cs typeface="Arial" panose="020B0604020202020204" pitchFamily="34" charset="0"/>
              </a:rPr>
              <a:t>Manche Personen </a:t>
            </a:r>
            <a:r>
              <a:rPr lang="de-DE" sz="1200" b="0" spc="-10" dirty="0">
                <a:latin typeface="Georgia" panose="02040502050405020303" pitchFamily="18" charset="0"/>
                <a:cs typeface="Arial" panose="020B0604020202020204" pitchFamily="34" charset="0"/>
              </a:rPr>
              <a:t>reagieren </a:t>
            </a:r>
            <a:r>
              <a:rPr lang="de-DE" sz="1200" b="0" dirty="0">
                <a:latin typeface="Georgia" panose="02040502050405020303" pitchFamily="18" charset="0"/>
                <a:cs typeface="Arial" panose="020B0604020202020204" pitchFamily="34" charset="0"/>
              </a:rPr>
              <a:t>möglicherweise empfindlich auf die Klebefolie, die den Sensor an </a:t>
            </a:r>
            <a:br>
              <a:rPr lang="de-DE" sz="1200" b="0" dirty="0">
                <a:latin typeface="Georgia" panose="02040502050405020303" pitchFamily="18" charset="0"/>
                <a:cs typeface="Arial" panose="020B0604020202020204" pitchFamily="34" charset="0"/>
              </a:rPr>
            </a:br>
            <a:r>
              <a:rPr lang="de-DE" sz="1200" b="0" dirty="0">
                <a:latin typeface="Georgia" panose="02040502050405020303" pitchFamily="18" charset="0"/>
                <a:cs typeface="Arial" panose="020B0604020202020204" pitchFamily="34" charset="0"/>
              </a:rPr>
              <a:t>der Haut fixiert. </a:t>
            </a:r>
            <a:r>
              <a:rPr lang="de-DE" sz="1200" b="0" spc="-10" dirty="0">
                <a:latin typeface="Georgia" panose="02040502050405020303" pitchFamily="18" charset="0"/>
                <a:cs typeface="Arial" panose="020B0604020202020204" pitchFamily="34" charset="0"/>
              </a:rPr>
              <a:t>Wenn </a:t>
            </a:r>
            <a:r>
              <a:rPr lang="de-DE" sz="1200" b="0" dirty="0">
                <a:latin typeface="Georgia" panose="02040502050405020303" pitchFamily="18" charset="0"/>
                <a:cs typeface="Arial" panose="020B0604020202020204" pitchFamily="34" charset="0"/>
              </a:rPr>
              <a:t>Sie erhebliche </a:t>
            </a:r>
            <a:r>
              <a:rPr lang="de-DE" sz="1200" b="0" spc="-5" dirty="0">
                <a:latin typeface="Georgia" panose="02040502050405020303" pitchFamily="18" charset="0"/>
                <a:cs typeface="Arial" panose="020B0604020202020204" pitchFamily="34" charset="0"/>
              </a:rPr>
              <a:t>Hautreizungen </a:t>
            </a:r>
            <a:r>
              <a:rPr lang="de-DE" sz="1200" b="0" dirty="0">
                <a:latin typeface="Georgia" panose="02040502050405020303" pitchFamily="18" charset="0"/>
                <a:cs typeface="Arial" panose="020B0604020202020204" pitchFamily="34" charset="0"/>
              </a:rPr>
              <a:t>um oder</a:t>
            </a:r>
            <a:r>
              <a:rPr lang="de-DE" sz="1200" b="0" spc="-40" dirty="0">
                <a:latin typeface="Georgia" panose="02040502050405020303" pitchFamily="18" charset="0"/>
                <a:cs typeface="Arial" panose="020B0604020202020204" pitchFamily="34" charset="0"/>
              </a:rPr>
              <a:t> </a:t>
            </a:r>
            <a:r>
              <a:rPr lang="de-DE" sz="1200" b="0" dirty="0">
                <a:latin typeface="Georgia" panose="02040502050405020303" pitchFamily="18" charset="0"/>
                <a:cs typeface="Arial" panose="020B0604020202020204" pitchFamily="34" charset="0"/>
              </a:rPr>
              <a:t>unter </a:t>
            </a:r>
            <a:r>
              <a:rPr lang="de-DE" sz="1200" b="0" spc="-10" dirty="0">
                <a:latin typeface="Georgia" panose="02040502050405020303" pitchFamily="18" charset="0"/>
                <a:cs typeface="Arial" panose="020B0604020202020204" pitchFamily="34" charset="0"/>
              </a:rPr>
              <a:t>Ihrem </a:t>
            </a:r>
            <a:r>
              <a:rPr lang="de-DE" sz="1200" b="0" dirty="0">
                <a:latin typeface="Georgia" panose="02040502050405020303" pitchFamily="18" charset="0"/>
                <a:cs typeface="Arial" panose="020B0604020202020204" pitchFamily="34" charset="0"/>
              </a:rPr>
              <a:t>Sensor bemerken, </a:t>
            </a:r>
            <a:br>
              <a:rPr lang="de-DE" sz="1200" b="0" dirty="0">
                <a:latin typeface="Georgia" panose="02040502050405020303" pitchFamily="18" charset="0"/>
                <a:cs typeface="Arial" panose="020B0604020202020204" pitchFamily="34" charset="0"/>
              </a:rPr>
            </a:br>
            <a:r>
              <a:rPr lang="de-DE" sz="1200" b="0" dirty="0">
                <a:latin typeface="Georgia" panose="02040502050405020303" pitchFamily="18" charset="0"/>
                <a:cs typeface="Arial" panose="020B0604020202020204" pitchFamily="34" charset="0"/>
              </a:rPr>
              <a:t>müssen Sie den Sensor entfernen und den Gebrauch des Systems einstellen. </a:t>
            </a:r>
            <a:r>
              <a:rPr lang="de-DE" sz="1200" b="0" spc="-5" dirty="0">
                <a:latin typeface="Georgia" panose="02040502050405020303" pitchFamily="18" charset="0"/>
                <a:cs typeface="Arial" panose="020B0604020202020204" pitchFamily="34" charset="0"/>
              </a:rPr>
              <a:t>Kontaktieren </a:t>
            </a:r>
            <a:r>
              <a:rPr lang="de-DE" sz="1200" b="0" dirty="0">
                <a:latin typeface="Georgia" panose="02040502050405020303" pitchFamily="18" charset="0"/>
                <a:cs typeface="Arial" panose="020B0604020202020204" pitchFamily="34" charset="0"/>
              </a:rPr>
              <a:t>Sie </a:t>
            </a:r>
            <a:br>
              <a:rPr lang="de-DE" sz="1200" b="0" dirty="0">
                <a:latin typeface="Georgia" panose="02040502050405020303" pitchFamily="18" charset="0"/>
                <a:cs typeface="Arial" panose="020B0604020202020204" pitchFamily="34" charset="0"/>
              </a:rPr>
            </a:br>
            <a:r>
              <a:rPr lang="de-DE" sz="1200" b="0" dirty="0">
                <a:latin typeface="Georgia" panose="02040502050405020303" pitchFamily="18" charset="0"/>
                <a:cs typeface="Arial" panose="020B0604020202020204" pitchFamily="34" charset="0"/>
              </a:rPr>
              <a:t>Ihr medizinisches Fachpersonal, bevor Sie den Gebrauch des Systems</a:t>
            </a:r>
            <a:r>
              <a:rPr lang="de-DE" sz="1200" b="0" spc="-10" dirty="0">
                <a:latin typeface="Georgia" panose="02040502050405020303" pitchFamily="18" charset="0"/>
                <a:cs typeface="Arial" panose="020B0604020202020204" pitchFamily="34" charset="0"/>
              </a:rPr>
              <a:t> </a:t>
            </a:r>
            <a:r>
              <a:rPr lang="de-DE" sz="1200" b="0" dirty="0">
                <a:latin typeface="Georgia" panose="02040502050405020303" pitchFamily="18" charset="0"/>
                <a:cs typeface="Arial" panose="020B0604020202020204" pitchFamily="34" charset="0"/>
              </a:rPr>
              <a:t>fortsetzen.</a:t>
            </a:r>
            <a:endParaRPr lang="de-DE" sz="1200" dirty="0">
              <a:latin typeface="Georgia" panose="02040502050405020303" pitchFamily="18" charset="0"/>
              <a:cs typeface="Arial" panose="020B0604020202020204" pitchFamily="34" charset="0"/>
            </a:endParaRPr>
          </a:p>
        </p:txBody>
      </p:sp>
      <p:grpSp>
        <p:nvGrpSpPr>
          <p:cNvPr id="3" name="Gruppieren 2">
            <a:extLst>
              <a:ext uri="{FF2B5EF4-FFF2-40B4-BE49-F238E27FC236}">
                <a16:creationId xmlns:a16="http://schemas.microsoft.com/office/drawing/2014/main" id="{48CED731-266D-EE0C-1DB9-A52895357F2E}"/>
              </a:ext>
            </a:extLst>
          </p:cNvPr>
          <p:cNvGrpSpPr/>
          <p:nvPr/>
        </p:nvGrpSpPr>
        <p:grpSpPr>
          <a:xfrm>
            <a:off x="503239" y="2106230"/>
            <a:ext cx="6480000" cy="1342418"/>
            <a:chOff x="502920" y="2106230"/>
            <a:chExt cx="4982859" cy="1342418"/>
          </a:xfrm>
        </p:grpSpPr>
        <p:cxnSp>
          <p:nvCxnSpPr>
            <p:cNvPr id="10" name="Gerade Verbindung 32">
              <a:extLst>
                <a:ext uri="{FF2B5EF4-FFF2-40B4-BE49-F238E27FC236}">
                  <a16:creationId xmlns:a16="http://schemas.microsoft.com/office/drawing/2014/main" id="{D1CB4A97-7C0B-254E-81AA-B3B9BA773BC2}"/>
                </a:ext>
              </a:extLst>
            </p:cNvPr>
            <p:cNvCxnSpPr>
              <a:cxnSpLocks/>
            </p:cNvCxnSpPr>
            <p:nvPr/>
          </p:nvCxnSpPr>
          <p:spPr>
            <a:xfrm>
              <a:off x="502920" y="2106230"/>
              <a:ext cx="498285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 Verbindung 32">
              <a:extLst>
                <a:ext uri="{FF2B5EF4-FFF2-40B4-BE49-F238E27FC236}">
                  <a16:creationId xmlns:a16="http://schemas.microsoft.com/office/drawing/2014/main" id="{D8B6C63A-3F8A-3648-B557-B8DC48CBD1A4}"/>
                </a:ext>
              </a:extLst>
            </p:cNvPr>
            <p:cNvCxnSpPr>
              <a:cxnSpLocks/>
            </p:cNvCxnSpPr>
            <p:nvPr/>
          </p:nvCxnSpPr>
          <p:spPr>
            <a:xfrm>
              <a:off x="502920" y="2777439"/>
              <a:ext cx="498285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Gerade Verbindung 32">
              <a:extLst>
                <a:ext uri="{FF2B5EF4-FFF2-40B4-BE49-F238E27FC236}">
                  <a16:creationId xmlns:a16="http://schemas.microsoft.com/office/drawing/2014/main" id="{6A0AA575-48C5-FE43-9EBD-9F7156D328B6}"/>
                </a:ext>
              </a:extLst>
            </p:cNvPr>
            <p:cNvCxnSpPr>
              <a:cxnSpLocks/>
            </p:cNvCxnSpPr>
            <p:nvPr/>
          </p:nvCxnSpPr>
          <p:spPr>
            <a:xfrm>
              <a:off x="502920" y="3448648"/>
              <a:ext cx="498285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0" name="Rechteck 19">
            <a:extLst>
              <a:ext uri="{FF2B5EF4-FFF2-40B4-BE49-F238E27FC236}">
                <a16:creationId xmlns:a16="http://schemas.microsoft.com/office/drawing/2014/main" id="{00A9A70A-FC16-9438-6787-3BDC353DFC05}"/>
              </a:ext>
            </a:extLst>
          </p:cNvPr>
          <p:cNvSpPr/>
          <p:nvPr/>
        </p:nvSpPr>
        <p:spPr>
          <a:xfrm>
            <a:off x="7222992" y="0"/>
            <a:ext cx="1921008" cy="51435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100"/>
              </a:solidFill>
            </a:endParaRPr>
          </a:p>
        </p:txBody>
      </p:sp>
      <p:pic>
        <p:nvPicPr>
          <p:cNvPr id="21" name="Grafik 20">
            <a:extLst>
              <a:ext uri="{FF2B5EF4-FFF2-40B4-BE49-F238E27FC236}">
                <a16:creationId xmlns:a16="http://schemas.microsoft.com/office/drawing/2014/main" id="{D8807155-7CB7-F0C1-6A9C-D1CEAB8342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4001" y="1868003"/>
            <a:ext cx="1377830" cy="1259730"/>
          </a:xfrm>
          <a:prstGeom prst="rect">
            <a:avLst/>
          </a:prstGeom>
        </p:spPr>
      </p:pic>
      <p:sp>
        <p:nvSpPr>
          <p:cNvPr id="8" name="Datumsplatzhalter 13">
            <a:extLst>
              <a:ext uri="{FF2B5EF4-FFF2-40B4-BE49-F238E27FC236}">
                <a16:creationId xmlns:a16="http://schemas.microsoft.com/office/drawing/2014/main" id="{FC67D394-EAD6-2C3F-9A2D-701117A8DD6E}"/>
              </a:ext>
            </a:extLst>
          </p:cNvPr>
          <p:cNvSpPr txBox="1">
            <a:spLocks/>
          </p:cNvSpPr>
          <p:nvPr/>
        </p:nvSpPr>
        <p:spPr>
          <a:xfrm>
            <a:off x="7531511" y="4766400"/>
            <a:ext cx="787879" cy="274637"/>
          </a:xfrm>
          <a:prstGeom prst="rect">
            <a:avLst/>
          </a:prstGeom>
        </p:spPr>
        <p:txBody>
          <a:bodyPr lIns="90000" rIns="90000" bIns="46800"/>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0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C2BA656-2636-B247-B06B-2E20809B1DC2}" type="datetime1">
              <a:rPr kumimoji="0" lang="de-DE" sz="1000" b="0" i="0" u="none" strike="noStrike" kern="1200" cap="none" spc="0" normalizeH="0" baseline="0" noProof="0" smtClean="0">
                <a:ln>
                  <a:noFill/>
                </a:ln>
                <a:solidFill>
                  <a:srgbClr val="031489"/>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16.04.24</a:t>
            </a:fld>
            <a:endParaRPr kumimoji="0" lang="en-IN" sz="1000" b="0" i="0" u="none" strike="noStrike" kern="1200" cap="none" spc="0" normalizeH="0" baseline="0" noProof="0" dirty="0">
              <a:ln>
                <a:noFill/>
              </a:ln>
              <a:solidFill>
                <a:srgbClr val="031489"/>
              </a:solidFill>
              <a:effectLst/>
              <a:uLnTx/>
              <a:uFillTx/>
              <a:latin typeface="Calibri" panose="020F0502020204030204" pitchFamily="34" charset="0"/>
              <a:ea typeface="+mn-ea"/>
              <a:cs typeface="Calibri" panose="020F0502020204030204" pitchFamily="34" charset="0"/>
            </a:endParaRPr>
          </a:p>
        </p:txBody>
      </p:sp>
      <p:sp>
        <p:nvSpPr>
          <p:cNvPr id="19" name="Foliennummernplatzhalter 20">
            <a:extLst>
              <a:ext uri="{FF2B5EF4-FFF2-40B4-BE49-F238E27FC236}">
                <a16:creationId xmlns:a16="http://schemas.microsoft.com/office/drawing/2014/main" id="{518B56F1-685C-F5BC-A273-5F8B1A71764A}"/>
              </a:ext>
            </a:extLst>
          </p:cNvPr>
          <p:cNvSpPr txBox="1">
            <a:spLocks/>
          </p:cNvSpPr>
          <p:nvPr/>
        </p:nvSpPr>
        <p:spPr>
          <a:xfrm>
            <a:off x="8163592" y="4766400"/>
            <a:ext cx="568102" cy="274637"/>
          </a:xfrm>
          <a:prstGeom prst="rect">
            <a:avLst/>
          </a:prstGeom>
        </p:spPr>
        <p:txBody>
          <a:bodyPr lIns="0" rIns="90000" bIns="46800"/>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31489"/>
                </a:solidFill>
                <a:effectLst/>
                <a:uLnTx/>
                <a:uFillTx/>
                <a:latin typeface="Calibri" panose="020F0502020204030204" pitchFamily="34" charset="0"/>
                <a:ea typeface="+mn-ea"/>
                <a:cs typeface="Calibri" panose="020F0502020204030204" pitchFamily="34" charset="0"/>
              </a:rPr>
              <a:t>|    </a:t>
            </a:r>
            <a:fld id="{7B2119CD-3B2D-4CEB-B404-D2E3F8CD6D69}" type="slidenum">
              <a:rPr kumimoji="0" lang="en-IN" sz="1000" b="0" i="0" u="none" strike="noStrike" kern="1200" cap="none" spc="0" normalizeH="0" baseline="0" noProof="0" smtClean="0">
                <a:ln>
                  <a:noFill/>
                </a:ln>
                <a:solidFill>
                  <a:srgbClr val="031489"/>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N" sz="1000" b="0" i="0" u="none" strike="noStrike" kern="1200" cap="none" spc="0" normalizeH="0" baseline="0" noProof="0">
              <a:ln>
                <a:noFill/>
              </a:ln>
              <a:solidFill>
                <a:srgbClr val="031489"/>
              </a:solidFill>
              <a:effectLst/>
              <a:uLnTx/>
              <a:uFillTx/>
              <a:latin typeface="Calibri" panose="020F0502020204030204" pitchFamily="34" charset="0"/>
              <a:ea typeface="+mn-ea"/>
              <a:cs typeface="Calibri" panose="020F0502020204030204" pitchFamily="34" charset="0"/>
            </a:endParaRPr>
          </a:p>
        </p:txBody>
      </p:sp>
      <p:sp>
        <p:nvSpPr>
          <p:cNvPr id="30" name="Textplatzhalter 15">
            <a:extLst>
              <a:ext uri="{FF2B5EF4-FFF2-40B4-BE49-F238E27FC236}">
                <a16:creationId xmlns:a16="http://schemas.microsoft.com/office/drawing/2014/main" id="{78FF41C2-72E4-0C96-4D06-2470E57DBC28}"/>
              </a:ext>
            </a:extLst>
          </p:cNvPr>
          <p:cNvSpPr>
            <a:spLocks noGrp="1"/>
          </p:cNvSpPr>
          <p:nvPr>
            <p:ph type="body" sz="quarter" idx="19"/>
          </p:nvPr>
        </p:nvSpPr>
        <p:spPr>
          <a:xfrm>
            <a:off x="504000" y="1406214"/>
            <a:ext cx="5654534" cy="390525"/>
          </a:xfrm>
        </p:spPr>
        <p:txBody>
          <a:bodyPr/>
          <a:lstStyle/>
          <a:p>
            <a:r>
              <a:rPr lang="de-DE" sz="1600" dirty="0"/>
              <a:t>WICHTIGE HINWEISE VOR DER VERWENDUNG DES </a:t>
            </a:r>
            <a:br>
              <a:rPr lang="de-DE" sz="1600" dirty="0"/>
            </a:br>
            <a:r>
              <a:rPr lang="de-DE" sz="1600" dirty="0"/>
              <a:t>FREESTYLE LIBRE 3 MESSSYSTEMS</a:t>
            </a:r>
          </a:p>
          <a:p>
            <a:endParaRPr lang="de-DE" sz="1600" dirty="0"/>
          </a:p>
        </p:txBody>
      </p:sp>
    </p:spTree>
    <p:extLst>
      <p:ext uri="{BB962C8B-B14F-4D97-AF65-F5344CB8AC3E}">
        <p14:creationId xmlns:p14="http://schemas.microsoft.com/office/powerpoint/2010/main" val="2298645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6C2A368-FC81-49D4-CD8C-DC3E8B7D8828}"/>
              </a:ext>
            </a:extLst>
          </p:cNvPr>
          <p:cNvSpPr/>
          <p:nvPr/>
        </p:nvSpPr>
        <p:spPr>
          <a:xfrm>
            <a:off x="7222992" y="0"/>
            <a:ext cx="1921008" cy="51435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100"/>
              </a:solidFill>
            </a:endParaRPr>
          </a:p>
        </p:txBody>
      </p:sp>
      <p:sp>
        <p:nvSpPr>
          <p:cNvPr id="19" name="Textplatzhalter 10">
            <a:extLst>
              <a:ext uri="{FF2B5EF4-FFF2-40B4-BE49-F238E27FC236}">
                <a16:creationId xmlns:a16="http://schemas.microsoft.com/office/drawing/2014/main" id="{85706450-2C45-72C4-F777-2F68F294C3ED}"/>
              </a:ext>
            </a:extLst>
          </p:cNvPr>
          <p:cNvSpPr>
            <a:spLocks noGrp="1"/>
          </p:cNvSpPr>
          <p:nvPr>
            <p:ph type="body" sz="quarter" idx="18"/>
          </p:nvPr>
        </p:nvSpPr>
        <p:spPr/>
        <p:txBody>
          <a:bodyPr/>
          <a:lstStyle/>
          <a:p>
            <a:r>
              <a:rPr lang="de-DE"/>
              <a:t>Sensor-Applikation</a:t>
            </a:r>
          </a:p>
        </p:txBody>
      </p:sp>
      <p:sp>
        <p:nvSpPr>
          <p:cNvPr id="16" name="Textplatzhalter 15">
            <a:extLst>
              <a:ext uri="{FF2B5EF4-FFF2-40B4-BE49-F238E27FC236}">
                <a16:creationId xmlns:a16="http://schemas.microsoft.com/office/drawing/2014/main" id="{D2A62461-D12C-6518-8AD7-AB8C09EBF202}"/>
              </a:ext>
            </a:extLst>
          </p:cNvPr>
          <p:cNvSpPr>
            <a:spLocks noGrp="1"/>
          </p:cNvSpPr>
          <p:nvPr>
            <p:ph type="body" sz="quarter" idx="19"/>
          </p:nvPr>
        </p:nvSpPr>
        <p:spPr>
          <a:xfrm>
            <a:off x="504000" y="1404000"/>
            <a:ext cx="5654534" cy="390525"/>
          </a:xfrm>
        </p:spPr>
        <p:txBody>
          <a:bodyPr/>
          <a:lstStyle/>
          <a:p>
            <a:r>
              <a:rPr lang="de-DE" sz="1600" dirty="0"/>
              <a:t>WICHTIGE HINWEISE VOR DER VERWENDUNG DES </a:t>
            </a:r>
            <a:br>
              <a:rPr lang="de-DE" sz="1600" dirty="0"/>
            </a:br>
            <a:r>
              <a:rPr lang="de-DE" sz="1600" dirty="0"/>
              <a:t>FREESTYLE LIBRE 3 MESSSYSTEMS</a:t>
            </a:r>
          </a:p>
          <a:p>
            <a:endParaRPr lang="de-DE" sz="1600" dirty="0"/>
          </a:p>
        </p:txBody>
      </p:sp>
      <p:sp>
        <p:nvSpPr>
          <p:cNvPr id="20" name="Titel 15">
            <a:extLst>
              <a:ext uri="{FF2B5EF4-FFF2-40B4-BE49-F238E27FC236}">
                <a16:creationId xmlns:a16="http://schemas.microsoft.com/office/drawing/2014/main" id="{31538713-6CA3-CDF0-A340-E80F68C14689}"/>
              </a:ext>
            </a:extLst>
          </p:cNvPr>
          <p:cNvSpPr>
            <a:spLocks noGrp="1"/>
          </p:cNvSpPr>
          <p:nvPr>
            <p:ph type="title"/>
          </p:nvPr>
        </p:nvSpPr>
        <p:spPr/>
        <p:txBody>
          <a:bodyPr/>
          <a:lstStyle/>
          <a:p>
            <a:r>
              <a:rPr lang="de-DE"/>
              <a:t>Wichtige Hinweise vor der </a:t>
            </a:r>
            <a:br>
              <a:rPr lang="de-DE"/>
            </a:br>
            <a:r>
              <a:rPr lang="de-DE"/>
              <a:t>Sensor-Applikation</a:t>
            </a:r>
          </a:p>
        </p:txBody>
      </p:sp>
      <p:sp>
        <p:nvSpPr>
          <p:cNvPr id="3" name="Fußzeilenplatzhalter 3">
            <a:extLst>
              <a:ext uri="{FF2B5EF4-FFF2-40B4-BE49-F238E27FC236}">
                <a16:creationId xmlns:a16="http://schemas.microsoft.com/office/drawing/2014/main" id="{D5272FE4-3443-3772-FB79-8CAFA4FBEF6F}"/>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18" name="Textplatzhalter 17">
            <a:extLst>
              <a:ext uri="{FF2B5EF4-FFF2-40B4-BE49-F238E27FC236}">
                <a16:creationId xmlns:a16="http://schemas.microsoft.com/office/drawing/2014/main" id="{BCD40B00-504C-8CBE-3C1C-E1200AECA115}"/>
              </a:ext>
            </a:extLst>
          </p:cNvPr>
          <p:cNvSpPr>
            <a:spLocks noGrp="1"/>
          </p:cNvSpPr>
          <p:nvPr>
            <p:ph type="body" sz="quarter" idx="24"/>
          </p:nvPr>
        </p:nvSpPr>
        <p:spPr/>
        <p:txBody>
          <a:bodyPr/>
          <a:lstStyle/>
          <a:p>
            <a:endParaRPr lang="de-DE"/>
          </a:p>
        </p:txBody>
      </p:sp>
      <p:cxnSp>
        <p:nvCxnSpPr>
          <p:cNvPr id="17" name="Gerade Verbindung 32">
            <a:extLst>
              <a:ext uri="{FF2B5EF4-FFF2-40B4-BE49-F238E27FC236}">
                <a16:creationId xmlns:a16="http://schemas.microsoft.com/office/drawing/2014/main" id="{E2B2793B-0886-D94C-9529-0848A0C37136}"/>
              </a:ext>
            </a:extLst>
          </p:cNvPr>
          <p:cNvCxnSpPr>
            <a:cxnSpLocks/>
          </p:cNvCxnSpPr>
          <p:nvPr/>
        </p:nvCxnSpPr>
        <p:spPr>
          <a:xfrm>
            <a:off x="503238" y="2106230"/>
            <a:ext cx="648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4" name="Grafik 23">
            <a:extLst>
              <a:ext uri="{FF2B5EF4-FFF2-40B4-BE49-F238E27FC236}">
                <a16:creationId xmlns:a16="http://schemas.microsoft.com/office/drawing/2014/main" id="{5B97A04F-D6A2-7E02-5496-2ED2C6A905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4001" y="1859536"/>
            <a:ext cx="1377830" cy="1259730"/>
          </a:xfrm>
          <a:prstGeom prst="rect">
            <a:avLst/>
          </a:prstGeom>
        </p:spPr>
      </p:pic>
      <p:sp>
        <p:nvSpPr>
          <p:cNvPr id="11" name="Datumsplatzhalter 13">
            <a:extLst>
              <a:ext uri="{FF2B5EF4-FFF2-40B4-BE49-F238E27FC236}">
                <a16:creationId xmlns:a16="http://schemas.microsoft.com/office/drawing/2014/main" id="{4E8EBB95-519D-95B5-8EDA-EBFEF985433C}"/>
              </a:ext>
            </a:extLst>
          </p:cNvPr>
          <p:cNvSpPr txBox="1">
            <a:spLocks/>
          </p:cNvSpPr>
          <p:nvPr/>
        </p:nvSpPr>
        <p:spPr>
          <a:xfrm>
            <a:off x="7531511" y="4784156"/>
            <a:ext cx="787879" cy="274637"/>
          </a:xfrm>
          <a:prstGeom prst="rect">
            <a:avLst/>
          </a:prstGeom>
        </p:spPr>
        <p:txBody>
          <a:bodyPr lIns="90000" rIns="90000" bIns="46800"/>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0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C2BA656-2636-B247-B06B-2E20809B1DC2}" type="datetime1">
              <a:rPr kumimoji="0" lang="de-DE" sz="1000" b="0" i="0" u="none" strike="noStrike" kern="1200" cap="none" spc="0" normalizeH="0" baseline="0" noProof="0" smtClean="0">
                <a:ln>
                  <a:noFill/>
                </a:ln>
                <a:solidFill>
                  <a:srgbClr val="031489"/>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16.04.24</a:t>
            </a:fld>
            <a:endParaRPr kumimoji="0" lang="en-IN" sz="1000" b="0" i="0" u="none" strike="noStrike" kern="1200" cap="none" spc="0" normalizeH="0" baseline="0" noProof="0" dirty="0">
              <a:ln>
                <a:noFill/>
              </a:ln>
              <a:solidFill>
                <a:srgbClr val="031489"/>
              </a:solidFill>
              <a:effectLst/>
              <a:uLnTx/>
              <a:uFillTx/>
              <a:latin typeface="Calibri" panose="020F0502020204030204" pitchFamily="34" charset="0"/>
              <a:ea typeface="+mn-ea"/>
              <a:cs typeface="Calibri" panose="020F0502020204030204" pitchFamily="34" charset="0"/>
            </a:endParaRPr>
          </a:p>
        </p:txBody>
      </p:sp>
      <p:sp>
        <p:nvSpPr>
          <p:cNvPr id="12" name="Foliennummernplatzhalter 20">
            <a:extLst>
              <a:ext uri="{FF2B5EF4-FFF2-40B4-BE49-F238E27FC236}">
                <a16:creationId xmlns:a16="http://schemas.microsoft.com/office/drawing/2014/main" id="{47811AB0-051F-DA85-35C5-C50596DAD9D4}"/>
              </a:ext>
            </a:extLst>
          </p:cNvPr>
          <p:cNvSpPr txBox="1">
            <a:spLocks/>
          </p:cNvSpPr>
          <p:nvPr/>
        </p:nvSpPr>
        <p:spPr>
          <a:xfrm>
            <a:off x="8163592" y="4784156"/>
            <a:ext cx="568102" cy="274637"/>
          </a:xfrm>
          <a:prstGeom prst="rect">
            <a:avLst/>
          </a:prstGeom>
        </p:spPr>
        <p:txBody>
          <a:bodyPr lIns="0" rIns="90000" bIns="46800"/>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dirty="0">
                <a:ln>
                  <a:noFill/>
                </a:ln>
                <a:solidFill>
                  <a:srgbClr val="031489"/>
                </a:solidFill>
                <a:effectLst/>
                <a:uLnTx/>
                <a:uFillTx/>
                <a:latin typeface="Calibri" panose="020F0502020204030204" pitchFamily="34" charset="0"/>
                <a:ea typeface="+mn-ea"/>
                <a:cs typeface="Calibri" panose="020F0502020204030204" pitchFamily="34" charset="0"/>
              </a:rPr>
              <a:t>|    </a:t>
            </a:r>
            <a:fld id="{7B2119CD-3B2D-4CEB-B404-D2E3F8CD6D69}" type="slidenum">
              <a:rPr kumimoji="0" lang="en-IN" sz="1000" b="0" i="0" u="none" strike="noStrike" kern="1200" cap="none" spc="0" normalizeH="0" baseline="0" noProof="0" smtClean="0">
                <a:ln>
                  <a:noFill/>
                </a:ln>
                <a:solidFill>
                  <a:srgbClr val="031489"/>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N" sz="1000" b="0" i="0" u="none" strike="noStrike" kern="1200" cap="none" spc="0" normalizeH="0" baseline="0" noProof="0" dirty="0">
              <a:ln>
                <a:noFill/>
              </a:ln>
              <a:solidFill>
                <a:srgbClr val="031489"/>
              </a:solidFill>
              <a:effectLst/>
              <a:uLnTx/>
              <a:uFillTx/>
              <a:latin typeface="Calibri" panose="020F0502020204030204" pitchFamily="34" charset="0"/>
              <a:ea typeface="+mn-ea"/>
              <a:cs typeface="Calibri" panose="020F0502020204030204" pitchFamily="34" charset="0"/>
            </a:endParaRPr>
          </a:p>
        </p:txBody>
      </p:sp>
      <p:sp>
        <p:nvSpPr>
          <p:cNvPr id="22" name="Inhaltsplatzhalter 21">
            <a:extLst>
              <a:ext uri="{FF2B5EF4-FFF2-40B4-BE49-F238E27FC236}">
                <a16:creationId xmlns:a16="http://schemas.microsoft.com/office/drawing/2014/main" id="{7FE32234-1DC8-150E-2681-DE6B565E334D}"/>
              </a:ext>
            </a:extLst>
          </p:cNvPr>
          <p:cNvSpPr>
            <a:spLocks noGrp="1"/>
          </p:cNvSpPr>
          <p:nvPr>
            <p:ph sz="quarter" idx="20"/>
          </p:nvPr>
        </p:nvSpPr>
        <p:spPr>
          <a:xfrm>
            <a:off x="502919" y="2242834"/>
            <a:ext cx="6477904" cy="2422829"/>
          </a:xfrm>
        </p:spPr>
        <p:txBody>
          <a:bodyPr/>
          <a:lstStyle/>
          <a:p>
            <a:r>
              <a:rPr lang="de-DE" sz="1200" spc="-5" dirty="0">
                <a:latin typeface="Georgia" panose="02040502050405020303" pitchFamily="18" charset="0"/>
                <a:cs typeface="Arial" panose="020B0604020202020204" pitchFamily="34" charset="0"/>
              </a:rPr>
              <a:t>Ignorieren Sie keine Symptome, die möglicherweise Folgen niedriger oder hoher Zuckerwerte </a:t>
            </a:r>
            <a:br>
              <a:rPr lang="de-DE" sz="1200" spc="-5" dirty="0">
                <a:latin typeface="Georgia" panose="02040502050405020303" pitchFamily="18" charset="0"/>
                <a:cs typeface="Arial" panose="020B0604020202020204" pitchFamily="34" charset="0"/>
              </a:rPr>
            </a:br>
            <a:r>
              <a:rPr lang="de-DE" sz="1200" spc="-5" dirty="0">
                <a:latin typeface="Georgia" panose="02040502050405020303" pitchFamily="18" charset="0"/>
                <a:cs typeface="Arial" panose="020B0604020202020204" pitchFamily="34" charset="0"/>
              </a:rPr>
              <a:t>sind. Wenn Ihre Symptome nicht mit dem gemessenen Sensor-Zuckerwert übereinstimmen oder Sie den Verdacht haben, dass Ihr Messwert ungenau ist, überprüfen Sie die Messung, indem Sie mit einem Blutzucker-Messgerät einen Blutzuckertest an der Fingerkuppe durch-führen. Wenn Sie Symptome haben, die nicht mit Ihren Zucker-Messwerten übereinstimmen, wenden Sie sich bitte an Ihr medizinisches Fachpersonal.</a:t>
            </a:r>
          </a:p>
          <a:p>
            <a:endParaRPr lang="de-DE" dirty="0"/>
          </a:p>
        </p:txBody>
      </p:sp>
    </p:spTree>
    <p:extLst>
      <p:ext uri="{BB962C8B-B14F-4D97-AF65-F5344CB8AC3E}">
        <p14:creationId xmlns:p14="http://schemas.microsoft.com/office/powerpoint/2010/main" val="3300485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6C2A368-FC81-49D4-CD8C-DC3E8B7D8828}"/>
              </a:ext>
            </a:extLst>
          </p:cNvPr>
          <p:cNvSpPr/>
          <p:nvPr/>
        </p:nvSpPr>
        <p:spPr>
          <a:xfrm>
            <a:off x="7222992" y="0"/>
            <a:ext cx="1921008" cy="51435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100"/>
              </a:solidFill>
            </a:endParaRPr>
          </a:p>
        </p:txBody>
      </p:sp>
      <p:sp>
        <p:nvSpPr>
          <p:cNvPr id="19" name="Textplatzhalter 10">
            <a:extLst>
              <a:ext uri="{FF2B5EF4-FFF2-40B4-BE49-F238E27FC236}">
                <a16:creationId xmlns:a16="http://schemas.microsoft.com/office/drawing/2014/main" id="{85706450-2C45-72C4-F777-2F68F294C3ED}"/>
              </a:ext>
            </a:extLst>
          </p:cNvPr>
          <p:cNvSpPr>
            <a:spLocks noGrp="1"/>
          </p:cNvSpPr>
          <p:nvPr>
            <p:ph type="body" sz="quarter" idx="18"/>
          </p:nvPr>
        </p:nvSpPr>
        <p:spPr/>
        <p:txBody>
          <a:bodyPr/>
          <a:lstStyle/>
          <a:p>
            <a:r>
              <a:rPr lang="de-DE"/>
              <a:t>Sensor-Applikation</a:t>
            </a:r>
          </a:p>
        </p:txBody>
      </p:sp>
      <p:sp>
        <p:nvSpPr>
          <p:cNvPr id="16" name="Textplatzhalter 15">
            <a:extLst>
              <a:ext uri="{FF2B5EF4-FFF2-40B4-BE49-F238E27FC236}">
                <a16:creationId xmlns:a16="http://schemas.microsoft.com/office/drawing/2014/main" id="{D2A62461-D12C-6518-8AD7-AB8C09EBF202}"/>
              </a:ext>
            </a:extLst>
          </p:cNvPr>
          <p:cNvSpPr>
            <a:spLocks noGrp="1"/>
          </p:cNvSpPr>
          <p:nvPr>
            <p:ph type="body" sz="quarter" idx="19"/>
          </p:nvPr>
        </p:nvSpPr>
        <p:spPr>
          <a:xfrm>
            <a:off x="504000" y="1404000"/>
            <a:ext cx="5654534" cy="390525"/>
          </a:xfrm>
        </p:spPr>
        <p:txBody>
          <a:bodyPr/>
          <a:lstStyle/>
          <a:p>
            <a:r>
              <a:rPr lang="de-DE" sz="1600" dirty="0"/>
              <a:t>WICHTIGE HINWEISE VOR DER VERWENDUNG DES </a:t>
            </a:r>
            <a:br>
              <a:rPr lang="de-DE" sz="1600" dirty="0"/>
            </a:br>
            <a:r>
              <a:rPr lang="de-DE" sz="1600" dirty="0"/>
              <a:t>FREESTYLE LIBRE 3 MESSSYSTEMS</a:t>
            </a:r>
          </a:p>
          <a:p>
            <a:endParaRPr lang="de-DE" sz="1600" dirty="0"/>
          </a:p>
        </p:txBody>
      </p:sp>
      <p:sp>
        <p:nvSpPr>
          <p:cNvPr id="20" name="Titel 15">
            <a:extLst>
              <a:ext uri="{FF2B5EF4-FFF2-40B4-BE49-F238E27FC236}">
                <a16:creationId xmlns:a16="http://schemas.microsoft.com/office/drawing/2014/main" id="{31538713-6CA3-CDF0-A340-E80F68C14689}"/>
              </a:ext>
            </a:extLst>
          </p:cNvPr>
          <p:cNvSpPr>
            <a:spLocks noGrp="1"/>
          </p:cNvSpPr>
          <p:nvPr>
            <p:ph type="title"/>
          </p:nvPr>
        </p:nvSpPr>
        <p:spPr/>
        <p:txBody>
          <a:bodyPr/>
          <a:lstStyle/>
          <a:p>
            <a:r>
              <a:rPr lang="de-DE"/>
              <a:t>Wichtige Hinweise vor der </a:t>
            </a:r>
            <a:br>
              <a:rPr lang="de-DE"/>
            </a:br>
            <a:r>
              <a:rPr lang="de-DE"/>
              <a:t>Sensor-Applikation</a:t>
            </a:r>
          </a:p>
        </p:txBody>
      </p:sp>
      <p:sp>
        <p:nvSpPr>
          <p:cNvPr id="3" name="Fußzeilenplatzhalter 3">
            <a:extLst>
              <a:ext uri="{FF2B5EF4-FFF2-40B4-BE49-F238E27FC236}">
                <a16:creationId xmlns:a16="http://schemas.microsoft.com/office/drawing/2014/main" id="{D5272FE4-3443-3772-FB79-8CAFA4FBEF6F}"/>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18" name="Textplatzhalter 17">
            <a:extLst>
              <a:ext uri="{FF2B5EF4-FFF2-40B4-BE49-F238E27FC236}">
                <a16:creationId xmlns:a16="http://schemas.microsoft.com/office/drawing/2014/main" id="{BCD40B00-504C-8CBE-3C1C-E1200AECA115}"/>
              </a:ext>
            </a:extLst>
          </p:cNvPr>
          <p:cNvSpPr>
            <a:spLocks noGrp="1"/>
          </p:cNvSpPr>
          <p:nvPr>
            <p:ph type="body" sz="quarter" idx="24"/>
          </p:nvPr>
        </p:nvSpPr>
        <p:spPr/>
        <p:txBody>
          <a:bodyPr/>
          <a:lstStyle/>
          <a:p>
            <a:endParaRPr lang="de-DE"/>
          </a:p>
        </p:txBody>
      </p:sp>
      <p:cxnSp>
        <p:nvCxnSpPr>
          <p:cNvPr id="17" name="Gerade Verbindung 32">
            <a:extLst>
              <a:ext uri="{FF2B5EF4-FFF2-40B4-BE49-F238E27FC236}">
                <a16:creationId xmlns:a16="http://schemas.microsoft.com/office/drawing/2014/main" id="{E2B2793B-0886-D94C-9529-0848A0C37136}"/>
              </a:ext>
            </a:extLst>
          </p:cNvPr>
          <p:cNvCxnSpPr>
            <a:cxnSpLocks/>
          </p:cNvCxnSpPr>
          <p:nvPr/>
        </p:nvCxnSpPr>
        <p:spPr>
          <a:xfrm>
            <a:off x="503238" y="2106230"/>
            <a:ext cx="648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4" name="Grafik 23">
            <a:extLst>
              <a:ext uri="{FF2B5EF4-FFF2-40B4-BE49-F238E27FC236}">
                <a16:creationId xmlns:a16="http://schemas.microsoft.com/office/drawing/2014/main" id="{5B97A04F-D6A2-7E02-5496-2ED2C6A905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4001" y="1859536"/>
            <a:ext cx="1377830" cy="1259730"/>
          </a:xfrm>
          <a:prstGeom prst="rect">
            <a:avLst/>
          </a:prstGeom>
        </p:spPr>
      </p:pic>
      <p:sp>
        <p:nvSpPr>
          <p:cNvPr id="12" name="Foliennummernplatzhalter 20">
            <a:extLst>
              <a:ext uri="{FF2B5EF4-FFF2-40B4-BE49-F238E27FC236}">
                <a16:creationId xmlns:a16="http://schemas.microsoft.com/office/drawing/2014/main" id="{47811AB0-051F-DA85-35C5-C50596DAD9D4}"/>
              </a:ext>
            </a:extLst>
          </p:cNvPr>
          <p:cNvSpPr txBox="1">
            <a:spLocks/>
          </p:cNvSpPr>
          <p:nvPr/>
        </p:nvSpPr>
        <p:spPr>
          <a:xfrm>
            <a:off x="8163592" y="4767263"/>
            <a:ext cx="568102" cy="274637"/>
          </a:xfrm>
          <a:prstGeom prst="rect">
            <a:avLst/>
          </a:prstGeom>
        </p:spPr>
        <p:txBody>
          <a:bodyPr lIns="0" tIns="46800" rIns="90000" bIns="46800" anchor="ctr" anchorCtr="0"/>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a:t>
            </a:r>
            <a:fld id="{7B2119CD-3B2D-4CEB-B404-D2E3F8CD6D69}" type="slidenum">
              <a:rPr kumimoji="0" lang="en-IN" sz="1000" b="0" i="0" u="none" strike="noStrike" kern="120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N" sz="1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Inhaltsplatzhalter 21">
            <a:extLst>
              <a:ext uri="{FF2B5EF4-FFF2-40B4-BE49-F238E27FC236}">
                <a16:creationId xmlns:a16="http://schemas.microsoft.com/office/drawing/2014/main" id="{7FE32234-1DC8-150E-2681-DE6B565E334D}"/>
              </a:ext>
            </a:extLst>
          </p:cNvPr>
          <p:cNvSpPr>
            <a:spLocks noGrp="1"/>
          </p:cNvSpPr>
          <p:nvPr>
            <p:ph sz="quarter" idx="20"/>
          </p:nvPr>
        </p:nvSpPr>
        <p:spPr>
          <a:xfrm>
            <a:off x="502919" y="2242834"/>
            <a:ext cx="6477904" cy="2422829"/>
          </a:xfrm>
        </p:spPr>
        <p:txBody>
          <a:bodyPr/>
          <a:lstStyle/>
          <a:p>
            <a:pPr marL="12700" marR="50800">
              <a:lnSpc>
                <a:spcPct val="100000"/>
              </a:lnSpc>
              <a:spcBef>
                <a:spcPts val="5"/>
              </a:spcBef>
              <a:buClr>
                <a:schemeClr val="accent5"/>
              </a:buClr>
              <a:buSzPct val="100000"/>
              <a:tabLst>
                <a:tab pos="120650" algn="l"/>
              </a:tabLst>
            </a:pPr>
            <a:r>
              <a:rPr lang="de-DE" sz="1200">
                <a:cs typeface="Arial" panose="020B0604020202020204" pitchFamily="34" charset="0"/>
              </a:rPr>
              <a:t>Schwere Dehydratation und exzessiver Flüssigkeitsverlust können zu ungenauen Ergebnissen </a:t>
            </a:r>
            <a:br>
              <a:rPr lang="de-DE" sz="1200">
                <a:cs typeface="Arial" panose="020B0604020202020204" pitchFamily="34" charset="0"/>
              </a:rPr>
            </a:br>
            <a:r>
              <a:rPr lang="de-DE" sz="1200">
                <a:cs typeface="Arial" panose="020B0604020202020204" pitchFamily="34" charset="0"/>
              </a:rPr>
              <a:t>führen. Wenn Sie Ihrer Meinung nach dehydriert sind, wenden Sie sich bitte umgehend an Ihr medizinisches Fachpersonal.</a:t>
            </a:r>
          </a:p>
        </p:txBody>
      </p:sp>
      <p:sp>
        <p:nvSpPr>
          <p:cNvPr id="6" name="Datumsplatzhalter 5">
            <a:extLst>
              <a:ext uri="{FF2B5EF4-FFF2-40B4-BE49-F238E27FC236}">
                <a16:creationId xmlns:a16="http://schemas.microsoft.com/office/drawing/2014/main" id="{3AEE0D35-83AF-2B06-EDBB-80D6A07516D3}"/>
              </a:ext>
            </a:extLst>
          </p:cNvPr>
          <p:cNvSpPr>
            <a:spLocks noGrp="1"/>
          </p:cNvSpPr>
          <p:nvPr>
            <p:ph type="dt" sz="half" idx="21"/>
          </p:nvPr>
        </p:nvSpPr>
        <p:spPr/>
        <p:txBody>
          <a:bodyPr tIns="46800"/>
          <a:lstStyle/>
          <a:p>
            <a:fld id="{3B64844A-0FEC-EC49-BCFF-285617594560}" type="datetime1">
              <a:rPr lang="de-DE" smtClean="0"/>
              <a:t>16.04.24</a:t>
            </a:fld>
            <a:endParaRPr lang="en-IN" dirty="0"/>
          </a:p>
        </p:txBody>
      </p:sp>
      <p:sp>
        <p:nvSpPr>
          <p:cNvPr id="4" name="Foliennummernplatzhalter 3">
            <a:extLst>
              <a:ext uri="{FF2B5EF4-FFF2-40B4-BE49-F238E27FC236}">
                <a16:creationId xmlns:a16="http://schemas.microsoft.com/office/drawing/2014/main" id="{D5659D51-597F-1DEF-D12F-86979EED8008}"/>
              </a:ext>
            </a:extLst>
          </p:cNvPr>
          <p:cNvSpPr>
            <a:spLocks noGrp="1"/>
          </p:cNvSpPr>
          <p:nvPr>
            <p:ph type="sldNum" sz="quarter" idx="23"/>
          </p:nvPr>
        </p:nvSpPr>
        <p:spPr/>
        <p:txBody>
          <a:bodyPr/>
          <a:lstStyle/>
          <a:p>
            <a:pPr>
              <a:defRPr/>
            </a:pPr>
            <a:r>
              <a:rPr lang="en-IN" dirty="0"/>
              <a:t>|    </a:t>
            </a:r>
            <a:fld id="{7B2119CD-3B2D-4CEB-B404-D2E3F8CD6D69}" type="slidenum">
              <a:rPr lang="en-IN" smtClean="0"/>
              <a:pPr>
                <a:defRPr/>
              </a:pPr>
              <a:t>14</a:t>
            </a:fld>
            <a:endParaRPr lang="en-IN" dirty="0"/>
          </a:p>
        </p:txBody>
      </p:sp>
    </p:spTree>
    <p:extLst>
      <p:ext uri="{BB962C8B-B14F-4D97-AF65-F5344CB8AC3E}">
        <p14:creationId xmlns:p14="http://schemas.microsoft.com/office/powerpoint/2010/main" val="3722735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7">
            <a:extLst>
              <a:ext uri="{FF2B5EF4-FFF2-40B4-BE49-F238E27FC236}">
                <a16:creationId xmlns:a16="http://schemas.microsoft.com/office/drawing/2014/main" id="{4BF1A9FE-F1A7-FDCD-FA61-30BA35E6D7A0}"/>
              </a:ext>
            </a:extLst>
          </p:cNvPr>
          <p:cNvSpPr>
            <a:spLocks noGrp="1"/>
          </p:cNvSpPr>
          <p:nvPr>
            <p:ph type="dt" sz="half" idx="16"/>
          </p:nvPr>
        </p:nvSpPr>
        <p:spPr>
          <a:xfrm>
            <a:off x="7531511" y="4767263"/>
            <a:ext cx="787879" cy="274637"/>
          </a:xfrm>
        </p:spPr>
        <p:txBody>
          <a:bodyPr/>
          <a:lstStyle/>
          <a:p>
            <a:fld id="{787CC818-F271-5044-B200-6CA19172CDFA}" type="datetime1">
              <a:rPr lang="de-DE" smtClean="0"/>
              <a:t>16.04.24</a:t>
            </a:fld>
            <a:endParaRPr lang="en-IN"/>
          </a:p>
        </p:txBody>
      </p:sp>
      <p:sp>
        <p:nvSpPr>
          <p:cNvPr id="2" name="Fußzeilenplatzhalter 3">
            <a:extLst>
              <a:ext uri="{FF2B5EF4-FFF2-40B4-BE49-F238E27FC236}">
                <a16:creationId xmlns:a16="http://schemas.microsoft.com/office/drawing/2014/main" id="{221B596B-A556-CF65-16B8-C5FAC55F3192}"/>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40" name="Foliennummernplatzhalter 39">
            <a:extLst>
              <a:ext uri="{FF2B5EF4-FFF2-40B4-BE49-F238E27FC236}">
                <a16:creationId xmlns:a16="http://schemas.microsoft.com/office/drawing/2014/main" id="{4E028217-10B8-C398-4D43-0CEE48F3D275}"/>
              </a:ext>
            </a:extLst>
          </p:cNvPr>
          <p:cNvSpPr>
            <a:spLocks noGrp="1"/>
          </p:cNvSpPr>
          <p:nvPr>
            <p:ph type="sldNum" sz="quarter" idx="18"/>
          </p:nvPr>
        </p:nvSpPr>
        <p:spPr>
          <a:xfrm>
            <a:off x="8167058" y="4767263"/>
            <a:ext cx="568102" cy="274637"/>
          </a:xfrm>
        </p:spPr>
        <p:txBody>
          <a:bodyPr/>
          <a:lstStyle/>
          <a:p>
            <a:pPr>
              <a:defRPr/>
            </a:pPr>
            <a:r>
              <a:rPr lang="en-IN"/>
              <a:t>|    </a:t>
            </a:r>
            <a:fld id="{7B2119CD-3B2D-4CEB-B404-D2E3F8CD6D69}" type="slidenum">
              <a:rPr lang="en-IN" smtClean="0"/>
              <a:pPr>
                <a:defRPr/>
              </a:pPr>
              <a:t>15</a:t>
            </a:fld>
            <a:endParaRPr lang="en-IN"/>
          </a:p>
        </p:txBody>
      </p:sp>
      <p:sp>
        <p:nvSpPr>
          <p:cNvPr id="7" name="Titel 6">
            <a:extLst>
              <a:ext uri="{FF2B5EF4-FFF2-40B4-BE49-F238E27FC236}">
                <a16:creationId xmlns:a16="http://schemas.microsoft.com/office/drawing/2014/main" id="{923949E5-5CA1-2942-A6E5-DAF01D8AED16}"/>
              </a:ext>
            </a:extLst>
          </p:cNvPr>
          <p:cNvSpPr>
            <a:spLocks noGrp="1"/>
          </p:cNvSpPr>
          <p:nvPr>
            <p:ph type="title"/>
          </p:nvPr>
        </p:nvSpPr>
        <p:spPr/>
        <p:txBody>
          <a:bodyPr/>
          <a:lstStyle/>
          <a:p>
            <a:r>
              <a:rPr lang="en-US" err="1"/>
              <a:t>Anbringen</a:t>
            </a:r>
            <a:r>
              <a:rPr lang="en-US"/>
              <a:t> des </a:t>
            </a:r>
            <a:r>
              <a:rPr lang="en-US" err="1"/>
              <a:t>FreeStyle</a:t>
            </a:r>
            <a:r>
              <a:rPr lang="en-US"/>
              <a:t> Libre 3 Sensors</a:t>
            </a:r>
            <a:endParaRPr lang="de-DE"/>
          </a:p>
        </p:txBody>
      </p:sp>
      <p:sp>
        <p:nvSpPr>
          <p:cNvPr id="54" name="Textplatzhalter 53">
            <a:extLst>
              <a:ext uri="{FF2B5EF4-FFF2-40B4-BE49-F238E27FC236}">
                <a16:creationId xmlns:a16="http://schemas.microsoft.com/office/drawing/2014/main" id="{8B1EF4CB-6A04-339C-4334-F9FF05A93325}"/>
              </a:ext>
            </a:extLst>
          </p:cNvPr>
          <p:cNvSpPr>
            <a:spLocks noGrp="1"/>
          </p:cNvSpPr>
          <p:nvPr>
            <p:ph type="body" sz="quarter" idx="19"/>
          </p:nvPr>
        </p:nvSpPr>
        <p:spPr>
          <a:xfrm>
            <a:off x="495236" y="4471988"/>
            <a:ext cx="8138160" cy="308464"/>
          </a:xfrm>
        </p:spPr>
        <p:txBody>
          <a:bodyPr/>
          <a:lstStyle/>
          <a:p>
            <a:r>
              <a:rPr lang="de-DE" b="1"/>
              <a:t>1. </a:t>
            </a:r>
            <a:r>
              <a:rPr lang="de-DE"/>
              <a:t>ACHTUNG: Drücken Sie den </a:t>
            </a:r>
            <a:r>
              <a:rPr lang="de-DE" err="1"/>
              <a:t>Sensorapplikator</a:t>
            </a:r>
            <a:r>
              <a:rPr lang="de-DE"/>
              <a:t> ERST DANN auf die Haut, wenn er sich über der vorbereiteten Stelle befindet, um eine versehentlich falsche Platzierung oder Verletzung zu vermeiden. </a:t>
            </a:r>
            <a:r>
              <a:rPr lang="de-DE" b="1"/>
              <a:t>2. </a:t>
            </a:r>
            <a:r>
              <a:rPr lang="de-DE"/>
              <a:t>HINWEIS: Wenn Sie den Sensor anbringen, kann es zu Blutergüssen oder Blutungen kommen. Nehmen Sie den Sensor ab, wenn die Blutung anhält, und bringen Sie an einer anderen Stelle einen neuen Sensor an.</a:t>
            </a:r>
          </a:p>
        </p:txBody>
      </p:sp>
      <p:sp>
        <p:nvSpPr>
          <p:cNvPr id="10" name="Rectangle 24">
            <a:extLst>
              <a:ext uri="{FF2B5EF4-FFF2-40B4-BE49-F238E27FC236}">
                <a16:creationId xmlns:a16="http://schemas.microsoft.com/office/drawing/2014/main" id="{EC51E7EC-1277-144A-BC5F-ED3DFCA44DC2}"/>
              </a:ext>
            </a:extLst>
          </p:cNvPr>
          <p:cNvSpPr/>
          <p:nvPr/>
        </p:nvSpPr>
        <p:spPr>
          <a:xfrm>
            <a:off x="519113" y="1131888"/>
            <a:ext cx="1692000" cy="1692000"/>
          </a:xfrm>
          <a:prstGeom prst="rect">
            <a:avLst/>
          </a:prstGeom>
          <a:solidFill>
            <a:schemeClr val="bg1"/>
          </a:solidFill>
          <a:ln>
            <a:noFill/>
          </a:ln>
          <a:effectLst>
            <a:outerShdw blurRad="38100" algn="ctr" rotWithShape="0">
              <a:prstClr val="black">
                <a:alpha val="6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24">
            <a:extLst>
              <a:ext uri="{FF2B5EF4-FFF2-40B4-BE49-F238E27FC236}">
                <a16:creationId xmlns:a16="http://schemas.microsoft.com/office/drawing/2014/main" id="{18E1FC3E-CC0C-CF43-98AD-1F6F4BF02642}"/>
              </a:ext>
            </a:extLst>
          </p:cNvPr>
          <p:cNvSpPr/>
          <p:nvPr/>
        </p:nvSpPr>
        <p:spPr>
          <a:xfrm>
            <a:off x="2408412" y="1131888"/>
            <a:ext cx="1692000" cy="1692000"/>
          </a:xfrm>
          <a:prstGeom prst="rect">
            <a:avLst/>
          </a:prstGeom>
          <a:solidFill>
            <a:schemeClr val="bg1"/>
          </a:solidFill>
          <a:ln>
            <a:noFill/>
          </a:ln>
          <a:effectLst>
            <a:outerShdw blurRad="38100" algn="ctr" rotWithShape="0">
              <a:prstClr val="black">
                <a:alpha val="6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24">
            <a:extLst>
              <a:ext uri="{FF2B5EF4-FFF2-40B4-BE49-F238E27FC236}">
                <a16:creationId xmlns:a16="http://schemas.microsoft.com/office/drawing/2014/main" id="{7293707D-E8B0-F04D-93D8-5404325712E1}"/>
              </a:ext>
            </a:extLst>
          </p:cNvPr>
          <p:cNvSpPr/>
          <p:nvPr/>
        </p:nvSpPr>
        <p:spPr>
          <a:xfrm>
            <a:off x="4297711" y="1131888"/>
            <a:ext cx="1692000" cy="1692000"/>
          </a:xfrm>
          <a:prstGeom prst="rect">
            <a:avLst/>
          </a:prstGeom>
          <a:solidFill>
            <a:schemeClr val="bg1"/>
          </a:solidFill>
          <a:ln>
            <a:noFill/>
          </a:ln>
          <a:effectLst>
            <a:outerShdw blurRad="38100" algn="ctr" rotWithShape="0">
              <a:prstClr val="black">
                <a:alpha val="6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24">
            <a:extLst>
              <a:ext uri="{FF2B5EF4-FFF2-40B4-BE49-F238E27FC236}">
                <a16:creationId xmlns:a16="http://schemas.microsoft.com/office/drawing/2014/main" id="{5BC584DA-96E1-C444-8CDD-39D6EEA9E7BF}"/>
              </a:ext>
            </a:extLst>
          </p:cNvPr>
          <p:cNvSpPr/>
          <p:nvPr/>
        </p:nvSpPr>
        <p:spPr>
          <a:xfrm>
            <a:off x="519113" y="2959388"/>
            <a:ext cx="1692000" cy="1548000"/>
          </a:xfrm>
          <a:prstGeom prst="rect">
            <a:avLst/>
          </a:prstGeom>
          <a:solidFill>
            <a:schemeClr val="bg1"/>
          </a:solidFill>
          <a:ln>
            <a:noFill/>
          </a:ln>
          <a:effectLst>
            <a:outerShdw blurRad="38100" algn="ctr" rotWithShape="0">
              <a:prstClr val="black">
                <a:alpha val="6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24">
            <a:extLst>
              <a:ext uri="{FF2B5EF4-FFF2-40B4-BE49-F238E27FC236}">
                <a16:creationId xmlns:a16="http://schemas.microsoft.com/office/drawing/2014/main" id="{DA6CDE73-C96F-684D-8819-2B84B5F8D78A}"/>
              </a:ext>
            </a:extLst>
          </p:cNvPr>
          <p:cNvSpPr/>
          <p:nvPr/>
        </p:nvSpPr>
        <p:spPr>
          <a:xfrm>
            <a:off x="2408412" y="2959388"/>
            <a:ext cx="1692000" cy="1548000"/>
          </a:xfrm>
          <a:prstGeom prst="rect">
            <a:avLst/>
          </a:prstGeom>
          <a:solidFill>
            <a:schemeClr val="bg1"/>
          </a:solidFill>
          <a:ln>
            <a:noFill/>
          </a:ln>
          <a:effectLst>
            <a:outerShdw blurRad="38100" algn="ctr" rotWithShape="0">
              <a:prstClr val="black">
                <a:alpha val="6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24">
            <a:extLst>
              <a:ext uri="{FF2B5EF4-FFF2-40B4-BE49-F238E27FC236}">
                <a16:creationId xmlns:a16="http://schemas.microsoft.com/office/drawing/2014/main" id="{3C746625-8FFC-4C4E-86C8-9D3B128D794A}"/>
              </a:ext>
            </a:extLst>
          </p:cNvPr>
          <p:cNvSpPr/>
          <p:nvPr/>
        </p:nvSpPr>
        <p:spPr>
          <a:xfrm>
            <a:off x="4297711" y="2959388"/>
            <a:ext cx="1692000" cy="1548000"/>
          </a:xfrm>
          <a:prstGeom prst="rect">
            <a:avLst/>
          </a:prstGeom>
          <a:solidFill>
            <a:schemeClr val="bg1"/>
          </a:solidFill>
          <a:ln>
            <a:noFill/>
          </a:ln>
          <a:effectLst>
            <a:outerShdw blurRad="38100" algn="ctr" rotWithShape="0">
              <a:prstClr val="black">
                <a:alpha val="6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6" name="Picture 7">
            <a:extLst>
              <a:ext uri="{FF2B5EF4-FFF2-40B4-BE49-F238E27FC236}">
                <a16:creationId xmlns:a16="http://schemas.microsoft.com/office/drawing/2014/main" id="{FBAE8013-8832-B84D-8CA4-7B5567F551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68" t="9925" r="13956" b="10087"/>
          <a:stretch/>
        </p:blipFill>
        <p:spPr>
          <a:xfrm>
            <a:off x="4297711" y="1614706"/>
            <a:ext cx="1691999" cy="1215787"/>
          </a:xfrm>
          <a:prstGeom prst="rect">
            <a:avLst/>
          </a:prstGeom>
        </p:spPr>
      </p:pic>
      <p:pic>
        <p:nvPicPr>
          <p:cNvPr id="17" name="Picture 8">
            <a:extLst>
              <a:ext uri="{FF2B5EF4-FFF2-40B4-BE49-F238E27FC236}">
                <a16:creationId xmlns:a16="http://schemas.microsoft.com/office/drawing/2014/main" id="{A31467B0-7098-8342-B887-55A4253084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27" t="36869" r="10433"/>
          <a:stretch/>
        </p:blipFill>
        <p:spPr>
          <a:xfrm>
            <a:off x="513527" y="1614707"/>
            <a:ext cx="1694794" cy="1209181"/>
          </a:xfrm>
          <a:prstGeom prst="rect">
            <a:avLst/>
          </a:prstGeom>
        </p:spPr>
      </p:pic>
      <p:pic>
        <p:nvPicPr>
          <p:cNvPr id="18" name="Picture 9">
            <a:extLst>
              <a:ext uri="{FF2B5EF4-FFF2-40B4-BE49-F238E27FC236}">
                <a16:creationId xmlns:a16="http://schemas.microsoft.com/office/drawing/2014/main" id="{6F452AC4-0063-5648-8D7F-2D8EA13B6E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904" t="29413" r="18213" b="12679"/>
          <a:stretch/>
        </p:blipFill>
        <p:spPr>
          <a:xfrm>
            <a:off x="2408412" y="1614707"/>
            <a:ext cx="1692000" cy="1210515"/>
          </a:xfrm>
          <a:prstGeom prst="rect">
            <a:avLst/>
          </a:prstGeom>
        </p:spPr>
      </p:pic>
      <p:pic>
        <p:nvPicPr>
          <p:cNvPr id="19" name="Picture 10">
            <a:extLst>
              <a:ext uri="{FF2B5EF4-FFF2-40B4-BE49-F238E27FC236}">
                <a16:creationId xmlns:a16="http://schemas.microsoft.com/office/drawing/2014/main" id="{FD1545DD-7B6D-FA4A-90F2-C2B856C246AE}"/>
              </a:ext>
            </a:extLst>
          </p:cNvPr>
          <p:cNvPicPr>
            <a:picLocks noChangeAspect="1"/>
          </p:cNvPicPr>
          <p:nvPr/>
        </p:nvPicPr>
        <p:blipFill>
          <a:blip r:embed="rId6" cstate="print">
            <a:extLst>
              <a:ext uri="{28A0092B-C50C-407E-A947-70E740481C1C}">
                <a14:useLocalDpi xmlns:a14="http://schemas.microsoft.com/office/drawing/2010/main" val="0"/>
              </a:ext>
            </a:extLst>
          </a:blip>
          <a:srcRect t="6250" b="6250"/>
          <a:stretch/>
        </p:blipFill>
        <p:spPr>
          <a:xfrm>
            <a:off x="513527" y="3586858"/>
            <a:ext cx="1694794" cy="926850"/>
          </a:xfrm>
          <a:prstGeom prst="rect">
            <a:avLst/>
          </a:prstGeom>
        </p:spPr>
      </p:pic>
      <p:pic>
        <p:nvPicPr>
          <p:cNvPr id="20" name="Picture 11">
            <a:extLst>
              <a:ext uri="{FF2B5EF4-FFF2-40B4-BE49-F238E27FC236}">
                <a16:creationId xmlns:a16="http://schemas.microsoft.com/office/drawing/2014/main" id="{3FE11315-A244-EB41-8B27-EB3E5E948C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948" t="18351" r="4051" b="9897"/>
          <a:stretch/>
        </p:blipFill>
        <p:spPr>
          <a:xfrm>
            <a:off x="2405619" y="3586858"/>
            <a:ext cx="1694793" cy="926850"/>
          </a:xfrm>
          <a:prstGeom prst="rect">
            <a:avLst/>
          </a:prstGeom>
        </p:spPr>
      </p:pic>
      <p:pic>
        <p:nvPicPr>
          <p:cNvPr id="21" name="Picture 12">
            <a:extLst>
              <a:ext uri="{FF2B5EF4-FFF2-40B4-BE49-F238E27FC236}">
                <a16:creationId xmlns:a16="http://schemas.microsoft.com/office/drawing/2014/main" id="{5B60C30D-2C28-2448-AF03-654A70442E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482" t="46608" r="9968"/>
          <a:stretch/>
        </p:blipFill>
        <p:spPr>
          <a:xfrm>
            <a:off x="4297711" y="3586857"/>
            <a:ext cx="1692000" cy="926851"/>
          </a:xfrm>
          <a:prstGeom prst="rect">
            <a:avLst/>
          </a:prstGeom>
        </p:spPr>
      </p:pic>
      <p:sp>
        <p:nvSpPr>
          <p:cNvPr id="22" name="Rectangle: Rounded Corners 23">
            <a:extLst>
              <a:ext uri="{FF2B5EF4-FFF2-40B4-BE49-F238E27FC236}">
                <a16:creationId xmlns:a16="http://schemas.microsoft.com/office/drawing/2014/main" id="{AB74DB2B-6551-7B44-B5CF-EF0D42625412}"/>
              </a:ext>
            </a:extLst>
          </p:cNvPr>
          <p:cNvSpPr/>
          <p:nvPr/>
        </p:nvSpPr>
        <p:spPr>
          <a:xfrm>
            <a:off x="6454962" y="1131888"/>
            <a:ext cx="2185802" cy="3382072"/>
          </a:xfrm>
          <a:prstGeom prst="roundRect">
            <a:avLst>
              <a:gd name="adj" fmla="val 1880"/>
            </a:avLst>
          </a:prstGeom>
          <a:noFill/>
          <a:ln w="2540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90000" rIns="91440" bIns="45720" rtlCol="0" anchor="t"/>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1200" b="1" i="0" u="none" strike="noStrike" kern="1200" cap="none" spc="150" normalizeH="0" baseline="0" noProof="0">
                <a:ln>
                  <a:noFill/>
                </a:ln>
                <a:solidFill>
                  <a:schemeClr val="accent3"/>
                </a:solidFill>
                <a:effectLst/>
                <a:uLnTx/>
                <a:uFillTx/>
                <a:latin typeface="Calibri"/>
                <a:cs typeface="Calibri"/>
              </a:rPr>
              <a:t>ACHTUNG!</a:t>
            </a:r>
            <a:endParaRPr kumimoji="0" lang="en-US" sz="1200" b="1" i="0" u="none" strike="noStrike" kern="1200" cap="none" spc="150" normalizeH="0" baseline="30000" noProof="0">
              <a:ln>
                <a:noFill/>
              </a:ln>
              <a:solidFill>
                <a:schemeClr val="accent3"/>
              </a:solidFill>
              <a:effectLst/>
              <a:uLnTx/>
              <a:uFillTx/>
              <a:latin typeface="Calibri"/>
              <a:cs typeface="Calibri"/>
            </a:endParaRPr>
          </a:p>
          <a:p>
            <a:pPr marR="0" lvl="0" algn="l" defTabSz="914400" rtl="0" eaLnBrk="1" fontAlgn="auto" latinLnBrk="0" hangingPunct="1">
              <a:lnSpc>
                <a:spcPct val="100000"/>
              </a:lnSpc>
              <a:spcAft>
                <a:spcPts val="2200"/>
              </a:spcAft>
              <a:buClr>
                <a:schemeClr val="accent5"/>
              </a:buClr>
              <a:buSzTx/>
              <a:tabLst/>
              <a:defRPr/>
            </a:pPr>
            <a:r>
              <a:rPr kumimoji="0" lang="en-US" sz="1200" b="0" i="0" u="none" strike="noStrike" kern="1200" cap="none" spc="0" normalizeH="0" baseline="0" noProof="0" err="1">
                <a:ln>
                  <a:noFill/>
                </a:ln>
                <a:solidFill>
                  <a:srgbClr val="000000"/>
                </a:solidFill>
                <a:effectLst/>
                <a:uLnTx/>
                <a:uFillTx/>
                <a:latin typeface="Georgia"/>
                <a:ea typeface="+mn-ea"/>
                <a:cs typeface="+mn-cs"/>
              </a:rPr>
              <a:t>Nicht</a:t>
            </a:r>
            <a:r>
              <a:rPr kumimoji="0" lang="en-US" sz="1200" b="0" i="0" u="none" strike="noStrike" kern="1200" cap="none" spc="0" normalizeH="0" baseline="0" noProof="0">
                <a:ln>
                  <a:noFill/>
                </a:ln>
                <a:solidFill>
                  <a:srgbClr val="000000"/>
                </a:solidFill>
                <a:effectLst/>
                <a:uLnTx/>
                <a:uFillTx/>
                <a:latin typeface="Georgia"/>
                <a:ea typeface="+mn-ea"/>
                <a:cs typeface="+mn-cs"/>
              </a:rPr>
              <a:t> </a:t>
            </a:r>
            <a:r>
              <a:rPr kumimoji="0" lang="en-US" sz="1200" b="0" i="0" u="none" strike="noStrike" kern="1200" cap="none" spc="0" normalizeH="0" baseline="0" noProof="0" err="1">
                <a:ln>
                  <a:noFill/>
                </a:ln>
                <a:solidFill>
                  <a:srgbClr val="000000"/>
                </a:solidFill>
                <a:effectLst/>
                <a:uLnTx/>
                <a:uFillTx/>
                <a:latin typeface="Georgia"/>
                <a:ea typeface="+mn-ea"/>
                <a:cs typeface="+mn-cs"/>
              </a:rPr>
              <a:t>benutzen</a:t>
            </a:r>
            <a:r>
              <a:rPr kumimoji="0" lang="en-US" sz="1200" b="0" i="0" u="none" strike="noStrike" kern="1200" cap="none" spc="0" normalizeH="0" baseline="0" noProof="0">
                <a:ln>
                  <a:noFill/>
                </a:ln>
                <a:solidFill>
                  <a:srgbClr val="000000"/>
                </a:solidFill>
                <a:effectLst/>
                <a:uLnTx/>
                <a:uFillTx/>
                <a:latin typeface="Georgia"/>
                <a:ea typeface="+mn-ea"/>
                <a:cs typeface="+mn-cs"/>
              </a:rPr>
              <a:t>, </a:t>
            </a:r>
            <a:r>
              <a:rPr kumimoji="0" lang="en-US" sz="1200" b="0" i="0" u="none" strike="noStrike" kern="1200" cap="none" spc="0" normalizeH="0" baseline="0" noProof="0" err="1">
                <a:ln>
                  <a:noFill/>
                </a:ln>
                <a:solidFill>
                  <a:srgbClr val="000000"/>
                </a:solidFill>
                <a:effectLst/>
                <a:uLnTx/>
                <a:uFillTx/>
                <a:latin typeface="Georgia"/>
                <a:ea typeface="+mn-ea"/>
                <a:cs typeface="+mn-cs"/>
              </a:rPr>
              <a:t>wenn</a:t>
            </a:r>
            <a:r>
              <a:rPr kumimoji="0" lang="en-US" sz="1200" b="0" i="0" u="none" strike="noStrike" kern="1200" cap="none" spc="0" normalizeH="0" baseline="0" noProof="0">
                <a:ln>
                  <a:noFill/>
                </a:ln>
                <a:solidFill>
                  <a:srgbClr val="000000"/>
                </a:solidFill>
                <a:effectLst/>
                <a:uLnTx/>
                <a:uFillTx/>
                <a:latin typeface="Georgia"/>
                <a:ea typeface="+mn-ea"/>
                <a:cs typeface="+mn-cs"/>
              </a:rPr>
              <a:t> das </a:t>
            </a:r>
            <a:r>
              <a:rPr kumimoji="0" lang="en-US" sz="1200" b="1" i="0" u="none" strike="noStrike" kern="1200" cap="none" spc="0" normalizeH="0" baseline="0" noProof="0">
                <a:ln>
                  <a:noFill/>
                </a:ln>
                <a:solidFill>
                  <a:srgbClr val="000000"/>
                </a:solidFill>
                <a:effectLst/>
                <a:uLnTx/>
                <a:uFillTx/>
                <a:latin typeface="Georgia"/>
                <a:ea typeface="+mn-ea"/>
                <a:cs typeface="+mn-cs"/>
              </a:rPr>
              <a:t>Siegel </a:t>
            </a:r>
            <a:r>
              <a:rPr kumimoji="0" lang="en-US" sz="1200" b="1" i="0" u="none" strike="noStrike" kern="1200" cap="none" spc="0" normalizeH="0" baseline="0" noProof="0" err="1">
                <a:ln>
                  <a:noFill/>
                </a:ln>
                <a:solidFill>
                  <a:srgbClr val="000000"/>
                </a:solidFill>
                <a:effectLst/>
                <a:uLnTx/>
                <a:uFillTx/>
                <a:latin typeface="Georgia"/>
                <a:ea typeface="+mn-ea"/>
                <a:cs typeface="+mn-cs"/>
              </a:rPr>
              <a:t>beschädigt</a:t>
            </a:r>
            <a:r>
              <a:rPr kumimoji="0" lang="en-US" sz="1200" b="1" i="0" u="none" strike="noStrike" kern="1200" cap="none" spc="0" normalizeH="0" baseline="0" noProof="0">
                <a:ln>
                  <a:noFill/>
                </a:ln>
                <a:solidFill>
                  <a:srgbClr val="000000"/>
                </a:solidFill>
                <a:effectLst/>
                <a:uLnTx/>
                <a:uFillTx/>
                <a:latin typeface="Georgia"/>
                <a:ea typeface="+mn-ea"/>
                <a:cs typeface="+mn-cs"/>
              </a:rPr>
              <a:t> </a:t>
            </a:r>
            <a:r>
              <a:rPr kumimoji="0" lang="en-US" sz="1200" b="0" i="0" u="none" strike="noStrike" kern="1200" cap="none" spc="0" normalizeH="0" baseline="0" noProof="0" err="1">
                <a:ln>
                  <a:noFill/>
                </a:ln>
                <a:solidFill>
                  <a:srgbClr val="000000"/>
                </a:solidFill>
                <a:effectLst/>
                <a:uLnTx/>
                <a:uFillTx/>
                <a:latin typeface="Georgia"/>
                <a:ea typeface="+mn-ea"/>
                <a:cs typeface="+mn-cs"/>
              </a:rPr>
              <a:t>ist</a:t>
            </a:r>
            <a:r>
              <a:rPr kumimoji="0" lang="en-US" sz="1200" b="0" i="0" u="none" strike="noStrike" kern="1200" cap="none" spc="0" normalizeH="0" baseline="0" noProof="0">
                <a:ln>
                  <a:noFill/>
                </a:ln>
                <a:solidFill>
                  <a:srgbClr val="000000"/>
                </a:solidFill>
                <a:effectLst/>
                <a:uLnTx/>
                <a:uFillTx/>
                <a:latin typeface="Georgia"/>
                <a:ea typeface="+mn-ea"/>
                <a:cs typeface="+mn-cs"/>
              </a:rPr>
              <a:t>.</a:t>
            </a:r>
            <a:endParaRPr lang="en-US" sz="1200" b="0" i="0" u="none" strike="noStrike" kern="1200" cap="none" spc="0" normalizeH="0" baseline="0" noProof="0">
              <a:ln>
                <a:noFill/>
              </a:ln>
              <a:solidFill>
                <a:srgbClr val="000000"/>
              </a:solidFill>
              <a:effectLst/>
              <a:uLnTx/>
              <a:uFillTx/>
              <a:latin typeface="Georgia"/>
            </a:endParaRPr>
          </a:p>
          <a:p>
            <a:pPr marR="0" lvl="0" algn="l" defTabSz="914400" rtl="0" eaLnBrk="1" fontAlgn="auto" latinLnBrk="0" hangingPunct="1">
              <a:lnSpc>
                <a:spcPct val="100000"/>
              </a:lnSpc>
              <a:spcAft>
                <a:spcPts val="2200"/>
              </a:spcAft>
              <a:buClr>
                <a:schemeClr val="accent5"/>
              </a:buClr>
              <a:buSzTx/>
              <a:tabLst/>
              <a:defRPr/>
            </a:pPr>
            <a:r>
              <a:rPr kumimoji="0" lang="en-US" sz="1200" b="0" i="0" u="none" strike="noStrike" kern="1200" cap="none" spc="0" normalizeH="0" baseline="0" noProof="0" err="1">
                <a:ln>
                  <a:noFill/>
                </a:ln>
                <a:solidFill>
                  <a:srgbClr val="000000"/>
                </a:solidFill>
                <a:effectLst/>
                <a:uLnTx/>
                <a:uFillTx/>
                <a:latin typeface="Georgia"/>
                <a:ea typeface="+mn-ea"/>
                <a:cs typeface="+mn-cs"/>
              </a:rPr>
              <a:t>Abgedrehten</a:t>
            </a:r>
            <a:r>
              <a:rPr kumimoji="0" lang="en-US" sz="1200" b="0" i="0" u="none" strike="noStrike" kern="1200" cap="none" spc="0" normalizeH="0" baseline="0" noProof="0">
                <a:ln>
                  <a:noFill/>
                </a:ln>
                <a:solidFill>
                  <a:srgbClr val="000000"/>
                </a:solidFill>
                <a:effectLst/>
                <a:uLnTx/>
                <a:uFillTx/>
                <a:latin typeface="Georgia"/>
                <a:ea typeface="+mn-ea"/>
                <a:cs typeface="+mn-cs"/>
              </a:rPr>
              <a:t> </a:t>
            </a:r>
            <a:r>
              <a:rPr kumimoji="0" lang="en-US" sz="1200" b="0" i="0" u="none" strike="noStrike" kern="1200" cap="none" spc="0" normalizeH="0" baseline="0" noProof="0" err="1">
                <a:ln>
                  <a:noFill/>
                </a:ln>
                <a:solidFill>
                  <a:srgbClr val="000000"/>
                </a:solidFill>
                <a:effectLst/>
                <a:uLnTx/>
                <a:uFillTx/>
                <a:latin typeface="Georgia"/>
                <a:ea typeface="+mn-ea"/>
                <a:cs typeface="+mn-cs"/>
              </a:rPr>
              <a:t>Deckel</a:t>
            </a:r>
            <a:r>
              <a:rPr kumimoji="0" lang="en-US" sz="1200" b="0" i="0" u="none" strike="noStrike" kern="1200" cap="none" spc="0" normalizeH="0" baseline="0" noProof="0">
                <a:ln>
                  <a:noFill/>
                </a:ln>
                <a:solidFill>
                  <a:srgbClr val="000000"/>
                </a:solidFill>
                <a:effectLst/>
                <a:uLnTx/>
                <a:uFillTx/>
                <a:latin typeface="Georgia"/>
                <a:ea typeface="+mn-ea"/>
                <a:cs typeface="+mn-cs"/>
              </a:rPr>
              <a:t> </a:t>
            </a:r>
            <a:r>
              <a:rPr kumimoji="0" lang="en-US" sz="1200" b="1" i="0" u="none" strike="noStrike" kern="1200" cap="none" spc="0" normalizeH="0" baseline="0" noProof="0" err="1">
                <a:ln>
                  <a:noFill/>
                </a:ln>
                <a:solidFill>
                  <a:srgbClr val="000000"/>
                </a:solidFill>
                <a:effectLst/>
                <a:uLnTx/>
                <a:uFillTx/>
                <a:latin typeface="Georgia"/>
                <a:ea typeface="+mn-ea"/>
                <a:cs typeface="+mn-cs"/>
              </a:rPr>
              <a:t>nicht</a:t>
            </a:r>
            <a:r>
              <a:rPr kumimoji="0" lang="en-US" sz="1200" b="1" i="0" u="none" strike="noStrike" kern="1200" cap="none" spc="0" normalizeH="0" baseline="0" noProof="0">
                <a:ln>
                  <a:noFill/>
                </a:ln>
                <a:solidFill>
                  <a:srgbClr val="000000"/>
                </a:solidFill>
                <a:effectLst/>
                <a:uLnTx/>
                <a:uFillTx/>
                <a:latin typeface="Georgia"/>
                <a:ea typeface="+mn-ea"/>
                <a:cs typeface="+mn-cs"/>
              </a:rPr>
              <a:t> </a:t>
            </a:r>
            <a:r>
              <a:rPr kumimoji="0" lang="en-US" sz="1200" b="1" i="0" u="none" strike="noStrike" kern="1200" cap="none" spc="0" normalizeH="0" baseline="0" noProof="0" err="1">
                <a:ln>
                  <a:noFill/>
                </a:ln>
                <a:solidFill>
                  <a:srgbClr val="000000"/>
                </a:solidFill>
                <a:effectLst/>
                <a:uLnTx/>
                <a:uFillTx/>
                <a:latin typeface="Georgia"/>
                <a:ea typeface="+mn-ea"/>
                <a:cs typeface="+mn-cs"/>
              </a:rPr>
              <a:t>wieder</a:t>
            </a:r>
            <a:r>
              <a:rPr kumimoji="0" lang="en-US" sz="1200" b="1" i="0" u="none" strike="noStrike" kern="1200" cap="none" spc="0" normalizeH="0" baseline="0" noProof="0">
                <a:ln>
                  <a:noFill/>
                </a:ln>
                <a:solidFill>
                  <a:srgbClr val="000000"/>
                </a:solidFill>
                <a:effectLst/>
                <a:uLnTx/>
                <a:uFillTx/>
                <a:latin typeface="Georgia"/>
                <a:ea typeface="+mn-ea"/>
                <a:cs typeface="+mn-cs"/>
              </a:rPr>
              <a:t> </a:t>
            </a:r>
            <a:r>
              <a:rPr kumimoji="0" lang="en-US" sz="1200" b="1" i="0" u="none" strike="noStrike" kern="1200" cap="none" spc="0" normalizeH="0" baseline="0" noProof="0" err="1">
                <a:ln>
                  <a:noFill/>
                </a:ln>
                <a:solidFill>
                  <a:srgbClr val="000000"/>
                </a:solidFill>
                <a:effectLst/>
                <a:uLnTx/>
                <a:uFillTx/>
                <a:latin typeface="Georgia"/>
                <a:ea typeface="+mn-ea"/>
                <a:cs typeface="+mn-cs"/>
              </a:rPr>
              <a:t>andrehen</a:t>
            </a:r>
            <a:r>
              <a:rPr kumimoji="0" lang="en-US" sz="1200" b="1" i="0" u="none" strike="noStrike" kern="1200" cap="none" spc="0" normalizeH="0" baseline="0" noProof="0">
                <a:ln>
                  <a:noFill/>
                </a:ln>
                <a:solidFill>
                  <a:srgbClr val="000000"/>
                </a:solidFill>
                <a:effectLst/>
                <a:uLnTx/>
                <a:uFillTx/>
                <a:latin typeface="Georgia"/>
                <a:ea typeface="+mn-ea"/>
                <a:cs typeface="+mn-cs"/>
              </a:rPr>
              <a:t>.</a:t>
            </a:r>
            <a:endParaRPr lang="en-US" sz="1200" b="1" i="0" u="none" strike="noStrike" kern="1200" cap="none" spc="0" normalizeH="0" baseline="0" noProof="0">
              <a:ln>
                <a:noFill/>
              </a:ln>
              <a:solidFill>
                <a:srgbClr val="000000"/>
              </a:solidFill>
              <a:effectLst/>
              <a:uLnTx/>
              <a:uFillTx/>
              <a:latin typeface="Georgia"/>
            </a:endParaRPr>
          </a:p>
          <a:p>
            <a:pPr>
              <a:spcAft>
                <a:spcPts val="2200"/>
              </a:spcAft>
              <a:buClr>
                <a:schemeClr val="accent5"/>
              </a:buClr>
              <a:defRPr/>
            </a:pPr>
            <a:r>
              <a:rPr kumimoji="0" lang="en-US" sz="1200" b="1" i="0" u="none" strike="noStrike" kern="1200" cap="none" spc="0" normalizeH="0" baseline="0" noProof="0" err="1">
                <a:ln>
                  <a:noFill/>
                </a:ln>
                <a:solidFill>
                  <a:srgbClr val="000000"/>
                </a:solidFill>
                <a:effectLst/>
                <a:uLnTx/>
                <a:uFillTx/>
                <a:latin typeface="Georgia"/>
                <a:ea typeface="+mn-ea"/>
                <a:cs typeface="+mn-cs"/>
              </a:rPr>
              <a:t>Nicht</a:t>
            </a:r>
            <a:r>
              <a:rPr kumimoji="0" lang="en-US" sz="1200" b="1" i="0" u="none" strike="noStrike" kern="1200" cap="none" spc="0" normalizeH="0" baseline="0" noProof="0">
                <a:ln>
                  <a:noFill/>
                </a:ln>
                <a:solidFill>
                  <a:srgbClr val="000000"/>
                </a:solidFill>
                <a:effectLst/>
                <a:uLnTx/>
                <a:uFillTx/>
                <a:latin typeface="Georgia"/>
                <a:ea typeface="+mn-ea"/>
                <a:cs typeface="+mn-cs"/>
              </a:rPr>
              <a:t> die </a:t>
            </a:r>
            <a:r>
              <a:rPr kumimoji="0" lang="en-US" sz="1200" b="1" i="0" u="none" strike="noStrike" kern="1200" cap="none" spc="0" normalizeH="0" baseline="0" noProof="0" err="1">
                <a:ln>
                  <a:noFill/>
                </a:ln>
                <a:solidFill>
                  <a:srgbClr val="000000"/>
                </a:solidFill>
                <a:effectLst/>
                <a:uLnTx/>
                <a:uFillTx/>
                <a:latin typeface="Georgia"/>
                <a:ea typeface="+mn-ea"/>
                <a:cs typeface="+mn-cs"/>
              </a:rPr>
              <a:t>Innenseite</a:t>
            </a:r>
            <a:r>
              <a:rPr kumimoji="0" lang="en-US" sz="1200" b="1" i="0" u="none" strike="noStrike" kern="1200" cap="none" spc="0" normalizeH="0" baseline="0" noProof="0">
                <a:ln>
                  <a:noFill/>
                </a:ln>
                <a:solidFill>
                  <a:srgbClr val="000000"/>
                </a:solidFill>
                <a:effectLst/>
                <a:uLnTx/>
                <a:uFillTx/>
                <a:latin typeface="Georgia"/>
                <a:ea typeface="+mn-ea"/>
                <a:cs typeface="+mn-cs"/>
              </a:rPr>
              <a:t> </a:t>
            </a:r>
            <a:br>
              <a:rPr lang="en-US" sz="1200" b="1" i="0" u="none" strike="noStrike" kern="1200" cap="none" spc="0" normalizeH="0" baseline="0" noProof="0">
                <a:ln>
                  <a:noFill/>
                </a:ln>
                <a:effectLst/>
                <a:uLnTx/>
                <a:uFillTx/>
                <a:latin typeface="Georgia"/>
              </a:rPr>
            </a:br>
            <a:r>
              <a:rPr kumimoji="0" lang="en-US" sz="1200" b="0" i="0" u="none" strike="noStrike" kern="1200" cap="none" spc="0" normalizeH="0" baseline="0" noProof="0">
                <a:ln>
                  <a:noFill/>
                </a:ln>
                <a:solidFill>
                  <a:srgbClr val="000000"/>
                </a:solidFill>
                <a:effectLst/>
                <a:uLnTx/>
                <a:uFillTx/>
                <a:latin typeface="Georgia"/>
                <a:ea typeface="+mn-ea"/>
                <a:cs typeface="+mn-cs"/>
              </a:rPr>
              <a:t>des </a:t>
            </a:r>
            <a:r>
              <a:rPr kumimoji="0" lang="en-US" sz="1200" b="0" i="0" u="none" strike="noStrike" kern="1200" cap="none" spc="0" normalizeH="0" baseline="0" noProof="0" err="1">
                <a:ln>
                  <a:noFill/>
                </a:ln>
                <a:solidFill>
                  <a:srgbClr val="000000"/>
                </a:solidFill>
                <a:effectLst/>
                <a:uLnTx/>
                <a:uFillTx/>
                <a:latin typeface="Georgia"/>
                <a:ea typeface="+mn-ea"/>
                <a:cs typeface="+mn-cs"/>
              </a:rPr>
              <a:t>Applikators</a:t>
            </a:r>
            <a:r>
              <a:rPr kumimoji="0" lang="en-US" sz="1200" b="0" i="0" u="none" strike="noStrike" kern="1200" cap="none" spc="0" normalizeH="0" baseline="0" noProof="0">
                <a:ln>
                  <a:noFill/>
                </a:ln>
                <a:solidFill>
                  <a:srgbClr val="000000"/>
                </a:solidFill>
                <a:effectLst/>
                <a:uLnTx/>
                <a:uFillTx/>
                <a:latin typeface="Georgia"/>
                <a:ea typeface="+mn-ea"/>
                <a:cs typeface="+mn-cs"/>
              </a:rPr>
              <a:t> </a:t>
            </a:r>
            <a:r>
              <a:rPr kumimoji="0" lang="en-US" sz="1200" b="0" i="0" u="none" strike="noStrike" kern="1200" cap="none" spc="0" normalizeH="0" baseline="0" noProof="0" err="1">
                <a:ln>
                  <a:noFill/>
                </a:ln>
                <a:solidFill>
                  <a:srgbClr val="000000"/>
                </a:solidFill>
                <a:effectLst/>
                <a:uLnTx/>
                <a:uFillTx/>
                <a:latin typeface="Georgia"/>
                <a:ea typeface="+mn-ea"/>
                <a:cs typeface="+mn-cs"/>
              </a:rPr>
              <a:t>berühren</a:t>
            </a:r>
            <a:r>
              <a:rPr lang="en-US" sz="1200">
                <a:solidFill>
                  <a:srgbClr val="000000"/>
                </a:solidFill>
                <a:latin typeface="Georgia"/>
              </a:rPr>
              <a:t>, da </a:t>
            </a:r>
            <a:r>
              <a:rPr lang="en-US" sz="1200" err="1">
                <a:solidFill>
                  <a:srgbClr val="000000"/>
                </a:solidFill>
                <a:latin typeface="Georgia"/>
              </a:rPr>
              <a:t>sonst</a:t>
            </a:r>
            <a:r>
              <a:rPr lang="en-US" sz="1200">
                <a:solidFill>
                  <a:srgbClr val="000000"/>
                </a:solidFill>
                <a:latin typeface="Georgia"/>
              </a:rPr>
              <a:t> das Filament </a:t>
            </a:r>
            <a:r>
              <a:rPr lang="en-US" sz="1200" err="1">
                <a:solidFill>
                  <a:srgbClr val="000000"/>
                </a:solidFill>
                <a:latin typeface="Georgia"/>
              </a:rPr>
              <a:t>beschädigt</a:t>
            </a:r>
            <a:r>
              <a:rPr lang="en-US" sz="1200">
                <a:solidFill>
                  <a:srgbClr val="000000"/>
                </a:solidFill>
                <a:latin typeface="Georgia"/>
              </a:rPr>
              <a:t> </a:t>
            </a:r>
            <a:r>
              <a:rPr lang="en-US" sz="1200" err="1">
                <a:solidFill>
                  <a:srgbClr val="000000"/>
                </a:solidFill>
                <a:latin typeface="Georgia"/>
              </a:rPr>
              <a:t>werden</a:t>
            </a:r>
            <a:r>
              <a:rPr lang="en-US" sz="1200">
                <a:solidFill>
                  <a:srgbClr val="000000"/>
                </a:solidFill>
                <a:latin typeface="Georgia"/>
              </a:rPr>
              <a:t> </a:t>
            </a:r>
            <a:r>
              <a:rPr lang="en-US" sz="1200" err="1">
                <a:solidFill>
                  <a:srgbClr val="000000"/>
                </a:solidFill>
                <a:latin typeface="Georgia"/>
              </a:rPr>
              <a:t>könnte</a:t>
            </a:r>
            <a:r>
              <a:rPr lang="en-US" sz="1200">
                <a:solidFill>
                  <a:srgbClr val="000000"/>
                </a:solidFill>
                <a:latin typeface="Georgia"/>
              </a:rPr>
              <a:t>.</a:t>
            </a:r>
            <a:endParaRPr lang="en-US" sz="1200" b="0" i="0" u="none" strike="noStrike" kern="1200" cap="none" spc="0" normalizeH="0" baseline="0" noProof="0">
              <a:ln>
                <a:noFill/>
              </a:ln>
              <a:solidFill>
                <a:srgbClr val="000000"/>
              </a:solidFill>
              <a:effectLst/>
              <a:uLnTx/>
              <a:uFillTx/>
              <a:latin typeface="Georgia"/>
            </a:endParaRPr>
          </a:p>
          <a:p>
            <a:pPr marR="0" lvl="0" algn="l" defTabSz="914400" rtl="0" eaLnBrk="1" fontAlgn="auto" latinLnBrk="0" hangingPunct="1">
              <a:lnSpc>
                <a:spcPct val="100000"/>
              </a:lnSpc>
              <a:spcAft>
                <a:spcPts val="2200"/>
              </a:spcAft>
              <a:buClr>
                <a:schemeClr val="accent5"/>
              </a:buClr>
              <a:buSzTx/>
              <a:tabLst/>
              <a:defRPr/>
            </a:pPr>
            <a:r>
              <a:rPr kumimoji="0" lang="en-US" sz="1200" b="0" i="0" u="none" strike="noStrike" kern="1200" cap="none" spc="0" normalizeH="0" baseline="0" noProof="0" err="1">
                <a:ln>
                  <a:noFill/>
                </a:ln>
                <a:solidFill>
                  <a:srgbClr val="000000"/>
                </a:solidFill>
                <a:effectLst/>
                <a:uLnTx/>
                <a:uFillTx/>
                <a:latin typeface="Georgia"/>
                <a:ea typeface="+mn-ea"/>
                <a:cs typeface="+mn-cs"/>
              </a:rPr>
              <a:t>Applikator</a:t>
            </a:r>
            <a:r>
              <a:rPr kumimoji="0" lang="en-US" sz="1200" b="0" i="0" u="none" strike="noStrike" kern="1200" cap="none" spc="0" normalizeH="0" baseline="0" noProof="0">
                <a:ln>
                  <a:noFill/>
                </a:ln>
                <a:solidFill>
                  <a:srgbClr val="000000"/>
                </a:solidFill>
                <a:effectLst/>
                <a:uLnTx/>
                <a:uFillTx/>
                <a:latin typeface="Georgia"/>
                <a:ea typeface="+mn-ea"/>
                <a:cs typeface="+mn-cs"/>
              </a:rPr>
              <a:t> </a:t>
            </a:r>
            <a:r>
              <a:rPr kumimoji="0" lang="en-US" sz="1200" b="0" i="0" u="none" strike="noStrike" kern="1200" cap="none" spc="0" normalizeH="0" baseline="0" noProof="0" err="1">
                <a:ln>
                  <a:noFill/>
                </a:ln>
                <a:solidFill>
                  <a:srgbClr val="000000"/>
                </a:solidFill>
                <a:effectLst/>
                <a:uLnTx/>
                <a:uFillTx/>
                <a:latin typeface="Georgia"/>
                <a:ea typeface="+mn-ea"/>
                <a:cs typeface="+mn-cs"/>
              </a:rPr>
              <a:t>nur</a:t>
            </a:r>
            <a:r>
              <a:rPr kumimoji="0" lang="en-US" sz="1200" b="0" i="0" u="none" strike="noStrike" kern="1200" cap="none" spc="0" normalizeH="0" baseline="0" noProof="0">
                <a:ln>
                  <a:noFill/>
                </a:ln>
                <a:solidFill>
                  <a:srgbClr val="000000"/>
                </a:solidFill>
                <a:effectLst/>
                <a:uLnTx/>
                <a:uFillTx/>
                <a:latin typeface="Georgia"/>
                <a:ea typeface="+mn-ea"/>
                <a:cs typeface="+mn-cs"/>
              </a:rPr>
              <a:t> </a:t>
            </a:r>
            <a:r>
              <a:rPr kumimoji="0" lang="en-US" sz="1200" b="0" i="0" u="none" strike="noStrike" kern="1200" cap="none" spc="0" normalizeH="0" baseline="0" noProof="0" err="1">
                <a:ln>
                  <a:noFill/>
                </a:ln>
                <a:solidFill>
                  <a:srgbClr val="000000"/>
                </a:solidFill>
                <a:effectLst/>
                <a:uLnTx/>
                <a:uFillTx/>
                <a:latin typeface="Georgia"/>
                <a:ea typeface="+mn-ea"/>
                <a:cs typeface="+mn-cs"/>
              </a:rPr>
              <a:t>festdrücken</a:t>
            </a:r>
            <a:r>
              <a:rPr kumimoji="0" lang="en-US" sz="1200" b="0" i="0" u="none" strike="noStrike" kern="1200" cap="none" spc="0" normalizeH="0" baseline="0" noProof="0">
                <a:ln>
                  <a:noFill/>
                </a:ln>
                <a:solidFill>
                  <a:srgbClr val="000000"/>
                </a:solidFill>
                <a:effectLst/>
                <a:uLnTx/>
                <a:uFillTx/>
                <a:latin typeface="Georgia"/>
                <a:ea typeface="+mn-ea"/>
                <a:cs typeface="+mn-cs"/>
              </a:rPr>
              <a:t>, </a:t>
            </a:r>
            <a:r>
              <a:rPr kumimoji="0" lang="en-US" sz="1200" b="0" u="none" strike="noStrike" kern="1200" cap="none" spc="0" normalizeH="0" baseline="0" noProof="0" err="1">
                <a:ln>
                  <a:noFill/>
                </a:ln>
                <a:solidFill>
                  <a:srgbClr val="000000"/>
                </a:solidFill>
                <a:effectLst/>
                <a:uLnTx/>
                <a:uFillTx/>
                <a:latin typeface="Georgia"/>
                <a:ea typeface="+mn-ea"/>
                <a:cs typeface="+mn-cs"/>
              </a:rPr>
              <a:t>wenn</a:t>
            </a:r>
            <a:r>
              <a:rPr kumimoji="0" lang="en-US" sz="1200" b="0" i="0" u="none" strike="noStrike" kern="1200" cap="none" spc="0" normalizeH="0" baseline="0" noProof="0">
                <a:ln>
                  <a:noFill/>
                </a:ln>
                <a:solidFill>
                  <a:srgbClr val="000000"/>
                </a:solidFill>
                <a:effectLst/>
                <a:uLnTx/>
                <a:uFillTx/>
                <a:latin typeface="Georgia"/>
                <a:ea typeface="+mn-ea"/>
                <a:cs typeface="+mn-cs"/>
              </a:rPr>
              <a:t> er </a:t>
            </a:r>
            <a:r>
              <a:rPr kumimoji="0" lang="en-US" sz="1200" b="0" i="0" u="none" strike="noStrike" kern="1200" cap="none" spc="0" normalizeH="0" baseline="0" noProof="0" err="1">
                <a:ln>
                  <a:noFill/>
                </a:ln>
                <a:solidFill>
                  <a:srgbClr val="000000"/>
                </a:solidFill>
                <a:effectLst/>
                <a:uLnTx/>
                <a:uFillTx/>
                <a:latin typeface="Georgia"/>
                <a:ea typeface="+mn-ea"/>
                <a:cs typeface="+mn-cs"/>
              </a:rPr>
              <a:t>sich</a:t>
            </a:r>
            <a:r>
              <a:rPr kumimoji="0" lang="en-US" sz="1200" b="0" i="0" u="none" strike="noStrike" kern="1200" cap="none" spc="0" normalizeH="0" baseline="0" noProof="0">
                <a:ln>
                  <a:noFill/>
                </a:ln>
                <a:solidFill>
                  <a:srgbClr val="000000"/>
                </a:solidFill>
                <a:effectLst/>
                <a:uLnTx/>
                <a:uFillTx/>
                <a:latin typeface="Georgia"/>
                <a:ea typeface="+mn-ea"/>
                <a:cs typeface="+mn-cs"/>
              </a:rPr>
              <a:t> </a:t>
            </a:r>
            <a:r>
              <a:rPr kumimoji="0" lang="en-US" sz="1200" b="1" u="none" strike="noStrike" kern="1200" cap="none" spc="0" normalizeH="0" baseline="0" noProof="0" err="1">
                <a:ln>
                  <a:noFill/>
                </a:ln>
                <a:solidFill>
                  <a:srgbClr val="000000"/>
                </a:solidFill>
                <a:effectLst/>
                <a:uLnTx/>
                <a:uFillTx/>
                <a:latin typeface="Georgia"/>
                <a:ea typeface="+mn-ea"/>
                <a:cs typeface="+mn-cs"/>
              </a:rPr>
              <a:t>üb</a:t>
            </a:r>
            <a:r>
              <a:rPr kumimoji="0" lang="en-US" sz="1200" b="1" i="0" u="none" strike="noStrike" kern="1200" cap="none" spc="0" normalizeH="0" baseline="0" noProof="0" err="1">
                <a:ln>
                  <a:noFill/>
                </a:ln>
                <a:solidFill>
                  <a:srgbClr val="000000"/>
                </a:solidFill>
                <a:effectLst/>
                <a:uLnTx/>
                <a:uFillTx/>
                <a:latin typeface="Georgia"/>
                <a:ea typeface="+mn-ea"/>
                <a:cs typeface="+mn-cs"/>
              </a:rPr>
              <a:t>er</a:t>
            </a:r>
            <a:r>
              <a:rPr kumimoji="0" lang="en-US" sz="1200" b="1" i="0" u="none" strike="noStrike" kern="1200" cap="none" spc="0" normalizeH="0" baseline="0" noProof="0">
                <a:ln>
                  <a:noFill/>
                </a:ln>
                <a:solidFill>
                  <a:srgbClr val="000000"/>
                </a:solidFill>
                <a:effectLst/>
                <a:uLnTx/>
                <a:uFillTx/>
                <a:latin typeface="Georgia"/>
                <a:ea typeface="+mn-ea"/>
                <a:cs typeface="+mn-cs"/>
              </a:rPr>
              <a:t> der </a:t>
            </a:r>
            <a:r>
              <a:rPr kumimoji="0" lang="en-US" sz="1200" b="1" i="0" u="none" strike="noStrike" kern="1200" cap="none" spc="0" normalizeH="0" baseline="0" noProof="0" err="1">
                <a:ln>
                  <a:noFill/>
                </a:ln>
                <a:solidFill>
                  <a:srgbClr val="000000"/>
                </a:solidFill>
                <a:effectLst/>
                <a:uLnTx/>
                <a:uFillTx/>
                <a:latin typeface="Georgia"/>
                <a:ea typeface="+mn-ea"/>
                <a:cs typeface="+mn-cs"/>
              </a:rPr>
              <a:t>Anbringstelle</a:t>
            </a:r>
            <a:r>
              <a:rPr kumimoji="0" lang="en-US" sz="1200" b="0" i="0" u="none" strike="noStrike" kern="1200" cap="none" spc="0" normalizeH="0" baseline="0" noProof="0">
                <a:ln>
                  <a:noFill/>
                </a:ln>
                <a:solidFill>
                  <a:srgbClr val="000000"/>
                </a:solidFill>
                <a:effectLst/>
                <a:uLnTx/>
                <a:uFillTx/>
                <a:latin typeface="Georgia"/>
                <a:ea typeface="+mn-ea"/>
                <a:cs typeface="+mn-cs"/>
              </a:rPr>
              <a:t> </a:t>
            </a:r>
            <a:r>
              <a:rPr kumimoji="0" lang="en-US" sz="1200" b="0" i="0" u="none" strike="noStrike" kern="1200" cap="none" spc="0" normalizeH="0" baseline="0" noProof="0" err="1">
                <a:ln>
                  <a:noFill/>
                </a:ln>
                <a:solidFill>
                  <a:srgbClr val="000000"/>
                </a:solidFill>
                <a:effectLst/>
                <a:uLnTx/>
                <a:uFillTx/>
                <a:latin typeface="Georgia"/>
                <a:ea typeface="+mn-ea"/>
                <a:cs typeface="+mn-cs"/>
              </a:rPr>
              <a:t>befindet</a:t>
            </a:r>
            <a:r>
              <a:rPr kumimoji="0" lang="en-US" sz="1200" b="0" i="0" u="none" strike="noStrike" kern="1200" cap="none" spc="0" normalizeH="0" baseline="0" noProof="0">
                <a:ln>
                  <a:noFill/>
                </a:ln>
                <a:solidFill>
                  <a:srgbClr val="000000"/>
                </a:solidFill>
                <a:effectLst/>
                <a:uLnTx/>
                <a:uFillTx/>
                <a:latin typeface="Georgia"/>
                <a:ea typeface="+mn-ea"/>
                <a:cs typeface="+mn-cs"/>
              </a:rPr>
              <a:t>.</a:t>
            </a:r>
            <a:endParaRPr lang="en-US" sz="1200" b="0" i="0" u="none" strike="noStrike" kern="1200" cap="none" spc="0" normalizeH="0" baseline="0" noProof="0">
              <a:ln>
                <a:noFill/>
              </a:ln>
              <a:solidFill>
                <a:srgbClr val="000000"/>
              </a:solidFill>
              <a:effectLst/>
              <a:uLnTx/>
              <a:uFillTx/>
              <a:latin typeface="Georgia"/>
            </a:endParaRPr>
          </a:p>
        </p:txBody>
      </p:sp>
      <p:sp>
        <p:nvSpPr>
          <p:cNvPr id="23" name="TextBox 24">
            <a:extLst>
              <a:ext uri="{FF2B5EF4-FFF2-40B4-BE49-F238E27FC236}">
                <a16:creationId xmlns:a16="http://schemas.microsoft.com/office/drawing/2014/main" id="{F4424C41-61AE-E640-8D23-45B395A11A6D}"/>
              </a:ext>
            </a:extLst>
          </p:cNvPr>
          <p:cNvSpPr txBox="1"/>
          <p:nvPr/>
        </p:nvSpPr>
        <p:spPr>
          <a:xfrm>
            <a:off x="706078" y="1138494"/>
            <a:ext cx="14557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err="1">
                <a:ln>
                  <a:noFill/>
                </a:ln>
                <a:solidFill>
                  <a:schemeClr val="accent3"/>
                </a:solidFill>
                <a:effectLst/>
                <a:uLnTx/>
                <a:uFillTx/>
                <a:latin typeface="Georgia" panose="02040502050405020303" pitchFamily="18" charset="0"/>
                <a:cs typeface="Calibri" panose="020F0502020204030204" pitchFamily="34" charset="0"/>
              </a:rPr>
              <a:t>Anbringstelle</a:t>
            </a:r>
            <a:endParaRPr kumimoji="0" lang="en-US" sz="1100" i="0" u="none" strike="noStrike" kern="1200" cap="none" spc="0" normalizeH="0" baseline="0" noProof="0">
              <a:ln>
                <a:noFill/>
              </a:ln>
              <a:solidFill>
                <a:schemeClr val="accent3"/>
              </a:solidFill>
              <a:effectLst/>
              <a:uLnTx/>
              <a:uFillTx/>
              <a:latin typeface="Georgia" panose="02040502050405020303" pitchFamily="18" charset="0"/>
              <a:cs typeface="Calibri" panose="020F0502020204030204" pitchFamily="34" charset="0"/>
            </a:endParaRPr>
          </a:p>
        </p:txBody>
      </p:sp>
      <p:sp>
        <p:nvSpPr>
          <p:cNvPr id="24" name="TextBox 25">
            <a:extLst>
              <a:ext uri="{FF2B5EF4-FFF2-40B4-BE49-F238E27FC236}">
                <a16:creationId xmlns:a16="http://schemas.microsoft.com/office/drawing/2014/main" id="{C344A44A-A5AB-5F4A-939F-8F3D44EB6C4B}"/>
              </a:ext>
            </a:extLst>
          </p:cNvPr>
          <p:cNvSpPr txBox="1"/>
          <p:nvPr/>
        </p:nvSpPr>
        <p:spPr>
          <a:xfrm>
            <a:off x="2585750" y="1138494"/>
            <a:ext cx="1514662" cy="430887"/>
          </a:xfrm>
          <a:prstGeom prst="rect">
            <a:avLst/>
          </a:prstGeom>
          <a:noFill/>
        </p:spPr>
        <p:txBody>
          <a:bodyPr wrap="square" rIns="0" rtlCol="0">
            <a:spAutoFit/>
          </a:bodyPr>
          <a:lstStyle/>
          <a:p>
            <a:pPr marR="0" lvl="0" algn="l" defTabSz="914400" rtl="0" eaLnBrk="1" fontAlgn="auto" latinLnBrk="0" hangingPunct="1">
              <a:lnSpc>
                <a:spcPct val="100000"/>
              </a:lnSpc>
              <a:spcBef>
                <a:spcPts val="0"/>
              </a:spcBef>
              <a:spcAft>
                <a:spcPts val="0"/>
              </a:spcAft>
              <a:buClrTx/>
              <a:buSzTx/>
              <a:tabLst/>
              <a:defRPr/>
            </a:pPr>
            <a:r>
              <a:rPr lang="en-US" sz="1100" err="1">
                <a:solidFill>
                  <a:schemeClr val="accent3"/>
                </a:solidFill>
                <a:latin typeface="Georgia" panose="02040502050405020303" pitchFamily="18" charset="0"/>
                <a:cs typeface="Calibri" panose="020F0502020204030204" pitchFamily="34" charset="0"/>
              </a:rPr>
              <a:t>Waschen</a:t>
            </a:r>
            <a:r>
              <a:rPr lang="en-US" sz="1100">
                <a:solidFill>
                  <a:schemeClr val="accent3"/>
                </a:solidFill>
                <a:latin typeface="Georgia" panose="02040502050405020303" pitchFamily="18" charset="0"/>
                <a:cs typeface="Calibri" panose="020F0502020204030204" pitchFamily="34" charset="0"/>
              </a:rPr>
              <a:t>, </a:t>
            </a:r>
            <a:r>
              <a:rPr lang="en-US" sz="1100" err="1">
                <a:solidFill>
                  <a:schemeClr val="accent3"/>
                </a:solidFill>
                <a:latin typeface="Georgia" panose="02040502050405020303" pitchFamily="18" charset="0"/>
                <a:cs typeface="Calibri" panose="020F0502020204030204" pitchFamily="34" charset="0"/>
              </a:rPr>
              <a:t>reinigen</a:t>
            </a:r>
            <a:r>
              <a:rPr lang="en-US" sz="1100">
                <a:solidFill>
                  <a:schemeClr val="accent3"/>
                </a:solidFill>
                <a:latin typeface="Georgia" panose="02040502050405020303" pitchFamily="18" charset="0"/>
                <a:cs typeface="Calibri" panose="020F0502020204030204" pitchFamily="34" charset="0"/>
              </a:rPr>
              <a:t>,  </a:t>
            </a:r>
            <a:r>
              <a:rPr lang="en-US" sz="1100" err="1">
                <a:solidFill>
                  <a:schemeClr val="accent3"/>
                </a:solidFill>
                <a:latin typeface="Georgia" panose="02040502050405020303" pitchFamily="18" charset="0"/>
                <a:cs typeface="Calibri" panose="020F0502020204030204" pitchFamily="34" charset="0"/>
              </a:rPr>
              <a:t>trocknen</a:t>
            </a:r>
            <a:endParaRPr lang="en-US" sz="1100">
              <a:solidFill>
                <a:schemeClr val="accent3"/>
              </a:solidFill>
              <a:latin typeface="Georgia" panose="02040502050405020303" pitchFamily="18" charset="0"/>
              <a:cs typeface="Calibri" panose="020F0502020204030204" pitchFamily="34" charset="0"/>
            </a:endParaRPr>
          </a:p>
        </p:txBody>
      </p:sp>
      <p:sp>
        <p:nvSpPr>
          <p:cNvPr id="25" name="TextBox 26">
            <a:extLst>
              <a:ext uri="{FF2B5EF4-FFF2-40B4-BE49-F238E27FC236}">
                <a16:creationId xmlns:a16="http://schemas.microsoft.com/office/drawing/2014/main" id="{8C9D15C2-869A-8F49-8D6D-2DCED39AF590}"/>
              </a:ext>
            </a:extLst>
          </p:cNvPr>
          <p:cNvSpPr txBox="1"/>
          <p:nvPr/>
        </p:nvSpPr>
        <p:spPr>
          <a:xfrm>
            <a:off x="4462832" y="1138494"/>
            <a:ext cx="15035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err="1">
                <a:solidFill>
                  <a:schemeClr val="accent3"/>
                </a:solidFill>
                <a:latin typeface="Georgia" panose="02040502050405020303" pitchFamily="18" charset="0"/>
                <a:cs typeface="Calibri" panose="020F0502020204030204" pitchFamily="34" charset="0"/>
              </a:rPr>
              <a:t>Deckel</a:t>
            </a:r>
            <a:r>
              <a:rPr lang="en-US" sz="1100">
                <a:solidFill>
                  <a:schemeClr val="accent3"/>
                </a:solidFill>
                <a:latin typeface="Georgia" panose="02040502050405020303" pitchFamily="18" charset="0"/>
                <a:cs typeface="Calibri" panose="020F0502020204030204" pitchFamily="34" charset="0"/>
              </a:rPr>
              <a:t> </a:t>
            </a:r>
            <a:r>
              <a:rPr lang="en-US" sz="1100" err="1">
                <a:solidFill>
                  <a:schemeClr val="accent3"/>
                </a:solidFill>
                <a:latin typeface="Georgia" panose="02040502050405020303" pitchFamily="18" charset="0"/>
                <a:cs typeface="Calibri" panose="020F0502020204030204" pitchFamily="34" charset="0"/>
              </a:rPr>
              <a:t>abdrehen</a:t>
            </a:r>
            <a:endParaRPr lang="en-US" sz="1100">
              <a:solidFill>
                <a:schemeClr val="accent3"/>
              </a:solidFill>
              <a:latin typeface="Georgia" panose="02040502050405020303" pitchFamily="18" charset="0"/>
              <a:cs typeface="Calibri" panose="020F0502020204030204" pitchFamily="34" charset="0"/>
            </a:endParaRPr>
          </a:p>
        </p:txBody>
      </p:sp>
      <p:sp>
        <p:nvSpPr>
          <p:cNvPr id="26" name="TextBox 27">
            <a:extLst>
              <a:ext uri="{FF2B5EF4-FFF2-40B4-BE49-F238E27FC236}">
                <a16:creationId xmlns:a16="http://schemas.microsoft.com/office/drawing/2014/main" id="{3E351909-9D59-664F-84BA-91D3C3E8E7EB}"/>
              </a:ext>
            </a:extLst>
          </p:cNvPr>
          <p:cNvSpPr txBox="1"/>
          <p:nvPr/>
        </p:nvSpPr>
        <p:spPr>
          <a:xfrm>
            <a:off x="706078" y="2956713"/>
            <a:ext cx="1502242" cy="600164"/>
          </a:xfrm>
          <a:prstGeom prst="rect">
            <a:avLst/>
          </a:prstGeom>
          <a:noFill/>
        </p:spPr>
        <p:txBody>
          <a:bodyPr wrap="square" rIns="0" rtlCol="0">
            <a:spAutoFit/>
          </a:bodyPr>
          <a:lstStyle/>
          <a:p>
            <a:pPr>
              <a:defRPr/>
            </a:pPr>
            <a:r>
              <a:rPr lang="en-US" sz="1100" err="1">
                <a:solidFill>
                  <a:schemeClr val="accent3"/>
                </a:solidFill>
                <a:latin typeface="Georgia" panose="02040502050405020303" pitchFamily="18" charset="0"/>
                <a:cs typeface="Calibri" panose="020F0502020204030204" pitchFamily="34" charset="0"/>
              </a:rPr>
              <a:t>Über</a:t>
            </a:r>
            <a:r>
              <a:rPr lang="en-US" sz="1100">
                <a:solidFill>
                  <a:schemeClr val="accent3"/>
                </a:solidFill>
                <a:latin typeface="Georgia" panose="02040502050405020303" pitchFamily="18" charset="0"/>
                <a:cs typeface="Calibri" panose="020F0502020204030204" pitchFamily="34" charset="0"/>
              </a:rPr>
              <a:t> der </a:t>
            </a:r>
            <a:r>
              <a:rPr lang="en-US" sz="1100" err="1">
                <a:solidFill>
                  <a:schemeClr val="accent3"/>
                </a:solidFill>
                <a:latin typeface="Georgia" panose="02040502050405020303" pitchFamily="18" charset="0"/>
                <a:cs typeface="Calibri" panose="020F0502020204030204" pitchFamily="34" charset="0"/>
              </a:rPr>
              <a:t>gereinigten</a:t>
            </a:r>
            <a:r>
              <a:rPr lang="en-US" sz="1100">
                <a:solidFill>
                  <a:schemeClr val="accent3"/>
                </a:solidFill>
                <a:latin typeface="Georgia" panose="02040502050405020303" pitchFamily="18" charset="0"/>
                <a:cs typeface="Calibri" panose="020F0502020204030204" pitchFamily="34" charset="0"/>
              </a:rPr>
              <a:t> </a:t>
            </a:r>
            <a:br>
              <a:rPr lang="en-US" sz="1100">
                <a:solidFill>
                  <a:schemeClr val="accent3"/>
                </a:solidFill>
                <a:latin typeface="Georgia" panose="02040502050405020303" pitchFamily="18" charset="0"/>
                <a:cs typeface="Calibri" panose="020F0502020204030204" pitchFamily="34" charset="0"/>
              </a:rPr>
            </a:br>
            <a:r>
              <a:rPr lang="en-US" sz="1100">
                <a:solidFill>
                  <a:schemeClr val="accent3"/>
                </a:solidFill>
                <a:latin typeface="Georgia" panose="02040502050405020303" pitchFamily="18" charset="0"/>
                <a:cs typeface="Calibri" panose="020F0502020204030204" pitchFamily="34" charset="0"/>
              </a:rPr>
              <a:t>Stelle </a:t>
            </a:r>
            <a:r>
              <a:rPr lang="en-US" sz="1100" err="1">
                <a:solidFill>
                  <a:schemeClr val="accent3"/>
                </a:solidFill>
                <a:latin typeface="Georgia" panose="02040502050405020303" pitchFamily="18" charset="0"/>
                <a:cs typeface="Calibri" panose="020F0502020204030204" pitchFamily="34" charset="0"/>
              </a:rPr>
              <a:t>platzieren</a:t>
            </a:r>
            <a:r>
              <a:rPr lang="en-US" sz="1100">
                <a:solidFill>
                  <a:schemeClr val="accent3"/>
                </a:solidFill>
                <a:latin typeface="Georgia" panose="02040502050405020303" pitchFamily="18" charset="0"/>
                <a:cs typeface="Calibri" panose="020F0502020204030204" pitchFamily="34" charset="0"/>
              </a:rPr>
              <a:t> und festdrücken</a:t>
            </a:r>
            <a:r>
              <a:rPr lang="en-US" sz="1100" baseline="30000">
                <a:solidFill>
                  <a:schemeClr val="accent3"/>
                </a:solidFill>
                <a:latin typeface="Georgia" panose="02040502050405020303" pitchFamily="18" charset="0"/>
                <a:cs typeface="Calibri" panose="020F0502020204030204" pitchFamily="34" charset="0"/>
              </a:rPr>
              <a:t>1,2</a:t>
            </a:r>
          </a:p>
        </p:txBody>
      </p:sp>
      <p:sp>
        <p:nvSpPr>
          <p:cNvPr id="27" name="TextBox 28">
            <a:extLst>
              <a:ext uri="{FF2B5EF4-FFF2-40B4-BE49-F238E27FC236}">
                <a16:creationId xmlns:a16="http://schemas.microsoft.com/office/drawing/2014/main" id="{1FD57634-8841-F042-A432-639084DB0BFE}"/>
              </a:ext>
            </a:extLst>
          </p:cNvPr>
          <p:cNvSpPr txBox="1"/>
          <p:nvPr/>
        </p:nvSpPr>
        <p:spPr>
          <a:xfrm>
            <a:off x="2585750" y="2956713"/>
            <a:ext cx="151466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err="1">
                <a:solidFill>
                  <a:schemeClr val="accent3"/>
                </a:solidFill>
                <a:latin typeface="Georgia" panose="02040502050405020303" pitchFamily="18" charset="0"/>
                <a:cs typeface="Calibri" panose="020F0502020204030204" pitchFamily="34" charset="0"/>
              </a:rPr>
              <a:t>Vorsichtig</a:t>
            </a:r>
            <a:r>
              <a:rPr lang="en-US" sz="1100">
                <a:solidFill>
                  <a:schemeClr val="accent3"/>
                </a:solidFill>
                <a:latin typeface="Georgia" panose="02040502050405020303" pitchFamily="18" charset="0"/>
                <a:cs typeface="Calibri" panose="020F0502020204030204" pitchFamily="34" charset="0"/>
              </a:rPr>
              <a:t> </a:t>
            </a:r>
            <a:r>
              <a:rPr lang="en-US" sz="1100" err="1">
                <a:solidFill>
                  <a:schemeClr val="accent3"/>
                </a:solidFill>
                <a:latin typeface="Georgia" panose="02040502050405020303" pitchFamily="18" charset="0"/>
                <a:cs typeface="Calibri" panose="020F0502020204030204" pitchFamily="34" charset="0"/>
              </a:rPr>
              <a:t>entfernen</a:t>
            </a:r>
            <a:endParaRPr lang="en-US" sz="1100">
              <a:solidFill>
                <a:schemeClr val="accent3"/>
              </a:solidFill>
              <a:latin typeface="Georgia" panose="02040502050405020303" pitchFamily="18" charset="0"/>
              <a:cs typeface="Calibri" panose="020F0502020204030204" pitchFamily="34" charset="0"/>
            </a:endParaRPr>
          </a:p>
        </p:txBody>
      </p:sp>
      <p:sp>
        <p:nvSpPr>
          <p:cNvPr id="28" name="TextBox 29">
            <a:extLst>
              <a:ext uri="{FF2B5EF4-FFF2-40B4-BE49-F238E27FC236}">
                <a16:creationId xmlns:a16="http://schemas.microsoft.com/office/drawing/2014/main" id="{D1CB209C-A1C5-0B43-A678-A263BC67C9B8}"/>
              </a:ext>
            </a:extLst>
          </p:cNvPr>
          <p:cNvSpPr txBox="1"/>
          <p:nvPr/>
        </p:nvSpPr>
        <p:spPr>
          <a:xfrm>
            <a:off x="4490825" y="2956713"/>
            <a:ext cx="15268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err="1">
                <a:solidFill>
                  <a:schemeClr val="accent3"/>
                </a:solidFill>
                <a:latin typeface="Georgia" panose="02040502050405020303" pitchFamily="18" charset="0"/>
                <a:cs typeface="Calibri" panose="020F0502020204030204" pitchFamily="34" charset="0"/>
              </a:rPr>
              <a:t>Sicherstellen</a:t>
            </a:r>
            <a:r>
              <a:rPr lang="en-US" sz="1100">
                <a:solidFill>
                  <a:schemeClr val="accent3"/>
                </a:solidFill>
                <a:latin typeface="Georgia" panose="02040502050405020303" pitchFamily="18" charset="0"/>
                <a:cs typeface="Calibri" panose="020F0502020204030204" pitchFamily="34" charset="0"/>
              </a:rPr>
              <a:t>, </a:t>
            </a:r>
            <a:r>
              <a:rPr lang="en-US" sz="1100" err="1">
                <a:solidFill>
                  <a:schemeClr val="accent3"/>
                </a:solidFill>
                <a:latin typeface="Georgia" panose="02040502050405020303" pitchFamily="18" charset="0"/>
                <a:cs typeface="Calibri" panose="020F0502020204030204" pitchFamily="34" charset="0"/>
              </a:rPr>
              <a:t>dass</a:t>
            </a:r>
            <a:r>
              <a:rPr lang="en-US" sz="1100">
                <a:solidFill>
                  <a:schemeClr val="accent3"/>
                </a:solidFill>
                <a:latin typeface="Georgia" panose="02040502050405020303" pitchFamily="18" charset="0"/>
                <a:cs typeface="Calibri" panose="020F0502020204030204" pitchFamily="34" charset="0"/>
              </a:rPr>
              <a:t> Sensor fest </a:t>
            </a:r>
            <a:r>
              <a:rPr lang="en-US" sz="1100" err="1">
                <a:solidFill>
                  <a:schemeClr val="accent3"/>
                </a:solidFill>
                <a:latin typeface="Georgia" panose="02040502050405020303" pitchFamily="18" charset="0"/>
                <a:cs typeface="Calibri" panose="020F0502020204030204" pitchFamily="34" charset="0"/>
              </a:rPr>
              <a:t>sitzt</a:t>
            </a:r>
            <a:endParaRPr lang="en-US" sz="1100">
              <a:solidFill>
                <a:schemeClr val="accent3"/>
              </a:solidFill>
              <a:latin typeface="Georgia" panose="02040502050405020303" pitchFamily="18" charset="0"/>
              <a:cs typeface="Calibri" panose="020F0502020204030204" pitchFamily="34" charset="0"/>
            </a:endParaRPr>
          </a:p>
        </p:txBody>
      </p:sp>
      <p:grpSp>
        <p:nvGrpSpPr>
          <p:cNvPr id="4" name="Gruppieren 3">
            <a:extLst>
              <a:ext uri="{FF2B5EF4-FFF2-40B4-BE49-F238E27FC236}">
                <a16:creationId xmlns:a16="http://schemas.microsoft.com/office/drawing/2014/main" id="{8E20B297-EB33-834E-B49C-DC51605B40F3}"/>
              </a:ext>
            </a:extLst>
          </p:cNvPr>
          <p:cNvGrpSpPr/>
          <p:nvPr/>
        </p:nvGrpSpPr>
        <p:grpSpPr>
          <a:xfrm>
            <a:off x="6558742" y="2082364"/>
            <a:ext cx="1901833" cy="1671013"/>
            <a:chOff x="6309152" y="2335860"/>
            <a:chExt cx="2339963" cy="1671013"/>
          </a:xfrm>
        </p:grpSpPr>
        <p:cxnSp>
          <p:nvCxnSpPr>
            <p:cNvPr id="30" name="Gerade Verbindung 29">
              <a:extLst>
                <a:ext uri="{FF2B5EF4-FFF2-40B4-BE49-F238E27FC236}">
                  <a16:creationId xmlns:a16="http://schemas.microsoft.com/office/drawing/2014/main" id="{FA546A2C-6575-C348-9FA5-47156A7746CF}"/>
                </a:ext>
              </a:extLst>
            </p:cNvPr>
            <p:cNvCxnSpPr/>
            <p:nvPr/>
          </p:nvCxnSpPr>
          <p:spPr>
            <a:xfrm>
              <a:off x="6309152" y="2335860"/>
              <a:ext cx="233192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CEC08114-E261-0C45-9471-FAF0AB4B7766}"/>
                </a:ext>
              </a:extLst>
            </p:cNvPr>
            <p:cNvCxnSpPr/>
            <p:nvPr/>
          </p:nvCxnSpPr>
          <p:spPr>
            <a:xfrm>
              <a:off x="6309152" y="2991617"/>
              <a:ext cx="233192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DE98ECEE-62DC-E84A-ACB7-347B03E19F48}"/>
                </a:ext>
              </a:extLst>
            </p:cNvPr>
            <p:cNvCxnSpPr/>
            <p:nvPr/>
          </p:nvCxnSpPr>
          <p:spPr>
            <a:xfrm>
              <a:off x="6317188" y="4006873"/>
              <a:ext cx="233192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3" name="Textfeld 32">
            <a:extLst>
              <a:ext uri="{FF2B5EF4-FFF2-40B4-BE49-F238E27FC236}">
                <a16:creationId xmlns:a16="http://schemas.microsoft.com/office/drawing/2014/main" id="{3E9E6086-0517-B548-9BE4-A6D07FA0397E}"/>
              </a:ext>
            </a:extLst>
          </p:cNvPr>
          <p:cNvSpPr txBox="1"/>
          <p:nvPr/>
        </p:nvSpPr>
        <p:spPr>
          <a:xfrm>
            <a:off x="4399684" y="1626158"/>
            <a:ext cx="332979" cy="236968"/>
          </a:xfrm>
          <a:prstGeom prst="rect">
            <a:avLst/>
          </a:prstGeom>
          <a:noFill/>
        </p:spPr>
        <p:txBody>
          <a:bodyPr wrap="none" lIns="0" tIns="0" rIns="0" bIns="0" rtlCol="0">
            <a:noAutofit/>
          </a:bodyPr>
          <a:lstStyle/>
          <a:p>
            <a:r>
              <a:rPr lang="de-DE" sz="1000" b="1">
                <a:latin typeface="Calibri" panose="020F0502020204030204" pitchFamily="34" charset="0"/>
                <a:cs typeface="Calibri" panose="020F0502020204030204" pitchFamily="34" charset="0"/>
              </a:rPr>
              <a:t>Kappe</a:t>
            </a:r>
          </a:p>
        </p:txBody>
      </p:sp>
      <p:sp>
        <p:nvSpPr>
          <p:cNvPr id="34" name="Textfeld 33">
            <a:extLst>
              <a:ext uri="{FF2B5EF4-FFF2-40B4-BE49-F238E27FC236}">
                <a16:creationId xmlns:a16="http://schemas.microsoft.com/office/drawing/2014/main" id="{4D48DD6D-7DF3-6E4E-AD6B-E57F6D9C0444}"/>
              </a:ext>
            </a:extLst>
          </p:cNvPr>
          <p:cNvSpPr txBox="1"/>
          <p:nvPr/>
        </p:nvSpPr>
        <p:spPr>
          <a:xfrm>
            <a:off x="4399684" y="1486658"/>
            <a:ext cx="963770" cy="304528"/>
          </a:xfrm>
          <a:prstGeom prst="rect">
            <a:avLst/>
          </a:prstGeom>
          <a:noFill/>
        </p:spPr>
        <p:txBody>
          <a:bodyPr wrap="none" lIns="0" tIns="0" rIns="0" bIns="0" rtlCol="0">
            <a:noAutofit/>
          </a:bodyPr>
          <a:lstStyle/>
          <a:p>
            <a:r>
              <a:rPr lang="de-DE" sz="1000" b="1">
                <a:latin typeface="Calibri" panose="020F0502020204030204" pitchFamily="34" charset="0"/>
                <a:cs typeface="Calibri" panose="020F0502020204030204" pitchFamily="34" charset="0"/>
              </a:rPr>
              <a:t>Schutz-Siegel </a:t>
            </a:r>
          </a:p>
        </p:txBody>
      </p:sp>
      <p:sp>
        <p:nvSpPr>
          <p:cNvPr id="37" name="object 9">
            <a:extLst>
              <a:ext uri="{FF2B5EF4-FFF2-40B4-BE49-F238E27FC236}">
                <a16:creationId xmlns:a16="http://schemas.microsoft.com/office/drawing/2014/main" id="{28FD1353-8869-8340-9B04-BBCBA48699A6}"/>
              </a:ext>
            </a:extLst>
          </p:cNvPr>
          <p:cNvSpPr/>
          <p:nvPr/>
        </p:nvSpPr>
        <p:spPr>
          <a:xfrm rot="21349473">
            <a:off x="1843836" y="2251521"/>
            <a:ext cx="164865" cy="320048"/>
          </a:xfrm>
          <a:custGeom>
            <a:avLst/>
            <a:gdLst/>
            <a:ahLst/>
            <a:cxnLst/>
            <a:rect l="l" t="t" r="r" b="b"/>
            <a:pathLst>
              <a:path w="311785" h="559435">
                <a:moveTo>
                  <a:pt x="155587" y="0"/>
                </a:moveTo>
                <a:lnTo>
                  <a:pt x="95026" y="21974"/>
                </a:lnTo>
                <a:lnTo>
                  <a:pt x="45570" y="81902"/>
                </a:lnTo>
                <a:lnTo>
                  <a:pt x="26572" y="123286"/>
                </a:lnTo>
                <a:lnTo>
                  <a:pt x="12226" y="170785"/>
                </a:lnTo>
                <a:lnTo>
                  <a:pt x="3161" y="223274"/>
                </a:lnTo>
                <a:lnTo>
                  <a:pt x="0" y="279628"/>
                </a:lnTo>
                <a:lnTo>
                  <a:pt x="3161" y="335982"/>
                </a:lnTo>
                <a:lnTo>
                  <a:pt x="12226" y="388471"/>
                </a:lnTo>
                <a:lnTo>
                  <a:pt x="26572" y="435970"/>
                </a:lnTo>
                <a:lnTo>
                  <a:pt x="45570" y="477354"/>
                </a:lnTo>
                <a:lnTo>
                  <a:pt x="68597" y="511500"/>
                </a:lnTo>
                <a:lnTo>
                  <a:pt x="124231" y="553576"/>
                </a:lnTo>
                <a:lnTo>
                  <a:pt x="155587" y="559257"/>
                </a:lnTo>
                <a:lnTo>
                  <a:pt x="186943" y="553576"/>
                </a:lnTo>
                <a:lnTo>
                  <a:pt x="242578" y="511500"/>
                </a:lnTo>
                <a:lnTo>
                  <a:pt x="265604" y="477354"/>
                </a:lnTo>
                <a:lnTo>
                  <a:pt x="284603" y="435970"/>
                </a:lnTo>
                <a:lnTo>
                  <a:pt x="298948" y="388471"/>
                </a:lnTo>
                <a:lnTo>
                  <a:pt x="308014" y="335982"/>
                </a:lnTo>
                <a:lnTo>
                  <a:pt x="311175" y="279628"/>
                </a:lnTo>
                <a:lnTo>
                  <a:pt x="308014" y="223274"/>
                </a:lnTo>
                <a:lnTo>
                  <a:pt x="298948" y="170785"/>
                </a:lnTo>
                <a:lnTo>
                  <a:pt x="284603" y="123286"/>
                </a:lnTo>
                <a:lnTo>
                  <a:pt x="265604" y="81902"/>
                </a:lnTo>
                <a:lnTo>
                  <a:pt x="242578" y="47756"/>
                </a:lnTo>
                <a:lnTo>
                  <a:pt x="186943" y="5681"/>
                </a:lnTo>
                <a:lnTo>
                  <a:pt x="155587" y="0"/>
                </a:lnTo>
                <a:close/>
              </a:path>
            </a:pathLst>
          </a:custGeom>
          <a:solidFill>
            <a:schemeClr val="accent3"/>
          </a:solidFill>
        </p:spPr>
        <p:txBody>
          <a:bodyPr wrap="square" lIns="0" tIns="0" rIns="0" bIns="0" rtlCol="0"/>
          <a:lstStyle/>
          <a:p>
            <a:endParaRPr>
              <a:solidFill>
                <a:schemeClr val="bg1"/>
              </a:solidFill>
              <a:latin typeface="Georgia" panose="02040502050405020303" pitchFamily="18" charset="0"/>
            </a:endParaRPr>
          </a:p>
        </p:txBody>
      </p:sp>
      <p:sp>
        <p:nvSpPr>
          <p:cNvPr id="44" name="Oval 102">
            <a:extLst>
              <a:ext uri="{FF2B5EF4-FFF2-40B4-BE49-F238E27FC236}">
                <a16:creationId xmlns:a16="http://schemas.microsoft.com/office/drawing/2014/main" id="{3F31E467-43D7-134C-83EF-8C356F1E8D6B}"/>
              </a:ext>
            </a:extLst>
          </p:cNvPr>
          <p:cNvSpPr/>
          <p:nvPr/>
        </p:nvSpPr>
        <p:spPr>
          <a:xfrm>
            <a:off x="2464876" y="1202065"/>
            <a:ext cx="179853" cy="1841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a:solidFill>
                  <a:schemeClr val="bg1"/>
                </a:solidFill>
                <a:latin typeface="Georgia" panose="02040502050405020303" pitchFamily="18" charset="0"/>
              </a:rPr>
              <a:t>2</a:t>
            </a:r>
          </a:p>
        </p:txBody>
      </p:sp>
      <p:sp>
        <p:nvSpPr>
          <p:cNvPr id="45" name="Oval 102">
            <a:extLst>
              <a:ext uri="{FF2B5EF4-FFF2-40B4-BE49-F238E27FC236}">
                <a16:creationId xmlns:a16="http://schemas.microsoft.com/office/drawing/2014/main" id="{4889B933-E05C-3D44-942B-372EF6AD12AF}"/>
              </a:ext>
            </a:extLst>
          </p:cNvPr>
          <p:cNvSpPr/>
          <p:nvPr/>
        </p:nvSpPr>
        <p:spPr>
          <a:xfrm>
            <a:off x="4352673" y="1202065"/>
            <a:ext cx="187752" cy="1841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a:solidFill>
                  <a:schemeClr val="bg1"/>
                </a:solidFill>
                <a:latin typeface="Georgia" panose="02040502050405020303" pitchFamily="18" charset="0"/>
              </a:rPr>
              <a:t>3</a:t>
            </a:r>
          </a:p>
        </p:txBody>
      </p:sp>
      <p:sp>
        <p:nvSpPr>
          <p:cNvPr id="46" name="Oval 102">
            <a:extLst>
              <a:ext uri="{FF2B5EF4-FFF2-40B4-BE49-F238E27FC236}">
                <a16:creationId xmlns:a16="http://schemas.microsoft.com/office/drawing/2014/main" id="{60989D3A-632A-B844-A8DD-5D22A7CD7C11}"/>
              </a:ext>
            </a:extLst>
          </p:cNvPr>
          <p:cNvSpPr/>
          <p:nvPr/>
        </p:nvSpPr>
        <p:spPr>
          <a:xfrm>
            <a:off x="551202" y="3007750"/>
            <a:ext cx="192430" cy="1912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a:solidFill>
                  <a:schemeClr val="bg1"/>
                </a:solidFill>
                <a:latin typeface="Georgia" panose="02040502050405020303" pitchFamily="18" charset="0"/>
              </a:rPr>
              <a:t>4</a:t>
            </a:r>
          </a:p>
        </p:txBody>
      </p:sp>
      <p:sp>
        <p:nvSpPr>
          <p:cNvPr id="47" name="Oval 102">
            <a:extLst>
              <a:ext uri="{FF2B5EF4-FFF2-40B4-BE49-F238E27FC236}">
                <a16:creationId xmlns:a16="http://schemas.microsoft.com/office/drawing/2014/main" id="{97099EC9-0DBB-534C-AD48-1D9009E9546B}"/>
              </a:ext>
            </a:extLst>
          </p:cNvPr>
          <p:cNvSpPr/>
          <p:nvPr/>
        </p:nvSpPr>
        <p:spPr>
          <a:xfrm>
            <a:off x="2451524" y="3007750"/>
            <a:ext cx="192430" cy="1912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a:solidFill>
                  <a:schemeClr val="bg1"/>
                </a:solidFill>
                <a:latin typeface="Georgia" panose="02040502050405020303" pitchFamily="18" charset="0"/>
              </a:rPr>
              <a:t>5</a:t>
            </a:r>
          </a:p>
        </p:txBody>
      </p:sp>
      <p:sp>
        <p:nvSpPr>
          <p:cNvPr id="48" name="Oval 102">
            <a:extLst>
              <a:ext uri="{FF2B5EF4-FFF2-40B4-BE49-F238E27FC236}">
                <a16:creationId xmlns:a16="http://schemas.microsoft.com/office/drawing/2014/main" id="{EE152C12-1F47-9D4A-8263-8C9843CF9CA2}"/>
              </a:ext>
            </a:extLst>
          </p:cNvPr>
          <p:cNvSpPr/>
          <p:nvPr/>
        </p:nvSpPr>
        <p:spPr>
          <a:xfrm>
            <a:off x="4345509" y="3007750"/>
            <a:ext cx="192430" cy="1912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a:solidFill>
                  <a:schemeClr val="bg1"/>
                </a:solidFill>
                <a:latin typeface="Georgia" panose="02040502050405020303" pitchFamily="18" charset="0"/>
              </a:rPr>
              <a:t>6</a:t>
            </a:r>
          </a:p>
        </p:txBody>
      </p:sp>
      <p:sp>
        <p:nvSpPr>
          <p:cNvPr id="49" name="Oval 102">
            <a:extLst>
              <a:ext uri="{FF2B5EF4-FFF2-40B4-BE49-F238E27FC236}">
                <a16:creationId xmlns:a16="http://schemas.microsoft.com/office/drawing/2014/main" id="{713929C7-7725-3444-A4B0-C66E244E2032}"/>
              </a:ext>
            </a:extLst>
          </p:cNvPr>
          <p:cNvSpPr/>
          <p:nvPr/>
        </p:nvSpPr>
        <p:spPr>
          <a:xfrm>
            <a:off x="577710" y="1202065"/>
            <a:ext cx="179853" cy="1841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a:solidFill>
                  <a:schemeClr val="bg1"/>
                </a:solidFill>
                <a:latin typeface="Georgia" panose="02040502050405020303" pitchFamily="18" charset="0"/>
              </a:rPr>
              <a:t>1</a:t>
            </a:r>
          </a:p>
        </p:txBody>
      </p:sp>
      <p:sp>
        <p:nvSpPr>
          <p:cNvPr id="42" name="object 9">
            <a:extLst>
              <a:ext uri="{FF2B5EF4-FFF2-40B4-BE49-F238E27FC236}">
                <a16:creationId xmlns:a16="http://schemas.microsoft.com/office/drawing/2014/main" id="{2F90F847-0BE4-80C2-2659-B6324D53F5CF}"/>
              </a:ext>
            </a:extLst>
          </p:cNvPr>
          <p:cNvSpPr/>
          <p:nvPr/>
        </p:nvSpPr>
        <p:spPr>
          <a:xfrm rot="20705086">
            <a:off x="792203" y="2294773"/>
            <a:ext cx="115854" cy="193816"/>
          </a:xfrm>
          <a:custGeom>
            <a:avLst/>
            <a:gdLst/>
            <a:ahLst/>
            <a:cxnLst/>
            <a:rect l="l" t="t" r="r" b="b"/>
            <a:pathLst>
              <a:path w="311785" h="559435">
                <a:moveTo>
                  <a:pt x="155587" y="0"/>
                </a:moveTo>
                <a:lnTo>
                  <a:pt x="95026" y="21974"/>
                </a:lnTo>
                <a:lnTo>
                  <a:pt x="45570" y="81902"/>
                </a:lnTo>
                <a:lnTo>
                  <a:pt x="26572" y="123286"/>
                </a:lnTo>
                <a:lnTo>
                  <a:pt x="12226" y="170785"/>
                </a:lnTo>
                <a:lnTo>
                  <a:pt x="3161" y="223274"/>
                </a:lnTo>
                <a:lnTo>
                  <a:pt x="0" y="279628"/>
                </a:lnTo>
                <a:lnTo>
                  <a:pt x="3161" y="335982"/>
                </a:lnTo>
                <a:lnTo>
                  <a:pt x="12226" y="388471"/>
                </a:lnTo>
                <a:lnTo>
                  <a:pt x="26572" y="435970"/>
                </a:lnTo>
                <a:lnTo>
                  <a:pt x="45570" y="477354"/>
                </a:lnTo>
                <a:lnTo>
                  <a:pt x="68597" y="511500"/>
                </a:lnTo>
                <a:lnTo>
                  <a:pt x="124231" y="553576"/>
                </a:lnTo>
                <a:lnTo>
                  <a:pt x="155587" y="559257"/>
                </a:lnTo>
                <a:lnTo>
                  <a:pt x="186943" y="553576"/>
                </a:lnTo>
                <a:lnTo>
                  <a:pt x="242578" y="511500"/>
                </a:lnTo>
                <a:lnTo>
                  <a:pt x="265604" y="477354"/>
                </a:lnTo>
                <a:lnTo>
                  <a:pt x="284603" y="435970"/>
                </a:lnTo>
                <a:lnTo>
                  <a:pt x="298948" y="388471"/>
                </a:lnTo>
                <a:lnTo>
                  <a:pt x="308014" y="335982"/>
                </a:lnTo>
                <a:lnTo>
                  <a:pt x="311175" y="279628"/>
                </a:lnTo>
                <a:lnTo>
                  <a:pt x="308014" y="223274"/>
                </a:lnTo>
                <a:lnTo>
                  <a:pt x="298948" y="170785"/>
                </a:lnTo>
                <a:lnTo>
                  <a:pt x="284603" y="123286"/>
                </a:lnTo>
                <a:lnTo>
                  <a:pt x="265604" y="81902"/>
                </a:lnTo>
                <a:lnTo>
                  <a:pt x="242578" y="47756"/>
                </a:lnTo>
                <a:lnTo>
                  <a:pt x="186943" y="5681"/>
                </a:lnTo>
                <a:lnTo>
                  <a:pt x="155587" y="0"/>
                </a:lnTo>
                <a:close/>
              </a:path>
            </a:pathLst>
          </a:custGeom>
          <a:solidFill>
            <a:schemeClr val="accent3"/>
          </a:solidFill>
        </p:spPr>
        <p:txBody>
          <a:bodyPr wrap="square" lIns="0" tIns="0" rIns="0" bIns="0" rtlCol="0"/>
          <a:lstStyle/>
          <a:p>
            <a:endParaRPr>
              <a:solidFill>
                <a:schemeClr val="bg1"/>
              </a:solidFill>
              <a:latin typeface="Georgia" panose="02040502050405020303" pitchFamily="18" charset="0"/>
            </a:endParaRPr>
          </a:p>
        </p:txBody>
      </p:sp>
      <p:grpSp>
        <p:nvGrpSpPr>
          <p:cNvPr id="9" name="Gruppieren 8">
            <a:extLst>
              <a:ext uri="{FF2B5EF4-FFF2-40B4-BE49-F238E27FC236}">
                <a16:creationId xmlns:a16="http://schemas.microsoft.com/office/drawing/2014/main" id="{1AC710F2-DC90-5779-6545-8796E89DB100}"/>
              </a:ext>
            </a:extLst>
          </p:cNvPr>
          <p:cNvGrpSpPr/>
          <p:nvPr/>
        </p:nvGrpSpPr>
        <p:grpSpPr>
          <a:xfrm rot="20985998">
            <a:off x="1060021" y="4081135"/>
            <a:ext cx="430278" cy="307122"/>
            <a:chOff x="1060021" y="4081135"/>
            <a:chExt cx="430278" cy="307122"/>
          </a:xfrm>
        </p:grpSpPr>
        <p:cxnSp>
          <p:nvCxnSpPr>
            <p:cNvPr id="5" name="Gerade Verbindung mit Pfeil 4">
              <a:extLst>
                <a:ext uri="{FF2B5EF4-FFF2-40B4-BE49-F238E27FC236}">
                  <a16:creationId xmlns:a16="http://schemas.microsoft.com/office/drawing/2014/main" id="{134F4541-4521-EB22-95EF-26596D2CCCC8}"/>
                </a:ext>
              </a:extLst>
            </p:cNvPr>
            <p:cNvCxnSpPr/>
            <p:nvPr/>
          </p:nvCxnSpPr>
          <p:spPr>
            <a:xfrm flipV="1">
              <a:off x="1060021" y="4081135"/>
              <a:ext cx="122917" cy="2610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59D4F19B-CBB2-A76D-C433-DC836BFCBE8B}"/>
                </a:ext>
              </a:extLst>
            </p:cNvPr>
            <p:cNvCxnSpPr/>
            <p:nvPr/>
          </p:nvCxnSpPr>
          <p:spPr>
            <a:xfrm flipV="1">
              <a:off x="1367382" y="4127240"/>
              <a:ext cx="122917" cy="2610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uppieren 50">
            <a:extLst>
              <a:ext uri="{FF2B5EF4-FFF2-40B4-BE49-F238E27FC236}">
                <a16:creationId xmlns:a16="http://schemas.microsoft.com/office/drawing/2014/main" id="{531A6F85-6C21-3E8D-D394-2590DE0170D5}"/>
              </a:ext>
            </a:extLst>
          </p:cNvPr>
          <p:cNvGrpSpPr/>
          <p:nvPr/>
        </p:nvGrpSpPr>
        <p:grpSpPr>
          <a:xfrm rot="10330982">
            <a:off x="2835033" y="4058082"/>
            <a:ext cx="430278" cy="307122"/>
            <a:chOff x="1060021" y="4081135"/>
            <a:chExt cx="430278" cy="307122"/>
          </a:xfrm>
        </p:grpSpPr>
        <p:cxnSp>
          <p:nvCxnSpPr>
            <p:cNvPr id="52" name="Gerade Verbindung mit Pfeil 51">
              <a:extLst>
                <a:ext uri="{FF2B5EF4-FFF2-40B4-BE49-F238E27FC236}">
                  <a16:creationId xmlns:a16="http://schemas.microsoft.com/office/drawing/2014/main" id="{709D4297-2EFB-A57C-D1FE-A95DCE1E41C8}"/>
                </a:ext>
              </a:extLst>
            </p:cNvPr>
            <p:cNvCxnSpPr/>
            <p:nvPr/>
          </p:nvCxnSpPr>
          <p:spPr>
            <a:xfrm flipV="1">
              <a:off x="1060021" y="4081135"/>
              <a:ext cx="122917" cy="2610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4A08F567-2815-13E9-C5DA-D76EBA2852DD}"/>
                </a:ext>
              </a:extLst>
            </p:cNvPr>
            <p:cNvCxnSpPr/>
            <p:nvPr/>
          </p:nvCxnSpPr>
          <p:spPr>
            <a:xfrm flipV="1">
              <a:off x="1367382" y="4127240"/>
              <a:ext cx="122917" cy="2610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9" name="Grafik 28">
            <a:extLst>
              <a:ext uri="{FF2B5EF4-FFF2-40B4-BE49-F238E27FC236}">
                <a16:creationId xmlns:a16="http://schemas.microsoft.com/office/drawing/2014/main" id="{0ABC1A8C-3AE0-733F-1344-0836D0BA972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511874" y="2252272"/>
            <a:ext cx="963770" cy="308090"/>
          </a:xfrm>
          <a:prstGeom prst="rect">
            <a:avLst/>
          </a:prstGeom>
        </p:spPr>
      </p:pic>
      <p:sp>
        <p:nvSpPr>
          <p:cNvPr id="56" name="Textplatzhalter 55">
            <a:extLst>
              <a:ext uri="{FF2B5EF4-FFF2-40B4-BE49-F238E27FC236}">
                <a16:creationId xmlns:a16="http://schemas.microsoft.com/office/drawing/2014/main" id="{1F496331-AE2D-6348-D13B-A74488F757A7}"/>
              </a:ext>
            </a:extLst>
          </p:cNvPr>
          <p:cNvSpPr>
            <a:spLocks noGrp="1"/>
          </p:cNvSpPr>
          <p:nvPr>
            <p:ph type="body" sz="quarter" idx="10"/>
          </p:nvPr>
        </p:nvSpPr>
        <p:spPr/>
        <p:txBody>
          <a:bodyPr/>
          <a:lstStyle/>
          <a:p>
            <a:r>
              <a:rPr lang="de-DE"/>
              <a:t>Sensor-Applikation</a:t>
            </a:r>
          </a:p>
          <a:p>
            <a:endParaRPr lang="de-DE"/>
          </a:p>
        </p:txBody>
      </p:sp>
    </p:spTree>
    <p:extLst>
      <p:ext uri="{BB962C8B-B14F-4D97-AF65-F5344CB8AC3E}">
        <p14:creationId xmlns:p14="http://schemas.microsoft.com/office/powerpoint/2010/main" val="3090420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Bildplatzhalter 31" descr="Ein Bild, das Person, Hütte enthält.&#10;&#10;Automatisch generierte Beschreibung">
            <a:extLst>
              <a:ext uri="{FF2B5EF4-FFF2-40B4-BE49-F238E27FC236}">
                <a16:creationId xmlns:a16="http://schemas.microsoft.com/office/drawing/2014/main" id="{2DC55C36-40C1-AD0C-0282-C06CBAEE6D18}"/>
              </a:ext>
            </a:extLst>
          </p:cNvPr>
          <p:cNvPicPr>
            <a:picLocks noGrp="1" noChangeAspect="1"/>
          </p:cNvPicPr>
          <p:nvPr>
            <p:ph type="pic" sz="quarter" idx="14"/>
          </p:nvPr>
        </p:nvPicPr>
        <p:blipFill rotWithShape="1">
          <a:blip r:embed="rId3"/>
          <a:srcRect l="32248" r="32248"/>
          <a:stretch/>
        </p:blipFill>
        <p:spPr/>
      </p:pic>
      <p:sp>
        <p:nvSpPr>
          <p:cNvPr id="54" name="Textplatzhalter 53">
            <a:extLst>
              <a:ext uri="{FF2B5EF4-FFF2-40B4-BE49-F238E27FC236}">
                <a16:creationId xmlns:a16="http://schemas.microsoft.com/office/drawing/2014/main" id="{DA49F0BB-6D8D-9781-BE3A-1422887038E1}"/>
              </a:ext>
            </a:extLst>
          </p:cNvPr>
          <p:cNvSpPr>
            <a:spLocks noGrp="1"/>
          </p:cNvSpPr>
          <p:nvPr>
            <p:ph type="body" sz="quarter" idx="18"/>
          </p:nvPr>
        </p:nvSpPr>
        <p:spPr/>
        <p:txBody>
          <a:bodyPr/>
          <a:lstStyle/>
          <a:p>
            <a:r>
              <a:rPr lang="de-DE"/>
              <a:t>FREESTYLE LIBRE 3: SENSOR-APPLIKATION</a:t>
            </a:r>
          </a:p>
        </p:txBody>
      </p:sp>
      <p:sp>
        <p:nvSpPr>
          <p:cNvPr id="76" name="Textplatzhalter 75">
            <a:extLst>
              <a:ext uri="{FF2B5EF4-FFF2-40B4-BE49-F238E27FC236}">
                <a16:creationId xmlns:a16="http://schemas.microsoft.com/office/drawing/2014/main" id="{26F4E018-38E4-4838-BA1A-C3D39CD548DA}"/>
              </a:ext>
            </a:extLst>
          </p:cNvPr>
          <p:cNvSpPr>
            <a:spLocks noGrp="1"/>
          </p:cNvSpPr>
          <p:nvPr>
            <p:ph type="body" sz="quarter" idx="19"/>
          </p:nvPr>
        </p:nvSpPr>
        <p:spPr/>
        <p:txBody>
          <a:bodyPr/>
          <a:lstStyle/>
          <a:p>
            <a:endParaRPr lang="de-DE"/>
          </a:p>
          <a:p>
            <a:endParaRPr lang="de-DE"/>
          </a:p>
        </p:txBody>
      </p:sp>
      <p:sp>
        <p:nvSpPr>
          <p:cNvPr id="14" name="Datumsplatzhalter 13">
            <a:extLst>
              <a:ext uri="{FF2B5EF4-FFF2-40B4-BE49-F238E27FC236}">
                <a16:creationId xmlns:a16="http://schemas.microsoft.com/office/drawing/2014/main" id="{54F66134-9D12-507F-5EA9-42A5E8D4A939}"/>
              </a:ext>
            </a:extLst>
          </p:cNvPr>
          <p:cNvSpPr>
            <a:spLocks noGrp="1"/>
          </p:cNvSpPr>
          <p:nvPr>
            <p:ph type="dt" sz="half" idx="21"/>
          </p:nvPr>
        </p:nvSpPr>
        <p:spPr/>
        <p:txBody>
          <a:bodyPr/>
          <a:lstStyle/>
          <a:p>
            <a:fld id="{8B8EB0F2-DB68-7440-9354-BEDC03F8C07D}" type="datetime1">
              <a:rPr lang="de-DE" smtClean="0">
                <a:solidFill>
                  <a:schemeClr val="bg1"/>
                </a:solidFill>
              </a:rPr>
              <a:t>16.04.24</a:t>
            </a:fld>
            <a:endParaRPr lang="en-IN">
              <a:solidFill>
                <a:schemeClr val="bg1"/>
              </a:solidFill>
            </a:endParaRPr>
          </a:p>
        </p:txBody>
      </p:sp>
      <p:sp>
        <p:nvSpPr>
          <p:cNvPr id="19" name="Foliennummernplatzhalter 18">
            <a:extLst>
              <a:ext uri="{FF2B5EF4-FFF2-40B4-BE49-F238E27FC236}">
                <a16:creationId xmlns:a16="http://schemas.microsoft.com/office/drawing/2014/main" id="{2A37CBF2-FD89-4018-D7CC-A40AEF37EA2C}"/>
              </a:ext>
            </a:extLst>
          </p:cNvPr>
          <p:cNvSpPr>
            <a:spLocks noGrp="1"/>
          </p:cNvSpPr>
          <p:nvPr>
            <p:ph type="sldNum" sz="quarter" idx="23"/>
          </p:nvPr>
        </p:nvSpPr>
        <p:spPr/>
        <p:txBody>
          <a:bodyPr/>
          <a:lstStyle/>
          <a:p>
            <a:pPr>
              <a:defRPr/>
            </a:pPr>
            <a:r>
              <a:rPr lang="en-IN">
                <a:solidFill>
                  <a:schemeClr val="bg1"/>
                </a:solidFill>
              </a:rPr>
              <a:t>|    </a:t>
            </a:r>
            <a:fld id="{7B2119CD-3B2D-4CEB-B404-D2E3F8CD6D69}" type="slidenum">
              <a:rPr lang="en-IN" smtClean="0">
                <a:solidFill>
                  <a:schemeClr val="bg1"/>
                </a:solidFill>
              </a:rPr>
              <a:pPr>
                <a:defRPr/>
              </a:pPr>
              <a:t>16</a:t>
            </a:fld>
            <a:endParaRPr lang="en-IN">
              <a:solidFill>
                <a:schemeClr val="bg1"/>
              </a:solidFill>
            </a:endParaRPr>
          </a:p>
        </p:txBody>
      </p:sp>
      <p:sp>
        <p:nvSpPr>
          <p:cNvPr id="2" name="Titel 1">
            <a:extLst>
              <a:ext uri="{FF2B5EF4-FFF2-40B4-BE49-F238E27FC236}">
                <a16:creationId xmlns:a16="http://schemas.microsoft.com/office/drawing/2014/main" id="{21DF89D8-C508-4022-A76F-1ADD99C2BB26}"/>
              </a:ext>
            </a:extLst>
          </p:cNvPr>
          <p:cNvSpPr>
            <a:spLocks noGrp="1"/>
          </p:cNvSpPr>
          <p:nvPr>
            <p:ph type="title"/>
          </p:nvPr>
        </p:nvSpPr>
        <p:spPr/>
        <p:txBody>
          <a:bodyPr>
            <a:noAutofit/>
          </a:bodyPr>
          <a:lstStyle/>
          <a:p>
            <a:r>
              <a:rPr lang="de-DE"/>
              <a:t>Tipps für die Sensoranbringung </a:t>
            </a:r>
            <a:br>
              <a:rPr lang="de-DE"/>
            </a:br>
            <a:r>
              <a:rPr lang="de-DE"/>
              <a:t>und für unterwegs </a:t>
            </a:r>
          </a:p>
        </p:txBody>
      </p:sp>
      <p:sp>
        <p:nvSpPr>
          <p:cNvPr id="10" name="Fußzeilenplatzhalter 3">
            <a:extLst>
              <a:ext uri="{FF2B5EF4-FFF2-40B4-BE49-F238E27FC236}">
                <a16:creationId xmlns:a16="http://schemas.microsoft.com/office/drawing/2014/main" id="{16915C93-222D-5B20-E701-5A5C96EF3B0B}"/>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23" name="Textplatzhalter 22">
            <a:extLst>
              <a:ext uri="{FF2B5EF4-FFF2-40B4-BE49-F238E27FC236}">
                <a16:creationId xmlns:a16="http://schemas.microsoft.com/office/drawing/2014/main" id="{533D1F01-FE9D-6A1E-00AC-AFEFB467E58B}"/>
              </a:ext>
            </a:extLst>
          </p:cNvPr>
          <p:cNvSpPr>
            <a:spLocks noGrp="1"/>
          </p:cNvSpPr>
          <p:nvPr>
            <p:ph type="body" sz="quarter" idx="24"/>
          </p:nvPr>
        </p:nvSpPr>
        <p:spPr>
          <a:xfrm>
            <a:off x="495237" y="4471988"/>
            <a:ext cx="5669462" cy="308464"/>
          </a:xfrm>
        </p:spPr>
        <p:txBody>
          <a:bodyPr/>
          <a:lstStyle/>
          <a:p>
            <a:br>
              <a:rPr lang="de-DE" b="1"/>
            </a:br>
            <a:r>
              <a:rPr lang="de-DE" b="1"/>
              <a:t>1. </a:t>
            </a:r>
            <a:r>
              <a:rPr lang="de-DE"/>
              <a:t>Der Sensor ist in bis zu 1 m Wassertiefe </a:t>
            </a:r>
            <a:r>
              <a:rPr lang="de-DE" err="1"/>
              <a:t>für</a:t>
            </a:r>
            <a:r>
              <a:rPr lang="de-DE"/>
              <a:t> die Dauer von bis zu 30 Minuten wasserfest.</a:t>
            </a:r>
          </a:p>
        </p:txBody>
      </p:sp>
      <p:sp>
        <p:nvSpPr>
          <p:cNvPr id="26" name="Textfeld 25">
            <a:extLst>
              <a:ext uri="{FF2B5EF4-FFF2-40B4-BE49-F238E27FC236}">
                <a16:creationId xmlns:a16="http://schemas.microsoft.com/office/drawing/2014/main" id="{695FDE56-07C1-4C46-BE4E-5E4C6C3D6B53}"/>
              </a:ext>
            </a:extLst>
          </p:cNvPr>
          <p:cNvSpPr txBox="1"/>
          <p:nvPr/>
        </p:nvSpPr>
        <p:spPr>
          <a:xfrm>
            <a:off x="1180642" y="1443418"/>
            <a:ext cx="4804146" cy="288830"/>
          </a:xfrm>
          <a:prstGeom prst="rect">
            <a:avLst/>
          </a:prstGeom>
          <a:noFill/>
        </p:spPr>
        <p:txBody>
          <a:bodyPr wrap="square">
            <a:noAutofit/>
          </a:bodyPr>
          <a:lstStyle/>
          <a:p>
            <a:pPr>
              <a:spcBef>
                <a:spcPts val="1400"/>
              </a:spcBef>
            </a:pPr>
            <a:r>
              <a:rPr lang="de-DE" sz="1200">
                <a:latin typeface="Georgia" panose="02040502050405020303" pitchFamily="18" charset="0"/>
              </a:rPr>
              <a:t>Neuen Sensor abends </a:t>
            </a:r>
            <a:r>
              <a:rPr lang="de-DE" sz="1200" b="1">
                <a:latin typeface="Georgia" panose="02040502050405020303" pitchFamily="18" charset="0"/>
              </a:rPr>
              <a:t>vor</a:t>
            </a:r>
            <a:r>
              <a:rPr lang="de-DE" sz="1200">
                <a:latin typeface="Georgia" panose="02040502050405020303" pitchFamily="18" charset="0"/>
              </a:rPr>
              <a:t> </a:t>
            </a:r>
            <a:r>
              <a:rPr lang="de-DE" sz="1200" b="1">
                <a:latin typeface="Georgia" panose="02040502050405020303" pitchFamily="18" charset="0"/>
              </a:rPr>
              <a:t>dem Schlafengehen setzen </a:t>
            </a:r>
            <a:br>
              <a:rPr lang="de-DE" sz="1200" b="1">
                <a:latin typeface="Georgia" panose="02040502050405020303" pitchFamily="18" charset="0"/>
              </a:rPr>
            </a:br>
            <a:r>
              <a:rPr lang="de-DE" sz="1200" b="1">
                <a:latin typeface="Georgia" panose="02040502050405020303" pitchFamily="18" charset="0"/>
              </a:rPr>
              <a:t>und aktivieren</a:t>
            </a:r>
            <a:r>
              <a:rPr lang="de-DE" sz="1200">
                <a:latin typeface="Georgia" panose="02040502050405020303" pitchFamily="18" charset="0"/>
              </a:rPr>
              <a:t> </a:t>
            </a:r>
          </a:p>
        </p:txBody>
      </p:sp>
      <p:grpSp>
        <p:nvGrpSpPr>
          <p:cNvPr id="5" name="Grafik 2">
            <a:extLst>
              <a:ext uri="{FF2B5EF4-FFF2-40B4-BE49-F238E27FC236}">
                <a16:creationId xmlns:a16="http://schemas.microsoft.com/office/drawing/2014/main" id="{D2FA284C-D7D2-4A3E-9809-9DF77D8661C2}"/>
              </a:ext>
            </a:extLst>
          </p:cNvPr>
          <p:cNvGrpSpPr/>
          <p:nvPr/>
        </p:nvGrpSpPr>
        <p:grpSpPr>
          <a:xfrm>
            <a:off x="563464" y="1452257"/>
            <a:ext cx="392710" cy="426503"/>
            <a:chOff x="4410075" y="2395537"/>
            <a:chExt cx="327660" cy="355854"/>
          </a:xfrm>
          <a:solidFill>
            <a:schemeClr val="accent3"/>
          </a:solidFill>
        </p:grpSpPr>
        <p:sp>
          <p:nvSpPr>
            <p:cNvPr id="6" name="Freihandform: Form 5">
              <a:extLst>
                <a:ext uri="{FF2B5EF4-FFF2-40B4-BE49-F238E27FC236}">
                  <a16:creationId xmlns:a16="http://schemas.microsoft.com/office/drawing/2014/main" id="{F464D3E3-7DCC-4A91-8F87-682E01442034}"/>
                </a:ext>
              </a:extLst>
            </p:cNvPr>
            <p:cNvSpPr/>
            <p:nvPr/>
          </p:nvSpPr>
          <p:spPr>
            <a:xfrm>
              <a:off x="4641818" y="2524600"/>
              <a:ext cx="95916" cy="97726"/>
            </a:xfrm>
            <a:custGeom>
              <a:avLst/>
              <a:gdLst>
                <a:gd name="connsiteX0" fmla="*/ 95917 w 95916"/>
                <a:gd name="connsiteY0" fmla="*/ 24479 h 97726"/>
                <a:gd name="connsiteX1" fmla="*/ 61722 w 95916"/>
                <a:gd name="connsiteY1" fmla="*/ 26861 h 97726"/>
                <a:gd name="connsiteX2" fmla="*/ 40386 w 95916"/>
                <a:gd name="connsiteY2" fmla="*/ 0 h 97726"/>
                <a:gd name="connsiteX3" fmla="*/ 32099 w 95916"/>
                <a:gd name="connsiteY3" fmla="*/ 33337 h 97726"/>
                <a:gd name="connsiteX4" fmla="*/ 0 w 95916"/>
                <a:gd name="connsiteY4" fmla="*/ 45339 h 97726"/>
                <a:gd name="connsiteX5" fmla="*/ 29051 w 95916"/>
                <a:gd name="connsiteY5" fmla="*/ 63532 h 97726"/>
                <a:gd name="connsiteX6" fmla="*/ 30575 w 95916"/>
                <a:gd name="connsiteY6" fmla="*/ 97726 h 97726"/>
                <a:gd name="connsiteX7" fmla="*/ 56864 w 95916"/>
                <a:gd name="connsiteY7" fmla="*/ 75724 h 97726"/>
                <a:gd name="connsiteX8" fmla="*/ 89916 w 95916"/>
                <a:gd name="connsiteY8" fmla="*/ 84773 h 97726"/>
                <a:gd name="connsiteX9" fmla="*/ 77057 w 95916"/>
                <a:gd name="connsiteY9" fmla="*/ 53054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916" h="97726">
                  <a:moveTo>
                    <a:pt x="95917" y="24479"/>
                  </a:moveTo>
                  <a:lnTo>
                    <a:pt x="61722" y="26861"/>
                  </a:lnTo>
                  <a:lnTo>
                    <a:pt x="40386" y="0"/>
                  </a:lnTo>
                  <a:lnTo>
                    <a:pt x="32099" y="33337"/>
                  </a:lnTo>
                  <a:lnTo>
                    <a:pt x="0" y="45339"/>
                  </a:lnTo>
                  <a:lnTo>
                    <a:pt x="29051" y="63532"/>
                  </a:lnTo>
                  <a:lnTo>
                    <a:pt x="30575" y="97726"/>
                  </a:lnTo>
                  <a:lnTo>
                    <a:pt x="56864" y="75724"/>
                  </a:lnTo>
                  <a:lnTo>
                    <a:pt x="89916" y="84773"/>
                  </a:lnTo>
                  <a:lnTo>
                    <a:pt x="77057" y="53054"/>
                  </a:lnTo>
                  <a:close/>
                </a:path>
              </a:pathLst>
            </a:custGeom>
            <a:grpFill/>
            <a:ln w="9525" cap="flat">
              <a:noFill/>
              <a:prstDash val="solid"/>
              <a:miter/>
            </a:ln>
          </p:spPr>
          <p:txBody>
            <a:bodyPr rtlCol="0" anchor="ctr"/>
            <a:lstStyle/>
            <a:p>
              <a:endParaRPr lang="de-DE"/>
            </a:p>
          </p:txBody>
        </p:sp>
        <p:sp>
          <p:nvSpPr>
            <p:cNvPr id="7" name="Freihandform: Form 6">
              <a:extLst>
                <a:ext uri="{FF2B5EF4-FFF2-40B4-BE49-F238E27FC236}">
                  <a16:creationId xmlns:a16="http://schemas.microsoft.com/office/drawing/2014/main" id="{AEC5A825-CE40-4587-9B31-C19A14F87798}"/>
                </a:ext>
              </a:extLst>
            </p:cNvPr>
            <p:cNvSpPr/>
            <p:nvPr/>
          </p:nvSpPr>
          <p:spPr>
            <a:xfrm>
              <a:off x="4667631" y="2448114"/>
              <a:ext cx="43148" cy="44005"/>
            </a:xfrm>
            <a:custGeom>
              <a:avLst/>
              <a:gdLst>
                <a:gd name="connsiteX0" fmla="*/ 13716 w 43148"/>
                <a:gd name="connsiteY0" fmla="*/ 44006 h 44005"/>
                <a:gd name="connsiteX1" fmla="*/ 25527 w 43148"/>
                <a:gd name="connsiteY1" fmla="*/ 34100 h 44005"/>
                <a:gd name="connsiteX2" fmla="*/ 40386 w 43148"/>
                <a:gd name="connsiteY2" fmla="*/ 38195 h 44005"/>
                <a:gd name="connsiteX3" fmla="*/ 34671 w 43148"/>
                <a:gd name="connsiteY3" fmla="*/ 23908 h 44005"/>
                <a:gd name="connsiteX4" fmla="*/ 43148 w 43148"/>
                <a:gd name="connsiteY4" fmla="*/ 10954 h 44005"/>
                <a:gd name="connsiteX5" fmla="*/ 27718 w 43148"/>
                <a:gd name="connsiteY5" fmla="*/ 12097 h 44005"/>
                <a:gd name="connsiteX6" fmla="*/ 18097 w 43148"/>
                <a:gd name="connsiteY6" fmla="*/ 0 h 44005"/>
                <a:gd name="connsiteX7" fmla="*/ 14383 w 43148"/>
                <a:gd name="connsiteY7" fmla="*/ 14954 h 44005"/>
                <a:gd name="connsiteX8" fmla="*/ 0 w 43148"/>
                <a:gd name="connsiteY8" fmla="*/ 20383 h 44005"/>
                <a:gd name="connsiteX9" fmla="*/ 13049 w 43148"/>
                <a:gd name="connsiteY9" fmla="*/ 28575 h 4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48" h="44005">
                  <a:moveTo>
                    <a:pt x="13716" y="44006"/>
                  </a:moveTo>
                  <a:lnTo>
                    <a:pt x="25527" y="34100"/>
                  </a:lnTo>
                  <a:lnTo>
                    <a:pt x="40386" y="38195"/>
                  </a:lnTo>
                  <a:lnTo>
                    <a:pt x="34671" y="23908"/>
                  </a:lnTo>
                  <a:lnTo>
                    <a:pt x="43148" y="10954"/>
                  </a:lnTo>
                  <a:lnTo>
                    <a:pt x="27718" y="12097"/>
                  </a:lnTo>
                  <a:lnTo>
                    <a:pt x="18097" y="0"/>
                  </a:lnTo>
                  <a:lnTo>
                    <a:pt x="14383" y="14954"/>
                  </a:lnTo>
                  <a:lnTo>
                    <a:pt x="0" y="20383"/>
                  </a:lnTo>
                  <a:lnTo>
                    <a:pt x="13049" y="28575"/>
                  </a:lnTo>
                  <a:close/>
                </a:path>
              </a:pathLst>
            </a:custGeom>
            <a:grpFill/>
            <a:ln w="9525"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4EE9FAD5-E006-42E9-AC6F-E660E403FD69}"/>
                </a:ext>
              </a:extLst>
            </p:cNvPr>
            <p:cNvSpPr/>
            <p:nvPr/>
          </p:nvSpPr>
          <p:spPr>
            <a:xfrm>
              <a:off x="4590859" y="2490120"/>
              <a:ext cx="43148" cy="43910"/>
            </a:xfrm>
            <a:custGeom>
              <a:avLst/>
              <a:gdLst>
                <a:gd name="connsiteX0" fmla="*/ 14383 w 43148"/>
                <a:gd name="connsiteY0" fmla="*/ 14954 h 43910"/>
                <a:gd name="connsiteX1" fmla="*/ 0 w 43148"/>
                <a:gd name="connsiteY1" fmla="*/ 20383 h 43910"/>
                <a:gd name="connsiteX2" fmla="*/ 13049 w 43148"/>
                <a:gd name="connsiteY2" fmla="*/ 28480 h 43910"/>
                <a:gd name="connsiteX3" fmla="*/ 13716 w 43148"/>
                <a:gd name="connsiteY3" fmla="*/ 43910 h 43910"/>
                <a:gd name="connsiteX4" fmla="*/ 25527 w 43148"/>
                <a:gd name="connsiteY4" fmla="*/ 34004 h 43910"/>
                <a:gd name="connsiteX5" fmla="*/ 40386 w 43148"/>
                <a:gd name="connsiteY5" fmla="*/ 38100 h 43910"/>
                <a:gd name="connsiteX6" fmla="*/ 34671 w 43148"/>
                <a:gd name="connsiteY6" fmla="*/ 23813 h 43910"/>
                <a:gd name="connsiteX7" fmla="*/ 43148 w 43148"/>
                <a:gd name="connsiteY7" fmla="*/ 10954 h 43910"/>
                <a:gd name="connsiteX8" fmla="*/ 27718 w 43148"/>
                <a:gd name="connsiteY8" fmla="*/ 12001 h 43910"/>
                <a:gd name="connsiteX9" fmla="*/ 18097 w 43148"/>
                <a:gd name="connsiteY9" fmla="*/ 0 h 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48" h="43910">
                  <a:moveTo>
                    <a:pt x="14383" y="14954"/>
                  </a:moveTo>
                  <a:lnTo>
                    <a:pt x="0" y="20383"/>
                  </a:lnTo>
                  <a:lnTo>
                    <a:pt x="13049" y="28480"/>
                  </a:lnTo>
                  <a:lnTo>
                    <a:pt x="13716" y="43910"/>
                  </a:lnTo>
                  <a:lnTo>
                    <a:pt x="25527" y="34004"/>
                  </a:lnTo>
                  <a:lnTo>
                    <a:pt x="40386" y="38100"/>
                  </a:lnTo>
                  <a:lnTo>
                    <a:pt x="34671" y="23813"/>
                  </a:lnTo>
                  <a:lnTo>
                    <a:pt x="43148" y="10954"/>
                  </a:lnTo>
                  <a:lnTo>
                    <a:pt x="27718" y="12001"/>
                  </a:lnTo>
                  <a:lnTo>
                    <a:pt x="18097" y="0"/>
                  </a:lnTo>
                  <a:close/>
                </a:path>
              </a:pathLst>
            </a:custGeom>
            <a:grpFill/>
            <a:ln w="9525"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5F40DB6B-CD29-4E41-95F7-5282C0F20257}"/>
                </a:ext>
              </a:extLst>
            </p:cNvPr>
            <p:cNvSpPr/>
            <p:nvPr/>
          </p:nvSpPr>
          <p:spPr>
            <a:xfrm>
              <a:off x="4410075" y="2395537"/>
              <a:ext cx="319037" cy="355854"/>
            </a:xfrm>
            <a:custGeom>
              <a:avLst/>
              <a:gdLst>
                <a:gd name="connsiteX0" fmla="*/ 308324 w 319037"/>
                <a:gd name="connsiteY0" fmla="*/ 275082 h 355854"/>
                <a:gd name="connsiteX1" fmla="*/ 272510 w 319037"/>
                <a:gd name="connsiteY1" fmla="*/ 279845 h 355854"/>
                <a:gd name="connsiteX2" fmla="*/ 131636 w 319037"/>
                <a:gd name="connsiteY2" fmla="*/ 138970 h 355854"/>
                <a:gd name="connsiteX3" fmla="*/ 202025 w 319037"/>
                <a:gd name="connsiteY3" fmla="*/ 17145 h 355854"/>
                <a:gd name="connsiteX4" fmla="*/ 206121 w 319037"/>
                <a:gd name="connsiteY4" fmla="*/ 8001 h 355854"/>
                <a:gd name="connsiteX5" fmla="*/ 198787 w 319037"/>
                <a:gd name="connsiteY5" fmla="*/ 1238 h 355854"/>
                <a:gd name="connsiteX6" fmla="*/ 177927 w 319037"/>
                <a:gd name="connsiteY6" fmla="*/ 0 h 355854"/>
                <a:gd name="connsiteX7" fmla="*/ 0 w 319037"/>
                <a:gd name="connsiteY7" fmla="*/ 177927 h 355854"/>
                <a:gd name="connsiteX8" fmla="*/ 177927 w 319037"/>
                <a:gd name="connsiteY8" fmla="*/ 355854 h 355854"/>
                <a:gd name="connsiteX9" fmla="*/ 317183 w 319037"/>
                <a:gd name="connsiteY9" fmla="*/ 288608 h 355854"/>
                <a:gd name="connsiteX10" fmla="*/ 317659 w 319037"/>
                <a:gd name="connsiteY10" fmla="*/ 278606 h 355854"/>
                <a:gd name="connsiteX11" fmla="*/ 308324 w 319037"/>
                <a:gd name="connsiteY11" fmla="*/ 275082 h 355854"/>
                <a:gd name="connsiteX12" fmla="*/ 177927 w 319037"/>
                <a:gd name="connsiteY12" fmla="*/ 338804 h 355854"/>
                <a:gd name="connsiteX13" fmla="*/ 17050 w 319037"/>
                <a:gd name="connsiteY13" fmla="*/ 177927 h 355854"/>
                <a:gd name="connsiteX14" fmla="*/ 172212 w 319037"/>
                <a:gd name="connsiteY14" fmla="*/ 17145 h 355854"/>
                <a:gd name="connsiteX15" fmla="*/ 114586 w 319037"/>
                <a:gd name="connsiteY15" fmla="*/ 138970 h 355854"/>
                <a:gd name="connsiteX16" fmla="*/ 272510 w 319037"/>
                <a:gd name="connsiteY16" fmla="*/ 296894 h 355854"/>
                <a:gd name="connsiteX17" fmla="*/ 286893 w 319037"/>
                <a:gd name="connsiteY17" fmla="*/ 296228 h 355854"/>
                <a:gd name="connsiteX18" fmla="*/ 177927 w 319037"/>
                <a:gd name="connsiteY18" fmla="*/ 338804 h 35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037" h="355854">
                  <a:moveTo>
                    <a:pt x="308324" y="275082"/>
                  </a:moveTo>
                  <a:cubicBezTo>
                    <a:pt x="296228" y="278225"/>
                    <a:pt x="284226" y="279845"/>
                    <a:pt x="272510" y="279845"/>
                  </a:cubicBezTo>
                  <a:cubicBezTo>
                    <a:pt x="194881" y="279845"/>
                    <a:pt x="131636" y="216694"/>
                    <a:pt x="131636" y="138970"/>
                  </a:cubicBezTo>
                  <a:cubicBezTo>
                    <a:pt x="131636" y="89059"/>
                    <a:pt x="158591" y="42386"/>
                    <a:pt x="202025" y="17145"/>
                  </a:cubicBezTo>
                  <a:cubicBezTo>
                    <a:pt x="205169" y="15335"/>
                    <a:pt x="206883" y="11621"/>
                    <a:pt x="206121" y="8001"/>
                  </a:cubicBezTo>
                  <a:cubicBezTo>
                    <a:pt x="205359" y="4382"/>
                    <a:pt x="202406" y="1715"/>
                    <a:pt x="198787" y="1238"/>
                  </a:cubicBezTo>
                  <a:cubicBezTo>
                    <a:pt x="191167" y="476"/>
                    <a:pt x="184404" y="0"/>
                    <a:pt x="177927" y="0"/>
                  </a:cubicBezTo>
                  <a:cubicBezTo>
                    <a:pt x="79820" y="0"/>
                    <a:pt x="0" y="79820"/>
                    <a:pt x="0" y="177927"/>
                  </a:cubicBezTo>
                  <a:cubicBezTo>
                    <a:pt x="0" y="276035"/>
                    <a:pt x="79820" y="355854"/>
                    <a:pt x="177927" y="355854"/>
                  </a:cubicBezTo>
                  <a:cubicBezTo>
                    <a:pt x="232315" y="355854"/>
                    <a:pt x="283083" y="331375"/>
                    <a:pt x="317183" y="288608"/>
                  </a:cubicBezTo>
                  <a:cubicBezTo>
                    <a:pt x="319469" y="285750"/>
                    <a:pt x="319659" y="281750"/>
                    <a:pt x="317659" y="278606"/>
                  </a:cubicBezTo>
                  <a:cubicBezTo>
                    <a:pt x="315659" y="275558"/>
                    <a:pt x="311849" y="274130"/>
                    <a:pt x="308324" y="275082"/>
                  </a:cubicBezTo>
                  <a:close/>
                  <a:moveTo>
                    <a:pt x="177927" y="338804"/>
                  </a:moveTo>
                  <a:cubicBezTo>
                    <a:pt x="89249" y="338804"/>
                    <a:pt x="17050" y="266700"/>
                    <a:pt x="17050" y="177927"/>
                  </a:cubicBezTo>
                  <a:cubicBezTo>
                    <a:pt x="17050" y="91154"/>
                    <a:pt x="86201" y="20098"/>
                    <a:pt x="172212" y="17145"/>
                  </a:cubicBezTo>
                  <a:cubicBezTo>
                    <a:pt x="136112" y="46863"/>
                    <a:pt x="114586" y="91631"/>
                    <a:pt x="114586" y="138970"/>
                  </a:cubicBezTo>
                  <a:cubicBezTo>
                    <a:pt x="114586" y="226028"/>
                    <a:pt x="185452" y="296894"/>
                    <a:pt x="272510" y="296894"/>
                  </a:cubicBezTo>
                  <a:cubicBezTo>
                    <a:pt x="277273" y="296894"/>
                    <a:pt x="282035" y="296704"/>
                    <a:pt x="286893" y="296228"/>
                  </a:cubicBezTo>
                  <a:cubicBezTo>
                    <a:pt x="257366" y="323564"/>
                    <a:pt x="218789" y="338804"/>
                    <a:pt x="177927" y="338804"/>
                  </a:cubicBezTo>
                  <a:close/>
                </a:path>
              </a:pathLst>
            </a:custGeom>
            <a:grpFill/>
            <a:ln w="9525" cap="flat">
              <a:noFill/>
              <a:prstDash val="solid"/>
              <a:miter/>
            </a:ln>
          </p:spPr>
          <p:txBody>
            <a:bodyPr rtlCol="0" anchor="ctr"/>
            <a:lstStyle/>
            <a:p>
              <a:endParaRPr lang="de-DE"/>
            </a:p>
          </p:txBody>
        </p:sp>
      </p:grpSp>
      <p:grpSp>
        <p:nvGrpSpPr>
          <p:cNvPr id="15" name="Grafik 13">
            <a:extLst>
              <a:ext uri="{FF2B5EF4-FFF2-40B4-BE49-F238E27FC236}">
                <a16:creationId xmlns:a16="http://schemas.microsoft.com/office/drawing/2014/main" id="{3CC1BA53-2455-40F4-92AF-C80C24058619}"/>
              </a:ext>
            </a:extLst>
          </p:cNvPr>
          <p:cNvGrpSpPr/>
          <p:nvPr/>
        </p:nvGrpSpPr>
        <p:grpSpPr>
          <a:xfrm>
            <a:off x="528697" y="2083629"/>
            <a:ext cx="427477" cy="450735"/>
            <a:chOff x="4424362" y="2414587"/>
            <a:chExt cx="294131" cy="310134"/>
          </a:xfrm>
          <a:noFill/>
        </p:grpSpPr>
        <p:sp>
          <p:nvSpPr>
            <p:cNvPr id="16" name="Freihandform: Form 15">
              <a:extLst>
                <a:ext uri="{FF2B5EF4-FFF2-40B4-BE49-F238E27FC236}">
                  <a16:creationId xmlns:a16="http://schemas.microsoft.com/office/drawing/2014/main" id="{B48CE0F8-03D1-4AF8-BA54-C40CC47A8CEB}"/>
                </a:ext>
              </a:extLst>
            </p:cNvPr>
            <p:cNvSpPr/>
            <p:nvPr/>
          </p:nvSpPr>
          <p:spPr>
            <a:xfrm>
              <a:off x="4442840" y="2588704"/>
              <a:ext cx="257079" cy="136017"/>
            </a:xfrm>
            <a:custGeom>
              <a:avLst/>
              <a:gdLst>
                <a:gd name="connsiteX0" fmla="*/ 257080 w 257079"/>
                <a:gd name="connsiteY0" fmla="*/ 55435 h 136017"/>
                <a:gd name="connsiteX1" fmla="*/ 212408 w 257079"/>
                <a:gd name="connsiteY1" fmla="*/ 109728 h 136017"/>
                <a:gd name="connsiteX2" fmla="*/ 212408 w 257079"/>
                <a:gd name="connsiteY2" fmla="*/ 136017 h 136017"/>
                <a:gd name="connsiteX3" fmla="*/ 201644 w 257079"/>
                <a:gd name="connsiteY3" fmla="*/ 136017 h 136017"/>
                <a:gd name="connsiteX4" fmla="*/ 201644 w 257079"/>
                <a:gd name="connsiteY4" fmla="*/ 110776 h 136017"/>
                <a:gd name="connsiteX5" fmla="*/ 60388 w 257079"/>
                <a:gd name="connsiteY5" fmla="*/ 110776 h 136017"/>
                <a:gd name="connsiteX6" fmla="*/ 60388 w 257079"/>
                <a:gd name="connsiteY6" fmla="*/ 136017 h 136017"/>
                <a:gd name="connsiteX7" fmla="*/ 49625 w 257079"/>
                <a:gd name="connsiteY7" fmla="*/ 136017 h 136017"/>
                <a:gd name="connsiteX8" fmla="*/ 49625 w 257079"/>
                <a:gd name="connsiteY8" fmla="*/ 110490 h 136017"/>
                <a:gd name="connsiteX9" fmla="*/ 381 w 257079"/>
                <a:gd name="connsiteY9" fmla="*/ 55435 h 136017"/>
                <a:gd name="connsiteX10" fmla="*/ 0 w 257079"/>
                <a:gd name="connsiteY10" fmla="*/ 0 h 136017"/>
                <a:gd name="connsiteX11" fmla="*/ 257080 w 257079"/>
                <a:gd name="connsiteY11" fmla="*/ 0 h 136017"/>
                <a:gd name="connsiteX12" fmla="*/ 257080 w 257079"/>
                <a:gd name="connsiteY12" fmla="*/ 55435 h 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079" h="136017">
                  <a:moveTo>
                    <a:pt x="257080" y="55435"/>
                  </a:moveTo>
                  <a:cubicBezTo>
                    <a:pt x="257080" y="82391"/>
                    <a:pt x="237839" y="104775"/>
                    <a:pt x="212408" y="109728"/>
                  </a:cubicBezTo>
                  <a:lnTo>
                    <a:pt x="212408" y="136017"/>
                  </a:lnTo>
                  <a:lnTo>
                    <a:pt x="201644" y="136017"/>
                  </a:lnTo>
                  <a:lnTo>
                    <a:pt x="201644" y="110776"/>
                  </a:lnTo>
                  <a:lnTo>
                    <a:pt x="60388" y="110776"/>
                  </a:lnTo>
                  <a:lnTo>
                    <a:pt x="60388" y="136017"/>
                  </a:lnTo>
                  <a:lnTo>
                    <a:pt x="49625" y="136017"/>
                  </a:lnTo>
                  <a:lnTo>
                    <a:pt x="49625" y="110490"/>
                  </a:lnTo>
                  <a:cubicBezTo>
                    <a:pt x="21907" y="107442"/>
                    <a:pt x="381" y="84011"/>
                    <a:pt x="381" y="55435"/>
                  </a:cubicBezTo>
                  <a:lnTo>
                    <a:pt x="0" y="0"/>
                  </a:lnTo>
                  <a:lnTo>
                    <a:pt x="257080" y="0"/>
                  </a:lnTo>
                  <a:lnTo>
                    <a:pt x="257080" y="55435"/>
                  </a:lnTo>
                  <a:close/>
                </a:path>
              </a:pathLst>
            </a:custGeom>
            <a:grpFill/>
            <a:ln w="9525" cap="flat">
              <a:solidFill>
                <a:schemeClr val="accent3"/>
              </a:solid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EF149B8E-D6B4-4A67-A714-15A020C8E0AF}"/>
                </a:ext>
              </a:extLst>
            </p:cNvPr>
            <p:cNvSpPr/>
            <p:nvPr/>
          </p:nvSpPr>
          <p:spPr>
            <a:xfrm>
              <a:off x="4424362" y="2414587"/>
              <a:ext cx="294131" cy="165449"/>
            </a:xfrm>
            <a:custGeom>
              <a:avLst/>
              <a:gdLst>
                <a:gd name="connsiteX0" fmla="*/ 45911 w 294131"/>
                <a:gd name="connsiteY0" fmla="*/ 149066 h 165449"/>
                <a:gd name="connsiteX1" fmla="*/ 45911 w 294131"/>
                <a:gd name="connsiteY1" fmla="*/ 48387 h 165449"/>
                <a:gd name="connsiteX2" fmla="*/ 45911 w 294131"/>
                <a:gd name="connsiteY2" fmla="*/ 30861 h 165449"/>
                <a:gd name="connsiteX3" fmla="*/ 45911 w 294131"/>
                <a:gd name="connsiteY3" fmla="*/ 30480 h 165449"/>
                <a:gd name="connsiteX4" fmla="*/ 76391 w 294131"/>
                <a:gd name="connsiteY4" fmla="*/ 0 h 165449"/>
                <a:gd name="connsiteX5" fmla="*/ 106871 w 294131"/>
                <a:gd name="connsiteY5" fmla="*/ 30480 h 165449"/>
                <a:gd name="connsiteX6" fmla="*/ 106871 w 294131"/>
                <a:gd name="connsiteY6" fmla="*/ 48387 h 165449"/>
                <a:gd name="connsiteX7" fmla="*/ 106490 w 294131"/>
                <a:gd name="connsiteY7" fmla="*/ 53150 h 165449"/>
                <a:gd name="connsiteX8" fmla="*/ 108585 w 294131"/>
                <a:gd name="connsiteY8" fmla="*/ 57626 h 165449"/>
                <a:gd name="connsiteX9" fmla="*/ 108585 w 294131"/>
                <a:gd name="connsiteY9" fmla="*/ 59722 h 165449"/>
                <a:gd name="connsiteX10" fmla="*/ 117729 w 294131"/>
                <a:gd name="connsiteY10" fmla="*/ 60008 h 165449"/>
                <a:gd name="connsiteX11" fmla="*/ 109919 w 294131"/>
                <a:gd name="connsiteY11" fmla="*/ 76010 h 165449"/>
                <a:gd name="connsiteX12" fmla="*/ 92678 w 294131"/>
                <a:gd name="connsiteY12" fmla="*/ 80582 h 165449"/>
                <a:gd name="connsiteX13" fmla="*/ 97060 w 294131"/>
                <a:gd name="connsiteY13" fmla="*/ 67818 h 165449"/>
                <a:gd name="connsiteX14" fmla="*/ 96584 w 294131"/>
                <a:gd name="connsiteY14" fmla="*/ 65437 h 165449"/>
                <a:gd name="connsiteX15" fmla="*/ 96584 w 294131"/>
                <a:gd name="connsiteY15" fmla="*/ 57626 h 165449"/>
                <a:gd name="connsiteX16" fmla="*/ 97536 w 294131"/>
                <a:gd name="connsiteY16" fmla="*/ 54578 h 165449"/>
                <a:gd name="connsiteX17" fmla="*/ 97536 w 294131"/>
                <a:gd name="connsiteY17" fmla="*/ 45625 h 165449"/>
                <a:gd name="connsiteX18" fmla="*/ 97536 w 294131"/>
                <a:gd name="connsiteY18" fmla="*/ 40958 h 165449"/>
                <a:gd name="connsiteX19" fmla="*/ 97536 w 294131"/>
                <a:gd name="connsiteY19" fmla="*/ 33147 h 165449"/>
                <a:gd name="connsiteX20" fmla="*/ 76391 w 294131"/>
                <a:gd name="connsiteY20" fmla="*/ 12002 h 165449"/>
                <a:gd name="connsiteX21" fmla="*/ 55245 w 294131"/>
                <a:gd name="connsiteY21" fmla="*/ 33147 h 165449"/>
                <a:gd name="connsiteX22" fmla="*/ 55245 w 294131"/>
                <a:gd name="connsiteY22" fmla="*/ 40958 h 165449"/>
                <a:gd name="connsiteX23" fmla="*/ 55245 w 294131"/>
                <a:gd name="connsiteY23" fmla="*/ 45625 h 165449"/>
                <a:gd name="connsiteX24" fmla="*/ 55245 w 294131"/>
                <a:gd name="connsiteY24" fmla="*/ 70199 h 165449"/>
                <a:gd name="connsiteX25" fmla="*/ 55245 w 294131"/>
                <a:gd name="connsiteY25" fmla="*/ 148971 h 165449"/>
                <a:gd name="connsiteX26" fmla="*/ 294132 w 294131"/>
                <a:gd name="connsiteY26" fmla="*/ 148971 h 165449"/>
                <a:gd name="connsiteX27" fmla="*/ 294132 w 294131"/>
                <a:gd name="connsiteY27" fmla="*/ 165449 h 165449"/>
                <a:gd name="connsiteX28" fmla="*/ 0 w 294131"/>
                <a:gd name="connsiteY28" fmla="*/ 165449 h 165449"/>
                <a:gd name="connsiteX29" fmla="*/ 0 w 294131"/>
                <a:gd name="connsiteY29" fmla="*/ 148971 h 165449"/>
                <a:gd name="connsiteX30" fmla="*/ 45911 w 294131"/>
                <a:gd name="connsiteY30" fmla="*/ 148971 h 16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4131" h="165449">
                  <a:moveTo>
                    <a:pt x="45911" y="149066"/>
                  </a:moveTo>
                  <a:lnTo>
                    <a:pt x="45911" y="48387"/>
                  </a:lnTo>
                  <a:lnTo>
                    <a:pt x="45911" y="30861"/>
                  </a:lnTo>
                  <a:lnTo>
                    <a:pt x="45911" y="30480"/>
                  </a:lnTo>
                  <a:cubicBezTo>
                    <a:pt x="45911" y="13621"/>
                    <a:pt x="59531" y="0"/>
                    <a:pt x="76391" y="0"/>
                  </a:cubicBezTo>
                  <a:cubicBezTo>
                    <a:pt x="93250" y="0"/>
                    <a:pt x="106871" y="13621"/>
                    <a:pt x="106871" y="30480"/>
                  </a:cubicBezTo>
                  <a:lnTo>
                    <a:pt x="106871" y="48387"/>
                  </a:lnTo>
                  <a:cubicBezTo>
                    <a:pt x="106871" y="50006"/>
                    <a:pt x="106680" y="51626"/>
                    <a:pt x="106490" y="53150"/>
                  </a:cubicBezTo>
                  <a:cubicBezTo>
                    <a:pt x="107728" y="54197"/>
                    <a:pt x="108585" y="55817"/>
                    <a:pt x="108585" y="57626"/>
                  </a:cubicBezTo>
                  <a:lnTo>
                    <a:pt x="108585" y="59722"/>
                  </a:lnTo>
                  <a:cubicBezTo>
                    <a:pt x="112681" y="58103"/>
                    <a:pt x="116205" y="58103"/>
                    <a:pt x="117729" y="60008"/>
                  </a:cubicBezTo>
                  <a:cubicBezTo>
                    <a:pt x="120301" y="63151"/>
                    <a:pt x="116777" y="70295"/>
                    <a:pt x="109919" y="76010"/>
                  </a:cubicBezTo>
                  <a:cubicBezTo>
                    <a:pt x="102965" y="81629"/>
                    <a:pt x="95250" y="83725"/>
                    <a:pt x="92678" y="80582"/>
                  </a:cubicBezTo>
                  <a:cubicBezTo>
                    <a:pt x="90583" y="78010"/>
                    <a:pt x="92583" y="72771"/>
                    <a:pt x="97060" y="67818"/>
                  </a:cubicBezTo>
                  <a:cubicBezTo>
                    <a:pt x="96774" y="67056"/>
                    <a:pt x="96584" y="66294"/>
                    <a:pt x="96584" y="65437"/>
                  </a:cubicBezTo>
                  <a:lnTo>
                    <a:pt x="96584" y="57626"/>
                  </a:lnTo>
                  <a:cubicBezTo>
                    <a:pt x="96584" y="56483"/>
                    <a:pt x="96965" y="55531"/>
                    <a:pt x="97536" y="54578"/>
                  </a:cubicBezTo>
                  <a:lnTo>
                    <a:pt x="97536" y="45625"/>
                  </a:lnTo>
                  <a:lnTo>
                    <a:pt x="97536" y="40958"/>
                  </a:lnTo>
                  <a:lnTo>
                    <a:pt x="97536" y="33147"/>
                  </a:lnTo>
                  <a:cubicBezTo>
                    <a:pt x="97536" y="21527"/>
                    <a:pt x="88106" y="12002"/>
                    <a:pt x="76391" y="12002"/>
                  </a:cubicBezTo>
                  <a:cubicBezTo>
                    <a:pt x="64675" y="12002"/>
                    <a:pt x="55245" y="21527"/>
                    <a:pt x="55245" y="33147"/>
                  </a:cubicBezTo>
                  <a:lnTo>
                    <a:pt x="55245" y="40958"/>
                  </a:lnTo>
                  <a:lnTo>
                    <a:pt x="55245" y="45625"/>
                  </a:lnTo>
                  <a:lnTo>
                    <a:pt x="55245" y="70199"/>
                  </a:lnTo>
                  <a:lnTo>
                    <a:pt x="55245" y="148971"/>
                  </a:lnTo>
                  <a:lnTo>
                    <a:pt x="294132" y="148971"/>
                  </a:lnTo>
                  <a:lnTo>
                    <a:pt x="294132" y="165449"/>
                  </a:lnTo>
                  <a:lnTo>
                    <a:pt x="0" y="165449"/>
                  </a:lnTo>
                  <a:lnTo>
                    <a:pt x="0" y="148971"/>
                  </a:lnTo>
                  <a:lnTo>
                    <a:pt x="45911" y="148971"/>
                  </a:lnTo>
                  <a:close/>
                </a:path>
              </a:pathLst>
            </a:custGeom>
            <a:grpFill/>
            <a:ln w="9525" cap="flat">
              <a:solidFill>
                <a:schemeClr val="accent3"/>
              </a:solidFill>
              <a:prstDash val="solid"/>
              <a:miter/>
            </a:ln>
          </p:spPr>
          <p:txBody>
            <a:bodyPr rtlCol="0" anchor="ctr"/>
            <a:lstStyle/>
            <a:p>
              <a:endParaRPr lang="de-DE"/>
            </a:p>
          </p:txBody>
        </p:sp>
      </p:grpSp>
      <p:sp>
        <p:nvSpPr>
          <p:cNvPr id="40" name="Textfeld 39">
            <a:extLst>
              <a:ext uri="{FF2B5EF4-FFF2-40B4-BE49-F238E27FC236}">
                <a16:creationId xmlns:a16="http://schemas.microsoft.com/office/drawing/2014/main" id="{63398B4C-E57D-408C-9347-F58FB195319E}"/>
              </a:ext>
            </a:extLst>
          </p:cNvPr>
          <p:cNvSpPr txBox="1"/>
          <p:nvPr/>
        </p:nvSpPr>
        <p:spPr>
          <a:xfrm>
            <a:off x="1180642" y="2188607"/>
            <a:ext cx="4976810" cy="288830"/>
          </a:xfrm>
          <a:prstGeom prst="rect">
            <a:avLst/>
          </a:prstGeom>
          <a:noFill/>
        </p:spPr>
        <p:txBody>
          <a:bodyPr wrap="square">
            <a:noAutofit/>
          </a:bodyPr>
          <a:lstStyle/>
          <a:p>
            <a:pPr>
              <a:spcBef>
                <a:spcPts val="1400"/>
              </a:spcBef>
            </a:pPr>
            <a:r>
              <a:rPr lang="de-DE" sz="1200">
                <a:latin typeface="Georgia" panose="02040502050405020303" pitchFamily="18" charset="0"/>
              </a:rPr>
              <a:t>Sensor </a:t>
            </a:r>
            <a:r>
              <a:rPr lang="de-DE" sz="1200" b="1">
                <a:latin typeface="Georgia" panose="02040502050405020303" pitchFamily="18" charset="0"/>
              </a:rPr>
              <a:t>nicht direkt </a:t>
            </a:r>
            <a:r>
              <a:rPr lang="de-DE" sz="1200">
                <a:latin typeface="Georgia" panose="02040502050405020303" pitchFamily="18" charset="0"/>
              </a:rPr>
              <a:t>nach dem </a:t>
            </a:r>
            <a:r>
              <a:rPr lang="de-DE" sz="1200" b="1">
                <a:latin typeface="Georgia" panose="02040502050405020303" pitchFamily="18" charset="0"/>
              </a:rPr>
              <a:t>Duschen</a:t>
            </a:r>
            <a:r>
              <a:rPr lang="de-DE" sz="1200">
                <a:latin typeface="Georgia" panose="02040502050405020303" pitchFamily="18" charset="0"/>
              </a:rPr>
              <a:t> oder einem </a:t>
            </a:r>
            <a:r>
              <a:rPr lang="de-DE" sz="1200" b="1">
                <a:latin typeface="Georgia" panose="02040502050405020303" pitchFamily="18" charset="0"/>
              </a:rPr>
              <a:t>Vollbad </a:t>
            </a:r>
            <a:r>
              <a:rPr lang="de-DE" sz="1200">
                <a:latin typeface="Georgia" panose="02040502050405020303" pitchFamily="18" charset="0"/>
              </a:rPr>
              <a:t>setzen</a:t>
            </a:r>
          </a:p>
        </p:txBody>
      </p:sp>
      <p:sp>
        <p:nvSpPr>
          <p:cNvPr id="41" name="Textfeld 40">
            <a:extLst>
              <a:ext uri="{FF2B5EF4-FFF2-40B4-BE49-F238E27FC236}">
                <a16:creationId xmlns:a16="http://schemas.microsoft.com/office/drawing/2014/main" id="{D9456308-7BA3-47D5-B3F7-F63DD3C88211}"/>
              </a:ext>
            </a:extLst>
          </p:cNvPr>
          <p:cNvSpPr txBox="1"/>
          <p:nvPr/>
        </p:nvSpPr>
        <p:spPr>
          <a:xfrm>
            <a:off x="1180642" y="2708480"/>
            <a:ext cx="4663552" cy="288830"/>
          </a:xfrm>
          <a:prstGeom prst="rect">
            <a:avLst/>
          </a:prstGeom>
          <a:noFill/>
        </p:spPr>
        <p:txBody>
          <a:bodyPr wrap="square">
            <a:noAutofit/>
          </a:bodyPr>
          <a:lstStyle/>
          <a:p>
            <a:pPr>
              <a:spcBef>
                <a:spcPts val="1400"/>
              </a:spcBef>
            </a:pPr>
            <a:r>
              <a:rPr lang="de-DE" sz="1200" b="1">
                <a:latin typeface="Georgia" panose="02040502050405020303" pitchFamily="18" charset="0"/>
              </a:rPr>
              <a:t>Sensor</a:t>
            </a:r>
            <a:r>
              <a:rPr lang="de-DE" sz="1200">
                <a:latin typeface="Georgia" panose="02040502050405020303" pitchFamily="18" charset="0"/>
              </a:rPr>
              <a:t> immer an einer </a:t>
            </a:r>
            <a:r>
              <a:rPr lang="de-DE" sz="1200" b="1">
                <a:latin typeface="Georgia" panose="02040502050405020303" pitchFamily="18" charset="0"/>
              </a:rPr>
              <a:t>anderen Stelle</a:t>
            </a:r>
            <a:r>
              <a:rPr lang="de-DE" sz="1200">
                <a:latin typeface="Georgia" panose="02040502050405020303" pitchFamily="18" charset="0"/>
              </a:rPr>
              <a:t> </a:t>
            </a:r>
            <a:r>
              <a:rPr lang="de-DE" sz="1200" b="1">
                <a:latin typeface="Georgia" panose="02040502050405020303" pitchFamily="18" charset="0"/>
              </a:rPr>
              <a:t>der Oberarmrückseite</a:t>
            </a:r>
            <a:r>
              <a:rPr lang="de-DE" sz="1200">
                <a:latin typeface="Georgia" panose="02040502050405020303" pitchFamily="18" charset="0"/>
              </a:rPr>
              <a:t> anbringen</a:t>
            </a:r>
          </a:p>
        </p:txBody>
      </p:sp>
      <p:sp>
        <p:nvSpPr>
          <p:cNvPr id="43" name="Textfeld 42">
            <a:extLst>
              <a:ext uri="{FF2B5EF4-FFF2-40B4-BE49-F238E27FC236}">
                <a16:creationId xmlns:a16="http://schemas.microsoft.com/office/drawing/2014/main" id="{408DD954-BC51-454E-AD64-F4527CEFB5DE}"/>
              </a:ext>
            </a:extLst>
          </p:cNvPr>
          <p:cNvSpPr txBox="1"/>
          <p:nvPr/>
        </p:nvSpPr>
        <p:spPr>
          <a:xfrm>
            <a:off x="1180642" y="3393956"/>
            <a:ext cx="4804146" cy="364312"/>
          </a:xfrm>
          <a:prstGeom prst="rect">
            <a:avLst/>
          </a:prstGeom>
          <a:noFill/>
        </p:spPr>
        <p:txBody>
          <a:bodyPr wrap="square">
            <a:noAutofit/>
          </a:bodyPr>
          <a:lstStyle/>
          <a:p>
            <a:pPr>
              <a:spcBef>
                <a:spcPts val="1400"/>
              </a:spcBef>
            </a:pPr>
            <a:r>
              <a:rPr lang="de-DE" sz="1200" b="1">
                <a:latin typeface="Georgia" panose="02040502050405020303" pitchFamily="18" charset="0"/>
              </a:rPr>
              <a:t>Wasserfester Sensor</a:t>
            </a:r>
            <a:r>
              <a:rPr lang="de-DE" sz="1200">
                <a:latin typeface="Georgia" panose="02040502050405020303" pitchFamily="18" charset="0"/>
              </a:rPr>
              <a:t> zum Baden, Duschen, </a:t>
            </a:r>
            <a:br>
              <a:rPr lang="de-DE" sz="1200">
                <a:latin typeface="Georgia" panose="02040502050405020303" pitchFamily="18" charset="0"/>
              </a:rPr>
            </a:br>
            <a:r>
              <a:rPr lang="de-DE" sz="1200">
                <a:latin typeface="Georgia" panose="02040502050405020303" pitchFamily="18" charset="0"/>
              </a:rPr>
              <a:t>Schwimmen oder für die Sauna</a:t>
            </a:r>
            <a:r>
              <a:rPr lang="de-DE" sz="1200" baseline="30000">
                <a:latin typeface="Georgia" panose="02040502050405020303" pitchFamily="18" charset="0"/>
              </a:rPr>
              <a:t>1</a:t>
            </a:r>
            <a:endParaRPr lang="de-DE" sz="1200">
              <a:latin typeface="Georgia" panose="02040502050405020303" pitchFamily="18" charset="0"/>
            </a:endParaRPr>
          </a:p>
        </p:txBody>
      </p:sp>
      <p:pic>
        <p:nvPicPr>
          <p:cNvPr id="18" name="Grafik 17">
            <a:extLst>
              <a:ext uri="{FF2B5EF4-FFF2-40B4-BE49-F238E27FC236}">
                <a16:creationId xmlns:a16="http://schemas.microsoft.com/office/drawing/2014/main" id="{08802F2D-2F67-D009-D46A-29DFBC6C46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28697" y="2752991"/>
            <a:ext cx="404813" cy="404813"/>
          </a:xfrm>
          <a:prstGeom prst="rect">
            <a:avLst/>
          </a:prstGeom>
        </p:spPr>
      </p:pic>
      <p:pic>
        <p:nvPicPr>
          <p:cNvPr id="37" name="Grafik 36">
            <a:extLst>
              <a:ext uri="{FF2B5EF4-FFF2-40B4-BE49-F238E27FC236}">
                <a16:creationId xmlns:a16="http://schemas.microsoft.com/office/drawing/2014/main" id="{BD5369A0-32F9-9606-3E93-2C1D9D35FF8B}"/>
              </a:ext>
            </a:extLst>
          </p:cNvPr>
          <p:cNvPicPr>
            <a:picLocks noChangeAspect="1"/>
          </p:cNvPicPr>
          <p:nvPr/>
        </p:nvPicPr>
        <p:blipFill>
          <a:blip r:embed="rId6"/>
          <a:stretch>
            <a:fillRect/>
          </a:stretch>
        </p:blipFill>
        <p:spPr>
          <a:xfrm>
            <a:off x="8481370" y="3194790"/>
            <a:ext cx="618497" cy="612000"/>
          </a:xfrm>
          <a:prstGeom prst="rect">
            <a:avLst/>
          </a:prstGeom>
        </p:spPr>
      </p:pic>
      <p:grpSp>
        <p:nvGrpSpPr>
          <p:cNvPr id="38" name="Gruppieren 37">
            <a:extLst>
              <a:ext uri="{FF2B5EF4-FFF2-40B4-BE49-F238E27FC236}">
                <a16:creationId xmlns:a16="http://schemas.microsoft.com/office/drawing/2014/main" id="{A1FA4C65-ADF8-1887-3154-B98CD412C4E8}"/>
              </a:ext>
            </a:extLst>
          </p:cNvPr>
          <p:cNvGrpSpPr/>
          <p:nvPr/>
        </p:nvGrpSpPr>
        <p:grpSpPr>
          <a:xfrm>
            <a:off x="7222596" y="2473782"/>
            <a:ext cx="1186602" cy="932117"/>
            <a:chOff x="5758441" y="2579046"/>
            <a:chExt cx="1186602" cy="932117"/>
          </a:xfrm>
        </p:grpSpPr>
        <p:pic>
          <p:nvPicPr>
            <p:cNvPr id="39" name="Grafik 38">
              <a:extLst>
                <a:ext uri="{FF2B5EF4-FFF2-40B4-BE49-F238E27FC236}">
                  <a16:creationId xmlns:a16="http://schemas.microsoft.com/office/drawing/2014/main" id="{A755D5A0-1A49-C5C1-5487-5FCC11015A5A}"/>
                </a:ext>
              </a:extLst>
            </p:cNvPr>
            <p:cNvPicPr>
              <a:picLocks noChangeAspect="1"/>
            </p:cNvPicPr>
            <p:nvPr/>
          </p:nvPicPr>
          <p:blipFill>
            <a:blip r:embed="rId7"/>
            <a:stretch>
              <a:fillRect/>
            </a:stretch>
          </p:blipFill>
          <p:spPr>
            <a:xfrm>
              <a:off x="5758441" y="2579046"/>
              <a:ext cx="918212" cy="781814"/>
            </a:xfrm>
            <a:prstGeom prst="rect">
              <a:avLst/>
            </a:prstGeom>
          </p:spPr>
        </p:pic>
        <p:grpSp>
          <p:nvGrpSpPr>
            <p:cNvPr id="42" name="Gruppieren 41">
              <a:extLst>
                <a:ext uri="{FF2B5EF4-FFF2-40B4-BE49-F238E27FC236}">
                  <a16:creationId xmlns:a16="http://schemas.microsoft.com/office/drawing/2014/main" id="{086343C8-D539-1FF7-BD3D-229ABF87F9D5}"/>
                </a:ext>
              </a:extLst>
            </p:cNvPr>
            <p:cNvGrpSpPr/>
            <p:nvPr/>
          </p:nvGrpSpPr>
          <p:grpSpPr>
            <a:xfrm>
              <a:off x="6217547" y="3194923"/>
              <a:ext cx="727496" cy="316240"/>
              <a:chOff x="7522307" y="3296331"/>
              <a:chExt cx="727496" cy="316240"/>
            </a:xfrm>
          </p:grpSpPr>
          <p:cxnSp>
            <p:nvCxnSpPr>
              <p:cNvPr id="44" name="Gerader Verbinder 47">
                <a:extLst>
                  <a:ext uri="{FF2B5EF4-FFF2-40B4-BE49-F238E27FC236}">
                    <a16:creationId xmlns:a16="http://schemas.microsoft.com/office/drawing/2014/main" id="{545A35B2-A251-4DA3-A5D0-7753529C1F00}"/>
                  </a:ext>
                </a:extLst>
              </p:cNvPr>
              <p:cNvCxnSpPr>
                <a:cxnSpLocks/>
              </p:cNvCxnSpPr>
              <p:nvPr/>
            </p:nvCxnSpPr>
            <p:spPr>
              <a:xfrm>
                <a:off x="7522307" y="3296331"/>
                <a:ext cx="56768" cy="21026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Gerader Verbinder 49">
                <a:extLst>
                  <a:ext uri="{FF2B5EF4-FFF2-40B4-BE49-F238E27FC236}">
                    <a16:creationId xmlns:a16="http://schemas.microsoft.com/office/drawing/2014/main" id="{5F14B0D8-7B96-BE8C-4C17-FDA7EAFABEBD}"/>
                  </a:ext>
                </a:extLst>
              </p:cNvPr>
              <p:cNvCxnSpPr>
                <a:cxnSpLocks/>
              </p:cNvCxnSpPr>
              <p:nvPr/>
            </p:nvCxnSpPr>
            <p:spPr>
              <a:xfrm flipH="1" flipV="1">
                <a:off x="7579075" y="3506592"/>
                <a:ext cx="670728" cy="10597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49" name="Gruppieren 48">
            <a:extLst>
              <a:ext uri="{FF2B5EF4-FFF2-40B4-BE49-F238E27FC236}">
                <a16:creationId xmlns:a16="http://schemas.microsoft.com/office/drawing/2014/main" id="{6DB5E71C-AA68-27A3-AB02-AE95ECB6F354}"/>
              </a:ext>
            </a:extLst>
          </p:cNvPr>
          <p:cNvGrpSpPr/>
          <p:nvPr/>
        </p:nvGrpSpPr>
        <p:grpSpPr>
          <a:xfrm>
            <a:off x="510342" y="2025273"/>
            <a:ext cx="5474446" cy="1263272"/>
            <a:chOff x="3828081" y="1841647"/>
            <a:chExt cx="4812680" cy="1263272"/>
          </a:xfrm>
        </p:grpSpPr>
        <p:cxnSp>
          <p:nvCxnSpPr>
            <p:cNvPr id="50" name="Gerader Verbinder 21">
              <a:extLst>
                <a:ext uri="{FF2B5EF4-FFF2-40B4-BE49-F238E27FC236}">
                  <a16:creationId xmlns:a16="http://schemas.microsoft.com/office/drawing/2014/main" id="{24CB9AC6-E817-F7DA-CEDC-08617A2DE146}"/>
                </a:ext>
              </a:extLst>
            </p:cNvPr>
            <p:cNvCxnSpPr>
              <a:cxnSpLocks/>
            </p:cNvCxnSpPr>
            <p:nvPr/>
          </p:nvCxnSpPr>
          <p:spPr>
            <a:xfrm>
              <a:off x="3828081" y="1841647"/>
              <a:ext cx="4812680" cy="0"/>
            </a:xfrm>
            <a:prstGeom prst="line">
              <a:avLst/>
            </a:prstGeom>
            <a:noFill/>
            <a:ln w="12700" cap="flat" cmpd="sng" algn="ctr">
              <a:solidFill>
                <a:schemeClr val="accent3"/>
              </a:solidFill>
              <a:prstDash val="solid"/>
            </a:ln>
            <a:effectLst/>
          </p:spPr>
        </p:cxnSp>
        <p:cxnSp>
          <p:nvCxnSpPr>
            <p:cNvPr id="51" name="Gerader Verbinder 21">
              <a:extLst>
                <a:ext uri="{FF2B5EF4-FFF2-40B4-BE49-F238E27FC236}">
                  <a16:creationId xmlns:a16="http://schemas.microsoft.com/office/drawing/2014/main" id="{DB16C5BF-45EE-6A63-9AE6-4A83CC8D2D2C}"/>
                </a:ext>
              </a:extLst>
            </p:cNvPr>
            <p:cNvCxnSpPr>
              <a:cxnSpLocks/>
            </p:cNvCxnSpPr>
            <p:nvPr/>
          </p:nvCxnSpPr>
          <p:spPr>
            <a:xfrm>
              <a:off x="3828081" y="2439603"/>
              <a:ext cx="4812680" cy="0"/>
            </a:xfrm>
            <a:prstGeom prst="line">
              <a:avLst/>
            </a:prstGeom>
            <a:noFill/>
            <a:ln w="12700" cap="flat" cmpd="sng" algn="ctr">
              <a:solidFill>
                <a:schemeClr val="accent3"/>
              </a:solidFill>
              <a:prstDash val="solid"/>
            </a:ln>
            <a:effectLst/>
          </p:spPr>
        </p:cxnSp>
        <p:cxnSp>
          <p:nvCxnSpPr>
            <p:cNvPr id="52" name="Gerader Verbinder 21">
              <a:extLst>
                <a:ext uri="{FF2B5EF4-FFF2-40B4-BE49-F238E27FC236}">
                  <a16:creationId xmlns:a16="http://schemas.microsoft.com/office/drawing/2014/main" id="{135212A5-0C36-50F5-4BDC-11253648ACFF}"/>
                </a:ext>
              </a:extLst>
            </p:cNvPr>
            <p:cNvCxnSpPr>
              <a:cxnSpLocks/>
            </p:cNvCxnSpPr>
            <p:nvPr/>
          </p:nvCxnSpPr>
          <p:spPr>
            <a:xfrm>
              <a:off x="3828081" y="3104919"/>
              <a:ext cx="4812680" cy="0"/>
            </a:xfrm>
            <a:prstGeom prst="line">
              <a:avLst/>
            </a:prstGeom>
            <a:noFill/>
            <a:ln w="12700" cap="flat" cmpd="sng" algn="ctr">
              <a:solidFill>
                <a:schemeClr val="accent3"/>
              </a:solidFill>
              <a:prstDash val="solid"/>
            </a:ln>
            <a:effectLst/>
          </p:spPr>
        </p:cxnSp>
      </p:grpSp>
      <p:pic>
        <p:nvPicPr>
          <p:cNvPr id="53" name="Grafik 52">
            <a:extLst>
              <a:ext uri="{FF2B5EF4-FFF2-40B4-BE49-F238E27FC236}">
                <a16:creationId xmlns:a16="http://schemas.microsoft.com/office/drawing/2014/main" id="{384941A0-2600-C71E-6552-CC0D130FBA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94761" y="3401403"/>
            <a:ext cx="438749" cy="438749"/>
          </a:xfrm>
          <a:prstGeom prst="rect">
            <a:avLst/>
          </a:prstGeom>
        </p:spPr>
      </p:pic>
      <p:sp>
        <p:nvSpPr>
          <p:cNvPr id="3" name="Abgerundetes Rechteck 3">
            <a:extLst>
              <a:ext uri="{FF2B5EF4-FFF2-40B4-BE49-F238E27FC236}">
                <a16:creationId xmlns:a16="http://schemas.microsoft.com/office/drawing/2014/main" id="{0CFC57DE-B3EB-8CDF-CFB6-24FC364B9B30}"/>
              </a:ext>
            </a:extLst>
          </p:cNvPr>
          <p:cNvSpPr/>
          <p:nvPr/>
        </p:nvSpPr>
        <p:spPr>
          <a:xfrm>
            <a:off x="505695" y="3986666"/>
            <a:ext cx="5479094" cy="485061"/>
          </a:xfrm>
          <a:prstGeom prst="roundRect">
            <a:avLst>
              <a:gd name="adj" fmla="val 20071"/>
            </a:avLst>
          </a:prstGeom>
          <a:ln w="25400">
            <a:solidFill>
              <a:schemeClr val="accent3"/>
            </a:solidFill>
          </a:ln>
        </p:spPr>
        <p:txBody>
          <a:bodyPr wrap="square">
            <a:spAutoFit/>
          </a:bodyPr>
          <a:lstStyle/>
          <a:p>
            <a:pPr>
              <a:tabLst>
                <a:tab pos="2617788" algn="l"/>
              </a:tabLst>
            </a:pPr>
            <a:r>
              <a:rPr lang="de-DE" sz="1100">
                <a:latin typeface="Calibri" panose="020F0502020204030204" pitchFamily="34" charset="0"/>
                <a:cs typeface="Calibri" panose="020F0502020204030204" pitchFamily="34" charset="0"/>
              </a:rPr>
              <a:t>Mehr Tipps und Unterstützung für Ihren Alltag mit </a:t>
            </a:r>
            <a:r>
              <a:rPr lang="de-DE" sz="1100" err="1">
                <a:latin typeface="Calibri" panose="020F0502020204030204" pitchFamily="34" charset="0"/>
                <a:cs typeface="Calibri" panose="020F0502020204030204" pitchFamily="34" charset="0"/>
              </a:rPr>
              <a:t>FreeStyle</a:t>
            </a:r>
            <a:r>
              <a:rPr lang="de-DE" sz="1100">
                <a:latin typeface="Calibri" panose="020F0502020204030204" pitchFamily="34" charset="0"/>
                <a:cs typeface="Calibri" panose="020F0502020204030204" pitchFamily="34" charset="0"/>
              </a:rPr>
              <a:t> Libre unter: </a:t>
            </a:r>
            <a:r>
              <a:rPr lang="de-DE" sz="1100" b="1" err="1">
                <a:latin typeface="Calibri" panose="020F0502020204030204" pitchFamily="34" charset="0"/>
                <a:cs typeface="Calibri" panose="020F0502020204030204" pitchFamily="34" charset="0"/>
              </a:rPr>
              <a:t>www.Mein.FreeStyle.de</a:t>
            </a:r>
            <a:endParaRPr lang="de-DE" sz="11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0807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Bildplatzhalter 16" descr="Ein Bild, das Gebäude, draußen, Mann, Person enthält.&#10;&#10;Automatisch generierte Beschreibung">
            <a:extLst>
              <a:ext uri="{FF2B5EF4-FFF2-40B4-BE49-F238E27FC236}">
                <a16:creationId xmlns:a16="http://schemas.microsoft.com/office/drawing/2014/main" id="{63CD7A11-E801-A229-5494-35AEB6C3D0EF}"/>
              </a:ext>
            </a:extLst>
          </p:cNvPr>
          <p:cNvPicPr>
            <a:picLocks noGrp="1" noChangeAspect="1"/>
          </p:cNvPicPr>
          <p:nvPr>
            <p:ph type="pic" sz="quarter" idx="14"/>
          </p:nvPr>
        </p:nvPicPr>
        <p:blipFill rotWithShape="1">
          <a:blip r:embed="rId2"/>
          <a:srcRect l="28375" t="10051" r="18331"/>
          <a:stretch/>
        </p:blipFill>
        <p:spPr>
          <a:xfrm>
            <a:off x="0" y="-2298"/>
            <a:ext cx="4572000" cy="5145798"/>
          </a:xfrm>
        </p:spPr>
      </p:pic>
      <p:sp>
        <p:nvSpPr>
          <p:cNvPr id="3" name="Textplatzhalter 2">
            <a:extLst>
              <a:ext uri="{FF2B5EF4-FFF2-40B4-BE49-F238E27FC236}">
                <a16:creationId xmlns:a16="http://schemas.microsoft.com/office/drawing/2014/main" id="{A81E1B2F-3CF6-8C54-8DC1-16E47D5C8ADA}"/>
              </a:ext>
            </a:extLst>
          </p:cNvPr>
          <p:cNvSpPr>
            <a:spLocks noGrp="1"/>
          </p:cNvSpPr>
          <p:nvPr>
            <p:ph type="body" sz="quarter" idx="17"/>
          </p:nvPr>
        </p:nvSpPr>
        <p:spPr>
          <a:xfrm>
            <a:off x="-14" y="4479925"/>
            <a:ext cx="4572014" cy="663576"/>
          </a:xfrm>
        </p:spPr>
        <p:txBody>
          <a:bodyPr/>
          <a:lstStyle/>
          <a:p>
            <a:endParaRPr lang="de-DE"/>
          </a:p>
        </p:txBody>
      </p:sp>
      <p:sp>
        <p:nvSpPr>
          <p:cNvPr id="5" name="Fußzeilenplatzhalter 4">
            <a:extLst>
              <a:ext uri="{FF2B5EF4-FFF2-40B4-BE49-F238E27FC236}">
                <a16:creationId xmlns:a16="http://schemas.microsoft.com/office/drawing/2014/main" id="{2DA1AA67-1383-663E-D2F6-53B0F12A6840}"/>
              </a:ext>
            </a:extLst>
          </p:cNvPr>
          <p:cNvSpPr>
            <a:spLocks noGrp="1"/>
          </p:cNvSpPr>
          <p:nvPr>
            <p:ph type="ftr" sz="quarter" idx="3"/>
          </p:nvPr>
        </p:nvSpPr>
        <p:spPr>
          <a:xfrm>
            <a:off x="4866712" y="4767263"/>
            <a:ext cx="4321155" cy="261937"/>
          </a:xfrm>
        </p:spPr>
        <p:txBody>
          <a:bodyPr/>
          <a:lstStyle/>
          <a:p>
            <a:r>
              <a:rPr lang="de-DE" dirty="0">
                <a:latin typeface="Calibri"/>
                <a:cs typeface="Calibri"/>
              </a:rPr>
              <a:t>© 2024 Abbott | </a:t>
            </a:r>
            <a:r>
              <a:rPr lang="de-DE" sz="1000" dirty="0">
                <a:solidFill>
                  <a:srgbClr val="031489"/>
                </a:solidFill>
                <a:latin typeface="Calibri"/>
                <a:cs typeface="Calibri"/>
              </a:rPr>
              <a:t>ADC-78239 </a:t>
            </a:r>
            <a:r>
              <a:rPr lang="de-DE" dirty="0">
                <a:latin typeface="Calibri"/>
                <a:cs typeface="Calibri"/>
              </a:rPr>
              <a:t>v4.0</a:t>
            </a:r>
            <a:r>
              <a:rPr lang="de-DE" sz="1000" dirty="0">
                <a:solidFill>
                  <a:srgbClr val="031489"/>
                </a:solidFill>
                <a:latin typeface="Calibri"/>
                <a:cs typeface="Calibri"/>
              </a:rPr>
              <a:t> </a:t>
            </a:r>
            <a:r>
              <a:rPr lang="de-DE" dirty="0">
                <a:latin typeface="Calibri"/>
                <a:cs typeface="Calibri"/>
              </a:rPr>
              <a:t>| Geschützt und vertraulich - nicht verbreiten</a:t>
            </a:r>
            <a:endParaRPr lang="en-US" dirty="0">
              <a:latin typeface="Calibri"/>
              <a:cs typeface="Calibri"/>
            </a:endParaRPr>
          </a:p>
        </p:txBody>
      </p:sp>
      <p:sp>
        <p:nvSpPr>
          <p:cNvPr id="10" name="Titel 9">
            <a:extLst>
              <a:ext uri="{FF2B5EF4-FFF2-40B4-BE49-F238E27FC236}">
                <a16:creationId xmlns:a16="http://schemas.microsoft.com/office/drawing/2014/main" id="{4CF8FD9B-5282-DDF6-ACB0-09270C0F3258}"/>
              </a:ext>
            </a:extLst>
          </p:cNvPr>
          <p:cNvSpPr>
            <a:spLocks noGrp="1"/>
          </p:cNvSpPr>
          <p:nvPr>
            <p:ph type="title"/>
          </p:nvPr>
        </p:nvSpPr>
        <p:spPr>
          <a:xfrm>
            <a:off x="4846996" y="2804952"/>
            <a:ext cx="4107632" cy="1257461"/>
          </a:xfrm>
        </p:spPr>
        <p:txBody>
          <a:bodyPr>
            <a:noAutofit/>
          </a:bodyPr>
          <a:lstStyle/>
          <a:p>
            <a:r>
              <a:rPr lang="de-DE" dirty="0"/>
              <a:t>Einrichten der </a:t>
            </a:r>
            <a:br>
              <a:rPr lang="de-DE" dirty="0"/>
            </a:br>
            <a:r>
              <a:rPr lang="de-DE" dirty="0" err="1"/>
              <a:t>FreeStyle</a:t>
            </a:r>
            <a:r>
              <a:rPr lang="de-DE" dirty="0"/>
              <a:t> Libre 3 App</a:t>
            </a:r>
            <a:r>
              <a:rPr lang="de-DE" baseline="30000" dirty="0"/>
              <a:t>1 </a:t>
            </a:r>
            <a:r>
              <a:rPr lang="de-DE" dirty="0"/>
              <a:t> und des Lesegeräts</a:t>
            </a:r>
            <a:r>
              <a:rPr lang="de-DE" baseline="30000" dirty="0"/>
              <a:t>2</a:t>
            </a:r>
            <a:endParaRPr lang="de-DE" baseline="30000" dirty="0">
              <a:solidFill>
                <a:schemeClr val="bg1"/>
              </a:solidFill>
            </a:endParaRPr>
          </a:p>
        </p:txBody>
      </p:sp>
      <p:sp>
        <p:nvSpPr>
          <p:cNvPr id="2" name="Textplatzhalter 1">
            <a:extLst>
              <a:ext uri="{FF2B5EF4-FFF2-40B4-BE49-F238E27FC236}">
                <a16:creationId xmlns:a16="http://schemas.microsoft.com/office/drawing/2014/main" id="{90B061BB-EA13-4903-2990-969AFE9BE725}"/>
              </a:ext>
            </a:extLst>
          </p:cNvPr>
          <p:cNvSpPr>
            <a:spLocks noGrp="1"/>
          </p:cNvSpPr>
          <p:nvPr>
            <p:ph type="body" sz="quarter" idx="11"/>
          </p:nvPr>
        </p:nvSpPr>
        <p:spPr>
          <a:xfrm>
            <a:off x="4859999" y="4499485"/>
            <a:ext cx="4094628" cy="287338"/>
          </a:xfrm>
        </p:spPr>
        <p:txBody>
          <a:bodyPr/>
          <a:lstStyle/>
          <a:p>
            <a:br>
              <a:rPr lang="de-DE"/>
            </a:br>
            <a:r>
              <a:rPr lang="de-DE"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 </a:t>
            </a:r>
            <a:r>
              <a:rPr lang="de-DE" b="1"/>
              <a:t>2. </a:t>
            </a:r>
            <a:r>
              <a:rPr lang="de-DE" err="1"/>
              <a:t>FreeStyle</a:t>
            </a:r>
            <a:r>
              <a:rPr lang="de-DE"/>
              <a:t> Libre 3 Sensoren können entweder mit dem </a:t>
            </a:r>
            <a:r>
              <a:rPr lang="de-DE" err="1"/>
              <a:t>FreeStyle</a:t>
            </a:r>
            <a:r>
              <a:rPr lang="de-DE"/>
              <a:t> Libre 3 Lesegerät </a:t>
            </a:r>
            <a:br>
              <a:rPr lang="de-DE"/>
            </a:br>
            <a:r>
              <a:rPr lang="de-DE"/>
              <a:t>oder mit der </a:t>
            </a:r>
            <a:r>
              <a:rPr lang="de-DE" err="1"/>
              <a:t>FreeStyle</a:t>
            </a:r>
            <a:r>
              <a:rPr lang="de-DE"/>
              <a:t> Libre 3 App ausgelesen werden. Beide Geräte können nicht parallel verwendet werden.</a:t>
            </a:r>
          </a:p>
        </p:txBody>
      </p:sp>
      <p:pic>
        <p:nvPicPr>
          <p:cNvPr id="19" name="Grafik 18">
            <a:extLst>
              <a:ext uri="{FF2B5EF4-FFF2-40B4-BE49-F238E27FC236}">
                <a16:creationId xmlns:a16="http://schemas.microsoft.com/office/drawing/2014/main" id="{4D057F4D-3A3C-B4A0-6E4F-D0E05D1DB00B}"/>
              </a:ext>
            </a:extLst>
          </p:cNvPr>
          <p:cNvPicPr>
            <a:picLocks noChangeAspect="1"/>
          </p:cNvPicPr>
          <p:nvPr/>
        </p:nvPicPr>
        <p:blipFill>
          <a:blip r:embed="rId3"/>
          <a:stretch>
            <a:fillRect/>
          </a:stretch>
        </p:blipFill>
        <p:spPr>
          <a:xfrm>
            <a:off x="1781752" y="2445398"/>
            <a:ext cx="845069" cy="836192"/>
          </a:xfrm>
          <a:prstGeom prst="rect">
            <a:avLst/>
          </a:prstGeom>
        </p:spPr>
      </p:pic>
      <p:grpSp>
        <p:nvGrpSpPr>
          <p:cNvPr id="20" name="Gruppieren 19">
            <a:extLst>
              <a:ext uri="{FF2B5EF4-FFF2-40B4-BE49-F238E27FC236}">
                <a16:creationId xmlns:a16="http://schemas.microsoft.com/office/drawing/2014/main" id="{BF543E02-49A5-8CB1-AC93-C81015D65D66}"/>
              </a:ext>
            </a:extLst>
          </p:cNvPr>
          <p:cNvGrpSpPr/>
          <p:nvPr/>
        </p:nvGrpSpPr>
        <p:grpSpPr>
          <a:xfrm flipH="1">
            <a:off x="2660012" y="2280197"/>
            <a:ext cx="346501" cy="410843"/>
            <a:chOff x="8776679" y="3691532"/>
            <a:chExt cx="252059" cy="312551"/>
          </a:xfrm>
        </p:grpSpPr>
        <p:cxnSp>
          <p:nvCxnSpPr>
            <p:cNvPr id="21" name="Gerader Verbinder 47">
              <a:extLst>
                <a:ext uri="{FF2B5EF4-FFF2-40B4-BE49-F238E27FC236}">
                  <a16:creationId xmlns:a16="http://schemas.microsoft.com/office/drawing/2014/main" id="{5423708D-9C9F-705B-A1B1-5BBD3F7B0C65}"/>
                </a:ext>
              </a:extLst>
            </p:cNvPr>
            <p:cNvCxnSpPr>
              <a:cxnSpLocks/>
            </p:cNvCxnSpPr>
            <p:nvPr/>
          </p:nvCxnSpPr>
          <p:spPr>
            <a:xfrm>
              <a:off x="8776679" y="3691532"/>
              <a:ext cx="20297" cy="16302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Gerader Verbinder 49">
              <a:extLst>
                <a:ext uri="{FF2B5EF4-FFF2-40B4-BE49-F238E27FC236}">
                  <a16:creationId xmlns:a16="http://schemas.microsoft.com/office/drawing/2014/main" id="{7825F557-2010-A43F-DBF4-730B5C4E3183}"/>
                </a:ext>
              </a:extLst>
            </p:cNvPr>
            <p:cNvCxnSpPr>
              <a:cxnSpLocks/>
            </p:cNvCxnSpPr>
            <p:nvPr/>
          </p:nvCxnSpPr>
          <p:spPr>
            <a:xfrm>
              <a:off x="8796976" y="3854557"/>
              <a:ext cx="231762" cy="14952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23" name="Grafik 22">
            <a:extLst>
              <a:ext uri="{FF2B5EF4-FFF2-40B4-BE49-F238E27FC236}">
                <a16:creationId xmlns:a16="http://schemas.microsoft.com/office/drawing/2014/main" id="{02C79BCB-8456-18F7-8224-BE94600FBE79}"/>
              </a:ext>
            </a:extLst>
          </p:cNvPr>
          <p:cNvPicPr>
            <a:picLocks noChangeAspect="1"/>
          </p:cNvPicPr>
          <p:nvPr/>
        </p:nvPicPr>
        <p:blipFill>
          <a:blip r:embed="rId4"/>
          <a:stretch>
            <a:fillRect/>
          </a:stretch>
        </p:blipFill>
        <p:spPr>
          <a:xfrm>
            <a:off x="2641773" y="1637099"/>
            <a:ext cx="918212" cy="781814"/>
          </a:xfrm>
          <a:prstGeom prst="rect">
            <a:avLst/>
          </a:prstGeom>
        </p:spPr>
      </p:pic>
      <p:grpSp>
        <p:nvGrpSpPr>
          <p:cNvPr id="4" name="Gruppieren 3">
            <a:extLst>
              <a:ext uri="{FF2B5EF4-FFF2-40B4-BE49-F238E27FC236}">
                <a16:creationId xmlns:a16="http://schemas.microsoft.com/office/drawing/2014/main" id="{4AB6FC80-851E-D613-7333-3264EBC308B2}"/>
              </a:ext>
            </a:extLst>
          </p:cNvPr>
          <p:cNvGrpSpPr/>
          <p:nvPr/>
        </p:nvGrpSpPr>
        <p:grpSpPr>
          <a:xfrm>
            <a:off x="5365410" y="0"/>
            <a:ext cx="2486328" cy="2926278"/>
            <a:chOff x="4492467" y="-54019"/>
            <a:chExt cx="3637566" cy="4281224"/>
          </a:xfrm>
        </p:grpSpPr>
        <p:pic>
          <p:nvPicPr>
            <p:cNvPr id="6" name="Grafik 5">
              <a:extLst>
                <a:ext uri="{FF2B5EF4-FFF2-40B4-BE49-F238E27FC236}">
                  <a16:creationId xmlns:a16="http://schemas.microsoft.com/office/drawing/2014/main" id="{056EB073-CBB8-AE1D-858D-799A967C5C71}"/>
                </a:ext>
              </a:extLst>
            </p:cNvPr>
            <p:cNvPicPr>
              <a:picLocks noChangeAspect="1"/>
            </p:cNvPicPr>
            <p:nvPr/>
          </p:nvPicPr>
          <p:blipFill>
            <a:blip r:embed="rId5"/>
            <a:srcRect/>
            <a:stretch/>
          </p:blipFill>
          <p:spPr>
            <a:xfrm>
              <a:off x="5262023" y="-54019"/>
              <a:ext cx="2234550" cy="3907492"/>
            </a:xfrm>
            <a:prstGeom prst="rect">
              <a:avLst/>
            </a:prstGeom>
          </p:spPr>
        </p:pic>
        <p:pic>
          <p:nvPicPr>
            <p:cNvPr id="7" name="Grafik 6" descr="Ein Bild, das drinnen, weiß, schwarz, dunkel enthält.&#10;&#10;Automatisch generierte Beschreibung">
              <a:extLst>
                <a:ext uri="{FF2B5EF4-FFF2-40B4-BE49-F238E27FC236}">
                  <a16:creationId xmlns:a16="http://schemas.microsoft.com/office/drawing/2014/main" id="{4F76AA11-A49D-5AC0-33EB-C1BA069A87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2467" y="2661627"/>
              <a:ext cx="960730" cy="1031129"/>
            </a:xfrm>
            <a:prstGeom prst="rect">
              <a:avLst/>
            </a:prstGeom>
          </p:spPr>
        </p:pic>
        <p:pic>
          <p:nvPicPr>
            <p:cNvPr id="9" name="Grafik 8">
              <a:extLst>
                <a:ext uri="{FF2B5EF4-FFF2-40B4-BE49-F238E27FC236}">
                  <a16:creationId xmlns:a16="http://schemas.microsoft.com/office/drawing/2014/main" id="{399B672D-E644-F5B3-48EC-F2D0D7C0E855}"/>
                </a:ext>
              </a:extLst>
            </p:cNvPr>
            <p:cNvPicPr>
              <a:picLocks noChangeAspect="1"/>
            </p:cNvPicPr>
            <p:nvPr/>
          </p:nvPicPr>
          <p:blipFill>
            <a:blip r:embed="rId7"/>
            <a:stretch>
              <a:fillRect/>
            </a:stretch>
          </p:blipFill>
          <p:spPr>
            <a:xfrm>
              <a:off x="6502099" y="1743075"/>
              <a:ext cx="1627934" cy="2484130"/>
            </a:xfrm>
            <a:prstGeom prst="rect">
              <a:avLst/>
            </a:prstGeom>
          </p:spPr>
        </p:pic>
      </p:grpSp>
    </p:spTree>
    <p:extLst>
      <p:ext uri="{BB962C8B-B14F-4D97-AF65-F5344CB8AC3E}">
        <p14:creationId xmlns:p14="http://schemas.microsoft.com/office/powerpoint/2010/main" val="3435500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5F2533EF-7121-4FB6-8D84-997BF02067C7}"/>
              </a:ext>
            </a:extLst>
          </p:cNvPr>
          <p:cNvPicPr>
            <a:picLocks noChangeAspect="1"/>
          </p:cNvPicPr>
          <p:nvPr/>
        </p:nvPicPr>
        <p:blipFill>
          <a:blip r:embed="rId2"/>
          <a:srcRect/>
          <a:stretch/>
        </p:blipFill>
        <p:spPr>
          <a:xfrm>
            <a:off x="6601461" y="929342"/>
            <a:ext cx="2055118" cy="3600000"/>
          </a:xfrm>
          <a:prstGeom prst="rect">
            <a:avLst/>
          </a:prstGeom>
        </p:spPr>
      </p:pic>
      <p:sp>
        <p:nvSpPr>
          <p:cNvPr id="43" name="Textplatzhalter 3">
            <a:extLst>
              <a:ext uri="{FF2B5EF4-FFF2-40B4-BE49-F238E27FC236}">
                <a16:creationId xmlns:a16="http://schemas.microsoft.com/office/drawing/2014/main" id="{77AD207F-29A9-AC42-8B86-6A41746B8DA3}"/>
              </a:ext>
            </a:extLst>
          </p:cNvPr>
          <p:cNvSpPr txBox="1">
            <a:spLocks/>
          </p:cNvSpPr>
          <p:nvPr/>
        </p:nvSpPr>
        <p:spPr>
          <a:xfrm>
            <a:off x="490539" y="4349751"/>
            <a:ext cx="8389810" cy="475151"/>
          </a:xfrm>
          <a:prstGeom prst="rect">
            <a:avLst/>
          </a:prstGeom>
        </p:spPr>
        <p:txBody>
          <a:bodyPr vert="horz" lIns="0" tIns="0" rIns="91440" bIns="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sz="600" b="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Clr>
                <a:schemeClr val="accent5"/>
              </a:buClr>
              <a:buFont typeface="Arial" panose="020B0604020202020204" pitchFamily="34" charset="0"/>
              <a:buChar char="•"/>
              <a:defRPr sz="1800" kern="1200">
                <a:solidFill>
                  <a:schemeClr val="tx1"/>
                </a:solidFill>
                <a:latin typeface="+mn-lt"/>
                <a:ea typeface="+mn-ea"/>
                <a:cs typeface="Calibri" panose="020F0502020204030204" pitchFamily="34" charset="0"/>
              </a:defRPr>
            </a:lvl2pPr>
            <a:lvl3pPr marL="400050" indent="-171450" algn="l" defTabSz="914400" rtl="0" eaLnBrk="1" latinLnBrk="0" hangingPunct="1">
              <a:lnSpc>
                <a:spcPct val="100000"/>
              </a:lnSpc>
              <a:spcBef>
                <a:spcPts val="600"/>
              </a:spcBef>
              <a:buClr>
                <a:schemeClr val="accent5"/>
              </a:buClr>
              <a:buFont typeface="Arial" panose="020B0604020202020204" pitchFamily="34" charset="0"/>
              <a:buChar char="–"/>
              <a:defRPr sz="1600" kern="1200">
                <a:solidFill>
                  <a:schemeClr val="tx1"/>
                </a:solidFill>
                <a:latin typeface="+mn-lt"/>
                <a:ea typeface="+mn-ea"/>
                <a:cs typeface="Calibri" panose="020F0502020204030204" pitchFamily="34" charset="0"/>
              </a:defRPr>
            </a:lvl3pPr>
            <a:lvl4pPr marL="627063" indent="-169863" algn="l" defTabSz="914400" rtl="0" eaLnBrk="1" latinLnBrk="0" hangingPunct="1">
              <a:lnSpc>
                <a:spcPct val="100000"/>
              </a:lnSpc>
              <a:spcBef>
                <a:spcPts val="600"/>
              </a:spcBef>
              <a:buClr>
                <a:schemeClr val="accent5"/>
              </a:buClr>
              <a:buFont typeface="Arial" panose="020B0604020202020204" pitchFamily="34" charset="0"/>
              <a:buChar char="•"/>
              <a:defRPr sz="1400" kern="1200">
                <a:solidFill>
                  <a:schemeClr val="tx1"/>
                </a:solidFill>
                <a:latin typeface="+mn-lt"/>
                <a:ea typeface="+mn-ea"/>
                <a:cs typeface="Calibri" panose="020F0502020204030204" pitchFamily="34" charset="0"/>
              </a:defRPr>
            </a:lvl4pPr>
            <a:lvl5pPr marL="857250" indent="-171450" algn="l" defTabSz="914400" rtl="0" eaLnBrk="1" latinLnBrk="0" hangingPunct="1">
              <a:lnSpc>
                <a:spcPct val="100000"/>
              </a:lnSpc>
              <a:spcBef>
                <a:spcPts val="600"/>
              </a:spcBef>
              <a:buClr>
                <a:schemeClr val="accent5"/>
              </a:buClr>
              <a:buFont typeface="Arial" panose="020B0604020202020204" pitchFamily="34" charset="0"/>
              <a:buChar char="»"/>
              <a:defRPr sz="1400" kern="1200">
                <a:solidFill>
                  <a:schemeClr val="tx1"/>
                </a:solidFill>
                <a:latin typeface="+mn-lt"/>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a:solidFill>
                <a:schemeClr val="bg1"/>
              </a:solidFill>
              <a:latin typeface="Calibri"/>
              <a:cs typeface="Calibri"/>
            </a:endParaRPr>
          </a:p>
        </p:txBody>
      </p:sp>
      <p:sp>
        <p:nvSpPr>
          <p:cNvPr id="45" name="Titel 12">
            <a:extLst>
              <a:ext uri="{FF2B5EF4-FFF2-40B4-BE49-F238E27FC236}">
                <a16:creationId xmlns:a16="http://schemas.microsoft.com/office/drawing/2014/main" id="{FFB0BA55-2A66-AF4F-B718-1918FF21F1B5}"/>
              </a:ext>
            </a:extLst>
          </p:cNvPr>
          <p:cNvSpPr txBox="1">
            <a:spLocks/>
          </p:cNvSpPr>
          <p:nvPr/>
        </p:nvSpPr>
        <p:spPr>
          <a:xfrm>
            <a:off x="503238" y="616825"/>
            <a:ext cx="6837362" cy="616664"/>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2400" b="0" kern="1200" cap="none" spc="0" baseline="0">
                <a:solidFill>
                  <a:schemeClr val="accent5"/>
                </a:solidFill>
                <a:latin typeface="Georgia" panose="02040502050405020303" pitchFamily="18" charset="0"/>
                <a:ea typeface="+mj-ea"/>
                <a:cs typeface="Calibri" panose="020F0502020204030204" pitchFamily="34" charset="0"/>
              </a:defRPr>
            </a:lvl1pPr>
          </a:lstStyle>
          <a:p>
            <a:endParaRPr lang="de-DE">
              <a:solidFill>
                <a:schemeClr val="bg1"/>
              </a:solidFill>
            </a:endParaRPr>
          </a:p>
        </p:txBody>
      </p:sp>
      <p:pic>
        <p:nvPicPr>
          <p:cNvPr id="27" name="Picture 14">
            <a:extLst>
              <a:ext uri="{FF2B5EF4-FFF2-40B4-BE49-F238E27FC236}">
                <a16:creationId xmlns:a16="http://schemas.microsoft.com/office/drawing/2014/main" id="{2CB189CA-AF5D-C843-96FA-8B555316C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253" y="2276605"/>
            <a:ext cx="770585" cy="829396"/>
          </a:xfrm>
          <a:prstGeom prst="rect">
            <a:avLst/>
          </a:prstGeom>
        </p:spPr>
      </p:pic>
      <p:sp>
        <p:nvSpPr>
          <p:cNvPr id="29" name="Content Placeholder 7">
            <a:extLst>
              <a:ext uri="{FF2B5EF4-FFF2-40B4-BE49-F238E27FC236}">
                <a16:creationId xmlns:a16="http://schemas.microsoft.com/office/drawing/2014/main" id="{7D7157F3-BC83-E94B-B515-9B742E57F16A}"/>
              </a:ext>
            </a:extLst>
          </p:cNvPr>
          <p:cNvSpPr txBox="1">
            <a:spLocks/>
          </p:cNvSpPr>
          <p:nvPr/>
        </p:nvSpPr>
        <p:spPr>
          <a:xfrm>
            <a:off x="496570" y="1651001"/>
            <a:ext cx="5061730" cy="2133980"/>
          </a:xfrm>
          <a:prstGeom prst="rect">
            <a:avLst/>
          </a:prstGeom>
        </p:spPr>
        <p:txBody>
          <a:bodyPr vert="horz" lIns="0" tIns="0" rIns="91440" bIns="45720" rtlCol="0" anchor="t">
            <a:noAutofit/>
          </a:bodyPr>
          <a:lstStyle>
            <a:lvl1pPr marL="0" indent="0" algn="l" defTabSz="914400" rtl="0" eaLnBrk="1" latinLnBrk="0" hangingPunct="1">
              <a:lnSpc>
                <a:spcPct val="100000"/>
              </a:lnSpc>
              <a:spcBef>
                <a:spcPts val="135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Clr>
                <a:schemeClr val="accent5"/>
              </a:buClr>
              <a:buFont typeface="Arial" panose="020B0604020202020204" pitchFamily="34" charset="0"/>
              <a:buChar char="•"/>
              <a:defRPr sz="1800" kern="1200">
                <a:solidFill>
                  <a:schemeClr val="tx1"/>
                </a:solidFill>
                <a:latin typeface="+mn-lt"/>
                <a:ea typeface="+mn-ea"/>
                <a:cs typeface="Calibri" panose="020F0502020204030204" pitchFamily="34" charset="0"/>
              </a:defRPr>
            </a:lvl2pPr>
            <a:lvl3pPr marL="400050" indent="-171450" algn="l" defTabSz="914400" rtl="0" eaLnBrk="1" latinLnBrk="0" hangingPunct="1">
              <a:lnSpc>
                <a:spcPct val="100000"/>
              </a:lnSpc>
              <a:spcBef>
                <a:spcPts val="600"/>
              </a:spcBef>
              <a:buClr>
                <a:schemeClr val="accent5"/>
              </a:buClr>
              <a:buFont typeface="Arial" panose="020B0604020202020204" pitchFamily="34" charset="0"/>
              <a:buChar char="–"/>
              <a:defRPr sz="1600" kern="1200">
                <a:solidFill>
                  <a:schemeClr val="tx1"/>
                </a:solidFill>
                <a:latin typeface="+mn-lt"/>
                <a:ea typeface="+mn-ea"/>
                <a:cs typeface="Calibri" panose="020F0502020204030204" pitchFamily="34" charset="0"/>
              </a:defRPr>
            </a:lvl3pPr>
            <a:lvl4pPr marL="627063" indent="-169863" algn="l" defTabSz="914400" rtl="0" eaLnBrk="1" latinLnBrk="0" hangingPunct="1">
              <a:lnSpc>
                <a:spcPct val="100000"/>
              </a:lnSpc>
              <a:spcBef>
                <a:spcPts val="600"/>
              </a:spcBef>
              <a:buClr>
                <a:schemeClr val="accent5"/>
              </a:buClr>
              <a:buFont typeface="Arial" panose="020B0604020202020204" pitchFamily="34" charset="0"/>
              <a:buChar char="•"/>
              <a:defRPr sz="1400" kern="1200">
                <a:solidFill>
                  <a:schemeClr val="tx1"/>
                </a:solidFill>
                <a:latin typeface="+mn-lt"/>
                <a:ea typeface="+mn-ea"/>
                <a:cs typeface="Calibri" panose="020F0502020204030204" pitchFamily="34" charset="0"/>
              </a:defRPr>
            </a:lvl4pPr>
            <a:lvl5pPr marL="857250" indent="-171450" algn="l" defTabSz="914400" rtl="0" eaLnBrk="1" latinLnBrk="0" hangingPunct="1">
              <a:lnSpc>
                <a:spcPct val="100000"/>
              </a:lnSpc>
              <a:spcBef>
                <a:spcPts val="600"/>
              </a:spcBef>
              <a:buClr>
                <a:schemeClr val="accent5"/>
              </a:buClr>
              <a:buFont typeface="Arial" panose="020B0604020202020204" pitchFamily="34" charset="0"/>
              <a:buChar char="»"/>
              <a:defRPr sz="1400" kern="1200">
                <a:solidFill>
                  <a:schemeClr val="tx1"/>
                </a:solidFill>
                <a:latin typeface="+mn-lt"/>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2400"/>
              </a:spcAft>
            </a:pPr>
            <a:r>
              <a:rPr lang="de-DE" sz="1400" b="0">
                <a:solidFill>
                  <a:schemeClr val="tx1"/>
                </a:solidFill>
                <a:latin typeface="Georgia" panose="02040502050405020303" pitchFamily="18" charset="0"/>
                <a:cs typeface="Geeza Pro" panose="02000400000000000000" pitchFamily="2" charset="-78"/>
              </a:rPr>
              <a:t>Der Sensor kann immer nur mit einem Smartphone</a:t>
            </a:r>
            <a:r>
              <a:rPr lang="de-DE" sz="1400" b="0" baseline="30000">
                <a:solidFill>
                  <a:schemeClr val="tx1"/>
                </a:solidFill>
                <a:latin typeface="Georgia" panose="02040502050405020303" pitchFamily="18" charset="0"/>
                <a:cs typeface="Geeza Pro" panose="02000400000000000000" pitchFamily="2" charset="-78"/>
              </a:rPr>
              <a:t>1</a:t>
            </a:r>
            <a:r>
              <a:rPr lang="de-DE" sz="1400" b="0">
                <a:solidFill>
                  <a:schemeClr val="tx1"/>
                </a:solidFill>
                <a:latin typeface="Georgia" panose="02040502050405020303" pitchFamily="18" charset="0"/>
                <a:cs typeface="Geeza Pro" panose="02000400000000000000" pitchFamily="2" charset="-78"/>
              </a:rPr>
              <a:t> zur gleichen Zeit verknüpft sein.</a:t>
            </a:r>
          </a:p>
          <a:p>
            <a:pPr>
              <a:spcBef>
                <a:spcPts val="0"/>
              </a:spcBef>
              <a:spcAft>
                <a:spcPts val="2400"/>
              </a:spcAft>
            </a:pPr>
            <a:r>
              <a:rPr lang="de-DE" sz="1400" b="0">
                <a:solidFill>
                  <a:schemeClr val="tx1"/>
                </a:solidFill>
                <a:latin typeface="Georgia" panose="02040502050405020303" pitchFamily="18" charset="0"/>
                <a:cs typeface="Geeza Pro" panose="02000400000000000000" pitchFamily="2" charset="-78"/>
              </a:rPr>
              <a:t>Sie können die Bluetooth-Verknüpfung mit einem anderen Smartphone herstellen, indem Sie sich in der App auf dem anderen Smartphone einloggen.</a:t>
            </a:r>
          </a:p>
          <a:p>
            <a:pPr>
              <a:spcBef>
                <a:spcPts val="0"/>
              </a:spcBef>
              <a:spcAft>
                <a:spcPts val="2400"/>
              </a:spcAft>
            </a:pPr>
            <a:r>
              <a:rPr lang="de-DE" sz="1400" b="0">
                <a:solidFill>
                  <a:schemeClr val="tx1"/>
                </a:solidFill>
                <a:latin typeface="Georgia"/>
                <a:cs typeface="Geeza Pro"/>
              </a:rPr>
              <a:t>Im Gegensatz zu FreeStyle Libre und FreeStyle Libre 2 ist es nicht möglich, ein zweites Smartphone oder Lesegerät zu verwenden, um Glukosewerte zu erhalten. Über LibreLinkUp</a:t>
            </a:r>
            <a:r>
              <a:rPr lang="de-DE" sz="1400" b="0" baseline="30000">
                <a:solidFill>
                  <a:schemeClr val="tx1"/>
                </a:solidFill>
                <a:latin typeface="Georgia"/>
                <a:cs typeface="Geeza Pro"/>
              </a:rPr>
              <a:t>2</a:t>
            </a:r>
            <a:r>
              <a:rPr lang="de-DE" sz="1400" b="0">
                <a:solidFill>
                  <a:schemeClr val="tx1"/>
                </a:solidFill>
                <a:latin typeface="Georgia"/>
                <a:cs typeface="Geeza Pro"/>
              </a:rPr>
              <a:t> lässt sich jedoch die Glukosekurve einsehen</a:t>
            </a:r>
            <a:r>
              <a:rPr lang="de-DE" sz="1400" b="0" baseline="30000">
                <a:solidFill>
                  <a:schemeClr val="tx1"/>
                </a:solidFill>
                <a:latin typeface="Georgia"/>
                <a:cs typeface="Geeza Pro"/>
              </a:rPr>
              <a:t>3,4</a:t>
            </a:r>
            <a:r>
              <a:rPr lang="de-DE" sz="1400" b="0">
                <a:solidFill>
                  <a:schemeClr val="tx1"/>
                </a:solidFill>
                <a:latin typeface="Georgia"/>
                <a:cs typeface="Geeza Pro"/>
              </a:rPr>
              <a:t>.</a:t>
            </a:r>
            <a:endParaRPr lang="de-DE" sz="1400" b="0">
              <a:solidFill>
                <a:schemeClr val="tx1"/>
              </a:solidFill>
              <a:latin typeface="Georgia" panose="02040502050405020303" pitchFamily="18" charset="0"/>
              <a:cs typeface="Geeza Pro" panose="02000400000000000000" pitchFamily="2" charset="-78"/>
            </a:endParaRPr>
          </a:p>
        </p:txBody>
      </p:sp>
      <p:cxnSp>
        <p:nvCxnSpPr>
          <p:cNvPr id="31" name="Gerade Verbindung 13">
            <a:extLst>
              <a:ext uri="{FF2B5EF4-FFF2-40B4-BE49-F238E27FC236}">
                <a16:creationId xmlns:a16="http://schemas.microsoft.com/office/drawing/2014/main" id="{01939962-5C98-C44B-834D-84DC0CE12F3F}"/>
              </a:ext>
            </a:extLst>
          </p:cNvPr>
          <p:cNvCxnSpPr/>
          <p:nvPr/>
        </p:nvCxnSpPr>
        <p:spPr>
          <a:xfrm>
            <a:off x="502920" y="2239731"/>
            <a:ext cx="4866959"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Gerade Verbindung 14">
            <a:extLst>
              <a:ext uri="{FF2B5EF4-FFF2-40B4-BE49-F238E27FC236}">
                <a16:creationId xmlns:a16="http://schemas.microsoft.com/office/drawing/2014/main" id="{27C21A21-EFA6-E040-BBC7-BD816501B0AD}"/>
              </a:ext>
            </a:extLst>
          </p:cNvPr>
          <p:cNvCxnSpPr/>
          <p:nvPr/>
        </p:nvCxnSpPr>
        <p:spPr>
          <a:xfrm>
            <a:off x="502920" y="3180010"/>
            <a:ext cx="4866959"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074C1A5D-0134-462A-922A-482FB20AEF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3838" y="2474604"/>
            <a:ext cx="387580" cy="496587"/>
          </a:xfrm>
          <a:prstGeom prst="rect">
            <a:avLst/>
          </a:prstGeom>
        </p:spPr>
      </p:pic>
      <p:sp>
        <p:nvSpPr>
          <p:cNvPr id="4" name="Textplatzhalter 3">
            <a:extLst>
              <a:ext uri="{FF2B5EF4-FFF2-40B4-BE49-F238E27FC236}">
                <a16:creationId xmlns:a16="http://schemas.microsoft.com/office/drawing/2014/main" id="{9321E278-7A44-E71E-94C0-71A8108085FE}"/>
              </a:ext>
            </a:extLst>
          </p:cNvPr>
          <p:cNvSpPr>
            <a:spLocks noGrp="1"/>
          </p:cNvSpPr>
          <p:nvPr>
            <p:ph type="body" sz="quarter" idx="10"/>
          </p:nvPr>
        </p:nvSpPr>
        <p:spPr>
          <a:xfrm>
            <a:off x="502921" y="266700"/>
            <a:ext cx="8145779" cy="261610"/>
          </a:xfrm>
        </p:spPr>
        <p:txBody>
          <a:bodyPr/>
          <a:lstStyle/>
          <a:p>
            <a:r>
              <a:rPr lang="de-DE" err="1"/>
              <a:t>FreeStyle</a:t>
            </a:r>
            <a:r>
              <a:rPr lang="de-DE"/>
              <a:t> Libre 3: Einrichten der </a:t>
            </a:r>
            <a:r>
              <a:rPr lang="de-DE" err="1"/>
              <a:t>FreeStyle</a:t>
            </a:r>
            <a:r>
              <a:rPr lang="de-DE"/>
              <a:t> Libre 3 App</a:t>
            </a:r>
            <a:r>
              <a:rPr lang="de-DE" baseline="30000"/>
              <a:t>1</a:t>
            </a:r>
            <a:r>
              <a:rPr lang="de-DE"/>
              <a:t> und des Lesegeräts</a:t>
            </a:r>
          </a:p>
        </p:txBody>
      </p:sp>
      <p:sp>
        <p:nvSpPr>
          <p:cNvPr id="8" name="Textplatzhalter 7">
            <a:extLst>
              <a:ext uri="{FF2B5EF4-FFF2-40B4-BE49-F238E27FC236}">
                <a16:creationId xmlns:a16="http://schemas.microsoft.com/office/drawing/2014/main" id="{49349791-AD47-41F9-A7A2-565641A03E04}"/>
              </a:ext>
            </a:extLst>
          </p:cNvPr>
          <p:cNvSpPr>
            <a:spLocks noGrp="1"/>
          </p:cNvSpPr>
          <p:nvPr>
            <p:ph type="body" sz="quarter" idx="15"/>
          </p:nvPr>
        </p:nvSpPr>
        <p:spPr>
          <a:xfrm>
            <a:off x="503238" y="1318501"/>
            <a:ext cx="8145462" cy="390525"/>
          </a:xfrm>
        </p:spPr>
        <p:txBody>
          <a:bodyPr/>
          <a:lstStyle/>
          <a:p>
            <a:r>
              <a:rPr lang="de-DE" sz="1600"/>
              <a:t>Einrichten der FreeStyle Libre 3 App</a:t>
            </a:r>
            <a:r>
              <a:rPr lang="de-DE" sz="1600" baseline="30000"/>
              <a:t>1</a:t>
            </a:r>
          </a:p>
        </p:txBody>
      </p:sp>
      <p:sp>
        <p:nvSpPr>
          <p:cNvPr id="11" name="Fußzeilenplatzhalter 10">
            <a:extLst>
              <a:ext uri="{FF2B5EF4-FFF2-40B4-BE49-F238E27FC236}">
                <a16:creationId xmlns:a16="http://schemas.microsoft.com/office/drawing/2014/main" id="{3275E65E-2C63-4D42-BC43-81C7D312B7D9}"/>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7" name="Titel 6">
            <a:extLst>
              <a:ext uri="{FF2B5EF4-FFF2-40B4-BE49-F238E27FC236}">
                <a16:creationId xmlns:a16="http://schemas.microsoft.com/office/drawing/2014/main" id="{D2DCE650-CAD3-466A-9A08-E2B2E965EBE0}"/>
              </a:ext>
            </a:extLst>
          </p:cNvPr>
          <p:cNvSpPr>
            <a:spLocks noGrp="1"/>
          </p:cNvSpPr>
          <p:nvPr>
            <p:ph type="title"/>
          </p:nvPr>
        </p:nvSpPr>
        <p:spPr/>
        <p:txBody>
          <a:bodyPr>
            <a:normAutofit fontScale="90000"/>
          </a:bodyPr>
          <a:lstStyle/>
          <a:p>
            <a:r>
              <a:rPr lang="de-DE"/>
              <a:t>Wichtige Informationen bezüglich der Verknüpfung eines Sensors mit der FreeStyle Libre 3 App</a:t>
            </a:r>
            <a:endParaRPr lang="de-DE" baseline="30000"/>
          </a:p>
        </p:txBody>
      </p:sp>
      <p:sp>
        <p:nvSpPr>
          <p:cNvPr id="5" name="Textplatzhalter 4">
            <a:extLst>
              <a:ext uri="{FF2B5EF4-FFF2-40B4-BE49-F238E27FC236}">
                <a16:creationId xmlns:a16="http://schemas.microsoft.com/office/drawing/2014/main" id="{1E950395-9C73-1F28-845E-D1C58330361E}"/>
              </a:ext>
            </a:extLst>
          </p:cNvPr>
          <p:cNvSpPr>
            <a:spLocks noGrp="1"/>
          </p:cNvSpPr>
          <p:nvPr>
            <p:ph type="body" sz="quarter" idx="19"/>
          </p:nvPr>
        </p:nvSpPr>
        <p:spPr>
          <a:xfrm>
            <a:off x="495236" y="4471988"/>
            <a:ext cx="8161343" cy="308464"/>
          </a:xfrm>
        </p:spPr>
        <p:txBody>
          <a:bodyPr/>
          <a:lstStyle/>
          <a:p>
            <a:r>
              <a:rPr lang="en-US"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  </a:t>
            </a:r>
            <a:r>
              <a:rPr lang="de-DE" b="1"/>
              <a:t>2. </a:t>
            </a:r>
            <a:r>
              <a:rPr lang="de-DE"/>
              <a:t>Die Nutzung von </a:t>
            </a:r>
            <a:r>
              <a:rPr lang="de-DE" err="1"/>
              <a:t>LibreLinkUp</a:t>
            </a:r>
            <a:r>
              <a:rPr lang="de-DE"/>
              <a:t> erfordert eine Registrierung bei </a:t>
            </a:r>
            <a:r>
              <a:rPr lang="de-DE" err="1"/>
              <a:t>LibreView</a:t>
            </a:r>
            <a:r>
              <a:rPr lang="de-DE"/>
              <a:t>. </a:t>
            </a:r>
            <a:r>
              <a:rPr lang="de-DE" b="1"/>
              <a:t>3. </a:t>
            </a:r>
            <a:r>
              <a:rPr lang="de-DE"/>
              <a:t>Die Übertragung der Daten zwischen den Apps erfordert eine Internetverbindung. </a:t>
            </a:r>
            <a:r>
              <a:rPr lang="de-DE" b="1"/>
              <a:t>4. </a:t>
            </a:r>
            <a:r>
              <a:rPr lang="de-DE"/>
              <a:t>Es besteht die Möglichkeit, die </a:t>
            </a:r>
            <a:r>
              <a:rPr lang="de-DE" err="1"/>
              <a:t>LibreLinkUp</a:t>
            </a:r>
            <a:r>
              <a:rPr lang="de-DE"/>
              <a:t> Einladung anzunehmen und damit Benachrichtigungen und Warnhinweise zu erhalten oder diese abzulehnen. Eine Entscheidung hierüber sollten Sie basierend auf Ihren Kenntnissen und Erfahrungen treffen, bei dem Erhalt eines zu hohen oder zu niedrigen Glukosewerts angemessen reagieren zu können. </a:t>
            </a:r>
          </a:p>
        </p:txBody>
      </p:sp>
      <p:sp>
        <p:nvSpPr>
          <p:cNvPr id="6" name="Datumsplatzhalter 7">
            <a:extLst>
              <a:ext uri="{FF2B5EF4-FFF2-40B4-BE49-F238E27FC236}">
                <a16:creationId xmlns:a16="http://schemas.microsoft.com/office/drawing/2014/main" id="{FC5F0646-72AC-326E-8F9E-16744928F23F}"/>
              </a:ext>
            </a:extLst>
          </p:cNvPr>
          <p:cNvSpPr>
            <a:spLocks noGrp="1"/>
          </p:cNvSpPr>
          <p:nvPr>
            <p:ph type="dt" sz="half" idx="16"/>
          </p:nvPr>
        </p:nvSpPr>
        <p:spPr>
          <a:xfrm>
            <a:off x="7531511" y="4767263"/>
            <a:ext cx="787879" cy="274637"/>
          </a:xfrm>
        </p:spPr>
        <p:txBody>
          <a:bodyPr lIns="0"/>
          <a:lstStyle/>
          <a:p>
            <a:fld id="{9AD0AA68-999A-CF49-B6B2-60A5E3F9D526}" type="datetime1">
              <a:rPr lang="de-DE" smtClean="0"/>
              <a:t>16.04.24</a:t>
            </a:fld>
            <a:endParaRPr lang="en-IN"/>
          </a:p>
        </p:txBody>
      </p:sp>
      <p:sp>
        <p:nvSpPr>
          <p:cNvPr id="9" name="Foliennummernplatzhalter 39">
            <a:extLst>
              <a:ext uri="{FF2B5EF4-FFF2-40B4-BE49-F238E27FC236}">
                <a16:creationId xmlns:a16="http://schemas.microsoft.com/office/drawing/2014/main" id="{EBD57D1A-E905-D9BB-8DD9-C1E509F79B94}"/>
              </a:ext>
            </a:extLst>
          </p:cNvPr>
          <p:cNvSpPr>
            <a:spLocks noGrp="1"/>
          </p:cNvSpPr>
          <p:nvPr>
            <p:ph type="sldNum" sz="quarter" idx="18"/>
          </p:nvPr>
        </p:nvSpPr>
        <p:spPr>
          <a:xfrm>
            <a:off x="8167058" y="4767263"/>
            <a:ext cx="568102" cy="274637"/>
          </a:xfrm>
        </p:spPr>
        <p:txBody>
          <a:bodyPr/>
          <a:lstStyle/>
          <a:p>
            <a:pPr>
              <a:defRPr/>
            </a:pPr>
            <a:r>
              <a:rPr lang="en-IN"/>
              <a:t>|    </a:t>
            </a:r>
            <a:fld id="{7B2119CD-3B2D-4CEB-B404-D2E3F8CD6D69}" type="slidenum">
              <a:rPr lang="en-IN" smtClean="0"/>
              <a:pPr>
                <a:defRPr/>
              </a:pPr>
              <a:t>18</a:t>
            </a:fld>
            <a:endParaRPr lang="en-IN"/>
          </a:p>
        </p:txBody>
      </p:sp>
    </p:spTree>
    <p:extLst>
      <p:ext uri="{BB962C8B-B14F-4D97-AF65-F5344CB8AC3E}">
        <p14:creationId xmlns:p14="http://schemas.microsoft.com/office/powerpoint/2010/main" val="454526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848EA395-DDD7-A3BB-A1CD-773B69F98454}"/>
              </a:ext>
            </a:extLst>
          </p:cNvPr>
          <p:cNvSpPr>
            <a:spLocks noGrp="1"/>
          </p:cNvSpPr>
          <p:nvPr>
            <p:ph type="body" sz="quarter" idx="10"/>
          </p:nvPr>
        </p:nvSpPr>
        <p:spPr>
          <a:xfrm>
            <a:off x="502921" y="266700"/>
            <a:ext cx="8138159" cy="261610"/>
          </a:xfrm>
        </p:spPr>
        <p:txBody>
          <a:bodyPr/>
          <a:lstStyle/>
          <a:p>
            <a:r>
              <a:rPr lang="de-DE" err="1"/>
              <a:t>FreeStyle</a:t>
            </a:r>
            <a:r>
              <a:rPr lang="de-DE"/>
              <a:t> Libre 3: Einrichten der </a:t>
            </a:r>
            <a:r>
              <a:rPr lang="de-DE" err="1"/>
              <a:t>FreeStyle</a:t>
            </a:r>
            <a:r>
              <a:rPr lang="de-DE"/>
              <a:t> Libre 3 App</a:t>
            </a:r>
            <a:r>
              <a:rPr lang="de-DE" baseline="30000"/>
              <a:t>1</a:t>
            </a:r>
            <a:r>
              <a:rPr lang="de-DE"/>
              <a:t> und des Lesegeräts</a:t>
            </a:r>
          </a:p>
        </p:txBody>
      </p:sp>
      <p:sp>
        <p:nvSpPr>
          <p:cNvPr id="5" name="Fußzeilenplatzhalter 2">
            <a:extLst>
              <a:ext uri="{FF2B5EF4-FFF2-40B4-BE49-F238E27FC236}">
                <a16:creationId xmlns:a16="http://schemas.microsoft.com/office/drawing/2014/main" id="{4CD95636-D265-73F6-079D-50B665FEFC07}"/>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21" name="Titel 6">
            <a:extLst>
              <a:ext uri="{FF2B5EF4-FFF2-40B4-BE49-F238E27FC236}">
                <a16:creationId xmlns:a16="http://schemas.microsoft.com/office/drawing/2014/main" id="{A5C9636C-8199-9146-ABBE-099CC115A27B}"/>
              </a:ext>
            </a:extLst>
          </p:cNvPr>
          <p:cNvSpPr>
            <a:spLocks noGrp="1"/>
          </p:cNvSpPr>
          <p:nvPr>
            <p:ph type="title"/>
          </p:nvPr>
        </p:nvSpPr>
        <p:spPr/>
        <p:txBody>
          <a:bodyPr/>
          <a:lstStyle/>
          <a:p>
            <a:r>
              <a:rPr lang="de-DE" err="1"/>
              <a:t>FreeStyle</a:t>
            </a:r>
            <a:r>
              <a:rPr lang="de-DE"/>
              <a:t> Libre 3 App auf dem iPhone</a:t>
            </a:r>
            <a:r>
              <a:rPr lang="de-DE" baseline="30000"/>
              <a:t>1</a:t>
            </a:r>
            <a:r>
              <a:rPr lang="de-DE"/>
              <a:t> einrichten</a:t>
            </a:r>
          </a:p>
        </p:txBody>
      </p:sp>
      <p:sp>
        <p:nvSpPr>
          <p:cNvPr id="16" name="Textplatzhalter 15">
            <a:extLst>
              <a:ext uri="{FF2B5EF4-FFF2-40B4-BE49-F238E27FC236}">
                <a16:creationId xmlns:a16="http://schemas.microsoft.com/office/drawing/2014/main" id="{5F1CA708-6611-6BB9-6C5D-7D4B1A52134E}"/>
              </a:ext>
            </a:extLst>
          </p:cNvPr>
          <p:cNvSpPr>
            <a:spLocks noGrp="1"/>
          </p:cNvSpPr>
          <p:nvPr>
            <p:ph type="body" sz="quarter" idx="19"/>
          </p:nvPr>
        </p:nvSpPr>
        <p:spPr>
          <a:xfrm>
            <a:off x="495236" y="4471988"/>
            <a:ext cx="8267657" cy="308464"/>
          </a:xfrm>
        </p:spPr>
        <p:txBody>
          <a:bodyPr/>
          <a:lstStyle/>
          <a:p>
            <a:r>
              <a:rPr lang="en-US" b="1">
                <a:solidFill>
                  <a:schemeClr val="tx1"/>
                </a:solidFill>
              </a:rPr>
              <a:t>1. </a:t>
            </a:r>
            <a:r>
              <a:rPr lang="de-DE">
                <a:solidFill>
                  <a:schemeClr val="tx1"/>
                </a:solidFill>
              </a:rPr>
              <a:t>Die </a:t>
            </a:r>
            <a:r>
              <a:rPr lang="de-DE" err="1">
                <a:solidFill>
                  <a:schemeClr val="tx1"/>
                </a:solidFill>
              </a:rPr>
              <a:t>FreeStyle</a:t>
            </a:r>
            <a:r>
              <a:rPr lang="de-DE">
                <a:solidFill>
                  <a:schemeClr val="tx1"/>
                </a:solidFill>
              </a:rPr>
              <a:t> Libre 3 App ist nur mit bestimmten Mobilgeräten und Betriebssystemen kompatibel. Bevor Sie die App nutzen möchten, besuchen Sie bitte die Webseite </a:t>
            </a:r>
            <a:r>
              <a:rPr lang="de-DE" err="1">
                <a:solidFill>
                  <a:schemeClr val="tx1"/>
                </a:solidFill>
              </a:rPr>
              <a:t>www.FreeStyleLibre.de</a:t>
            </a:r>
            <a:r>
              <a:rPr lang="de-DE">
                <a:solidFill>
                  <a:schemeClr val="tx1"/>
                </a:solidFill>
              </a:rPr>
              <a:t>, um mehr Informationen zur Gerätekompatibilität zu erhalten. </a:t>
            </a:r>
            <a:r>
              <a:rPr lang="de-DE" b="1">
                <a:solidFill>
                  <a:schemeClr val="tx1"/>
                </a:solidFill>
              </a:rPr>
              <a:t>2. </a:t>
            </a:r>
            <a:r>
              <a:rPr lang="de-DE" err="1">
                <a:solidFill>
                  <a:schemeClr val="tx1"/>
                </a:solidFill>
              </a:rPr>
              <a:t>LibreView</a:t>
            </a:r>
            <a:r>
              <a:rPr lang="de-DE">
                <a:solidFill>
                  <a:schemeClr val="tx1"/>
                </a:solidFill>
              </a:rPr>
              <a:t> ist eine cloudbasierte Anwendung. Die </a:t>
            </a:r>
            <a:r>
              <a:rPr lang="de-DE" err="1">
                <a:solidFill>
                  <a:schemeClr val="tx1"/>
                </a:solidFill>
              </a:rPr>
              <a:t>LibreView</a:t>
            </a:r>
            <a:r>
              <a:rPr lang="de-DE">
                <a:solidFill>
                  <a:schemeClr val="tx1"/>
                </a:solidFill>
              </a:rPr>
              <a:t> Website ist nur mit bestimmten Betriebssystemen und Browsern kompatibel. Weitere Informationen finden Sie unter </a:t>
            </a:r>
            <a:r>
              <a:rPr lang="de-DE" err="1">
                <a:solidFill>
                  <a:schemeClr val="tx1"/>
                </a:solidFill>
              </a:rPr>
              <a:t>www.LibreView.com</a:t>
            </a:r>
            <a:r>
              <a:rPr lang="de-DE">
                <a:solidFill>
                  <a:schemeClr val="tx1"/>
                </a:solidFill>
              </a:rPr>
              <a:t>. </a:t>
            </a:r>
          </a:p>
        </p:txBody>
      </p:sp>
      <p:sp>
        <p:nvSpPr>
          <p:cNvPr id="27" name="Content Placeholder 7">
            <a:extLst>
              <a:ext uri="{FF2B5EF4-FFF2-40B4-BE49-F238E27FC236}">
                <a16:creationId xmlns:a16="http://schemas.microsoft.com/office/drawing/2014/main" id="{5D208622-CCCE-465A-B838-ACC23FDA7B6C}"/>
              </a:ext>
            </a:extLst>
          </p:cNvPr>
          <p:cNvSpPr txBox="1">
            <a:spLocks/>
          </p:cNvSpPr>
          <p:nvPr/>
        </p:nvSpPr>
        <p:spPr>
          <a:xfrm>
            <a:off x="466683" y="1197949"/>
            <a:ext cx="6792869" cy="3239348"/>
          </a:xfrm>
          <a:prstGeom prst="rect">
            <a:avLst/>
          </a:prstGeom>
        </p:spPr>
        <p:txBody>
          <a:bodyPr wrap="square" rIns="0" bIns="0">
            <a:spAutoFit/>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Clr>
                <a:schemeClr val="accent5"/>
              </a:buClr>
              <a:buFont typeface="Arial" panose="020B0604020202020204" pitchFamily="34" charset="0"/>
              <a:buChar char="•"/>
              <a:defRPr sz="1800" kern="1200">
                <a:solidFill>
                  <a:schemeClr val="tx1"/>
                </a:solidFill>
                <a:latin typeface="+mn-lt"/>
                <a:ea typeface="+mn-ea"/>
                <a:cs typeface="Calibri" panose="020F0502020204030204" pitchFamily="34" charset="0"/>
              </a:defRPr>
            </a:lvl2pPr>
            <a:lvl3pPr marL="400050" indent="-171450" algn="l" defTabSz="914400" rtl="0" eaLnBrk="1" latinLnBrk="0" hangingPunct="1">
              <a:lnSpc>
                <a:spcPct val="100000"/>
              </a:lnSpc>
              <a:spcBef>
                <a:spcPts val="600"/>
              </a:spcBef>
              <a:buClr>
                <a:schemeClr val="accent5"/>
              </a:buClr>
              <a:buFont typeface="Arial" panose="020B0604020202020204" pitchFamily="34" charset="0"/>
              <a:buChar char="–"/>
              <a:defRPr sz="1600" kern="1200">
                <a:solidFill>
                  <a:schemeClr val="tx1"/>
                </a:solidFill>
                <a:latin typeface="+mn-lt"/>
                <a:ea typeface="+mn-ea"/>
                <a:cs typeface="Calibri" panose="020F0502020204030204" pitchFamily="34" charset="0"/>
              </a:defRPr>
            </a:lvl3pPr>
            <a:lvl4pPr marL="627063" indent="-169863" algn="l" defTabSz="914400" rtl="0" eaLnBrk="1" latinLnBrk="0" hangingPunct="1">
              <a:lnSpc>
                <a:spcPct val="100000"/>
              </a:lnSpc>
              <a:spcBef>
                <a:spcPts val="600"/>
              </a:spcBef>
              <a:buClr>
                <a:schemeClr val="accent5"/>
              </a:buClr>
              <a:buFont typeface="Arial" panose="020B0604020202020204" pitchFamily="34" charset="0"/>
              <a:buChar char="•"/>
              <a:defRPr sz="1400" kern="1200">
                <a:solidFill>
                  <a:schemeClr val="tx1"/>
                </a:solidFill>
                <a:latin typeface="+mn-lt"/>
                <a:ea typeface="+mn-ea"/>
                <a:cs typeface="Calibri" panose="020F0502020204030204" pitchFamily="34" charset="0"/>
              </a:defRPr>
            </a:lvl4pPr>
            <a:lvl5pPr marL="857250" indent="-171450" algn="l" defTabSz="914400" rtl="0" eaLnBrk="1" latinLnBrk="0" hangingPunct="1">
              <a:lnSpc>
                <a:spcPct val="100000"/>
              </a:lnSpc>
              <a:spcBef>
                <a:spcPts val="600"/>
              </a:spcBef>
              <a:buClr>
                <a:schemeClr val="accent5"/>
              </a:buClr>
              <a:buFont typeface="Arial" panose="020B0604020202020204" pitchFamily="34" charset="0"/>
              <a:buChar char="»"/>
              <a:defRPr sz="1400" kern="1200">
                <a:solidFill>
                  <a:schemeClr val="tx1"/>
                </a:solidFill>
                <a:latin typeface="+mn-lt"/>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000" lvl="1" indent="0">
              <a:spcBef>
                <a:spcPts val="0"/>
              </a:spcBef>
              <a:spcAft>
                <a:spcPts val="1500"/>
              </a:spcAft>
              <a:buNone/>
            </a:pPr>
            <a:r>
              <a:rPr lang="en-US" sz="1200" b="1">
                <a:latin typeface="Georgia" panose="02040502050405020303" pitchFamily="18" charset="0"/>
              </a:rPr>
              <a:t>Bluetooth-</a:t>
            </a:r>
            <a:r>
              <a:rPr lang="en-US" sz="1200" b="1" err="1">
                <a:latin typeface="Georgia" panose="02040502050405020303" pitchFamily="18" charset="0"/>
              </a:rPr>
              <a:t>Zugriff</a:t>
            </a:r>
            <a:r>
              <a:rPr lang="en-US" sz="1200">
                <a:latin typeface="Georgia" panose="02040502050405020303" pitchFamily="18" charset="0"/>
              </a:rPr>
              <a:t> </a:t>
            </a:r>
            <a:r>
              <a:rPr lang="en-US" sz="1200" b="1" err="1">
                <a:latin typeface="Georgia" panose="02040502050405020303" pitchFamily="18" charset="0"/>
              </a:rPr>
              <a:t>erlauben</a:t>
            </a:r>
            <a:r>
              <a:rPr lang="en-US" sz="1200" b="1">
                <a:latin typeface="Georgia" panose="02040502050405020303" pitchFamily="18" charset="0"/>
              </a:rPr>
              <a:t>, </a:t>
            </a:r>
            <a:r>
              <a:rPr lang="en-US" sz="1200">
                <a:latin typeface="Georgia" panose="02040502050405020303" pitchFamily="18" charset="0"/>
              </a:rPr>
              <a:t>falls Sie </a:t>
            </a:r>
            <a:r>
              <a:rPr lang="en-US" sz="1200" err="1">
                <a:latin typeface="Georgia" panose="02040502050405020303" pitchFamily="18" charset="0"/>
              </a:rPr>
              <a:t>dazu</a:t>
            </a:r>
            <a:r>
              <a:rPr lang="en-US" sz="1200">
                <a:latin typeface="Georgia" panose="02040502050405020303" pitchFamily="18" charset="0"/>
              </a:rPr>
              <a:t> </a:t>
            </a:r>
            <a:r>
              <a:rPr lang="en-US" sz="1200" err="1">
                <a:latin typeface="Georgia" panose="02040502050405020303" pitchFamily="18" charset="0"/>
              </a:rPr>
              <a:t>aufgefordert</a:t>
            </a:r>
            <a:r>
              <a:rPr lang="en-US" sz="1200">
                <a:latin typeface="Georgia" panose="02040502050405020303" pitchFamily="18" charset="0"/>
              </a:rPr>
              <a:t> </a:t>
            </a:r>
            <a:r>
              <a:rPr lang="en-US" sz="1200" err="1">
                <a:latin typeface="Georgia" panose="02040502050405020303" pitchFamily="18" charset="0"/>
              </a:rPr>
              <a:t>werden</a:t>
            </a:r>
            <a:r>
              <a:rPr lang="en-US" sz="1200">
                <a:latin typeface="Georgia" panose="02040502050405020303" pitchFamily="18" charset="0"/>
              </a:rPr>
              <a:t>.</a:t>
            </a:r>
          </a:p>
          <a:p>
            <a:pPr marL="342000" lvl="1" indent="0">
              <a:spcBef>
                <a:spcPts val="0"/>
              </a:spcBef>
              <a:spcAft>
                <a:spcPts val="1500"/>
              </a:spcAft>
              <a:buNone/>
            </a:pPr>
            <a:r>
              <a:rPr lang="en-US" sz="1200" b="1" err="1">
                <a:latin typeface="Georgia" panose="02040502050405020303" pitchFamily="18" charset="0"/>
              </a:rPr>
              <a:t>Wohnland</a:t>
            </a:r>
            <a:r>
              <a:rPr lang="en-US" sz="1200" b="1">
                <a:latin typeface="Georgia" panose="02040502050405020303" pitchFamily="18" charset="0"/>
              </a:rPr>
              <a:t> </a:t>
            </a:r>
            <a:r>
              <a:rPr lang="en-US" sz="1200" b="1" err="1">
                <a:latin typeface="Georgia" panose="02040502050405020303" pitchFamily="18" charset="0"/>
              </a:rPr>
              <a:t>bestätigen</a:t>
            </a:r>
            <a:r>
              <a:rPr lang="en-US" sz="1200" b="1">
                <a:latin typeface="Georgia" panose="02040502050405020303" pitchFamily="18" charset="0"/>
              </a:rPr>
              <a:t>.</a:t>
            </a:r>
          </a:p>
          <a:p>
            <a:pPr marL="342000" lvl="1" indent="0">
              <a:spcBef>
                <a:spcPts val="0"/>
              </a:spcBef>
              <a:spcAft>
                <a:spcPts val="1500"/>
              </a:spcAft>
              <a:buNone/>
            </a:pPr>
            <a:r>
              <a:rPr lang="en-US" sz="1200" b="1" err="1">
                <a:latin typeface="Georgia" panose="02040502050405020303" pitchFamily="18" charset="0"/>
              </a:rPr>
              <a:t>Endnutzer-Lizenzvereinbarung</a:t>
            </a:r>
            <a:r>
              <a:rPr lang="en-US" sz="1200" b="1">
                <a:latin typeface="Georgia" panose="02040502050405020303" pitchFamily="18" charset="0"/>
              </a:rPr>
              <a:t> und </a:t>
            </a:r>
            <a:r>
              <a:rPr lang="en-US" sz="1200" b="1" err="1">
                <a:latin typeface="Georgia" panose="02040502050405020303" pitchFamily="18" charset="0"/>
              </a:rPr>
              <a:t>Nutzungsbedingungen</a:t>
            </a:r>
            <a:r>
              <a:rPr lang="en-US" sz="1200" b="1">
                <a:latin typeface="Georgia" panose="02040502050405020303" pitchFamily="18" charset="0"/>
              </a:rPr>
              <a:t> </a:t>
            </a:r>
            <a:r>
              <a:rPr lang="en-US" sz="1200" err="1">
                <a:latin typeface="Georgia" panose="02040502050405020303" pitchFamily="18" charset="0"/>
              </a:rPr>
              <a:t>lesen</a:t>
            </a:r>
            <a:r>
              <a:rPr lang="en-US" sz="1200">
                <a:latin typeface="Georgia" panose="02040502050405020303" pitchFamily="18" charset="0"/>
              </a:rPr>
              <a:t> und </a:t>
            </a:r>
            <a:r>
              <a:rPr lang="en-US" sz="1200" err="1">
                <a:latin typeface="Georgia" panose="02040502050405020303" pitchFamily="18" charset="0"/>
              </a:rPr>
              <a:t>akzeptieren</a:t>
            </a:r>
            <a:r>
              <a:rPr lang="en-US" sz="1200">
                <a:latin typeface="Georgia" panose="02040502050405020303" pitchFamily="18" charset="0"/>
              </a:rPr>
              <a:t>.</a:t>
            </a:r>
            <a:endParaRPr lang="en-US" sz="1200" b="1">
              <a:latin typeface="Georgia" panose="02040502050405020303" pitchFamily="18" charset="0"/>
            </a:endParaRPr>
          </a:p>
          <a:p>
            <a:pPr marL="342000" lvl="1" indent="0">
              <a:spcBef>
                <a:spcPts val="0"/>
              </a:spcBef>
              <a:spcAft>
                <a:spcPts val="1500"/>
              </a:spcAft>
              <a:buNone/>
            </a:pPr>
            <a:r>
              <a:rPr lang="de-DE" sz="1200" b="1">
                <a:latin typeface="Georgia" panose="02040502050405020303" pitchFamily="18" charset="0"/>
              </a:rPr>
              <a:t>Konto erstellen </a:t>
            </a:r>
            <a:r>
              <a:rPr lang="de-DE" sz="1200">
                <a:latin typeface="Georgia" panose="02040502050405020303" pitchFamily="18" charset="0"/>
              </a:rPr>
              <a:t>– diesen Schritt können Sie auch überspringen. Sie können sich später </a:t>
            </a:r>
            <a:br>
              <a:rPr lang="de-DE" sz="1200">
                <a:latin typeface="Georgia" panose="02040502050405020303" pitchFamily="18" charset="0"/>
              </a:rPr>
            </a:br>
            <a:r>
              <a:rPr lang="de-DE" sz="1200">
                <a:latin typeface="Georgia" panose="02040502050405020303" pitchFamily="18" charset="0"/>
              </a:rPr>
              <a:t>über „Einstellungen“ bei „Kontoeinstellungen“ in Ihr vorhandenes LibreView</a:t>
            </a:r>
            <a:r>
              <a:rPr lang="de-DE" sz="1200" baseline="30000">
                <a:latin typeface="Georgia" panose="02040502050405020303" pitchFamily="18" charset="0"/>
              </a:rPr>
              <a:t>2</a:t>
            </a:r>
            <a:r>
              <a:rPr lang="de-DE" sz="1200">
                <a:latin typeface="Georgia" panose="02040502050405020303" pitchFamily="18" charset="0"/>
              </a:rPr>
              <a:t>-Konto einloggen.</a:t>
            </a:r>
          </a:p>
          <a:p>
            <a:pPr marL="342000" lvl="1" indent="0">
              <a:spcBef>
                <a:spcPts val="0"/>
              </a:spcBef>
              <a:spcAft>
                <a:spcPts val="1500"/>
              </a:spcAft>
              <a:buNone/>
            </a:pPr>
            <a:r>
              <a:rPr lang="en-US" sz="1200" b="1" err="1">
                <a:latin typeface="Georgia" panose="02040502050405020303" pitchFamily="18" charset="0"/>
              </a:rPr>
              <a:t>Datenschutzerklärung</a:t>
            </a:r>
            <a:r>
              <a:rPr lang="en-US" sz="1200">
                <a:latin typeface="Georgia" panose="02040502050405020303" pitchFamily="18" charset="0"/>
              </a:rPr>
              <a:t> </a:t>
            </a:r>
            <a:r>
              <a:rPr lang="en-US" sz="1200" err="1">
                <a:latin typeface="Georgia" panose="02040502050405020303" pitchFamily="18" charset="0"/>
              </a:rPr>
              <a:t>lesen</a:t>
            </a:r>
            <a:r>
              <a:rPr lang="en-US" sz="1200">
                <a:latin typeface="Georgia" panose="02040502050405020303" pitchFamily="18" charset="0"/>
              </a:rPr>
              <a:t> und </a:t>
            </a:r>
            <a:r>
              <a:rPr lang="en-US" sz="1200" err="1">
                <a:latin typeface="Georgia" panose="02040502050405020303" pitchFamily="18" charset="0"/>
              </a:rPr>
              <a:t>annehmen</a:t>
            </a:r>
            <a:r>
              <a:rPr lang="en-US" sz="1200">
                <a:latin typeface="Georgia" panose="02040502050405020303" pitchFamily="18" charset="0"/>
              </a:rPr>
              <a:t>.</a:t>
            </a:r>
          </a:p>
          <a:p>
            <a:pPr marL="342000" lvl="1" indent="0">
              <a:spcBef>
                <a:spcPts val="0"/>
              </a:spcBef>
              <a:spcAft>
                <a:spcPts val="1500"/>
              </a:spcAft>
              <a:buNone/>
            </a:pPr>
            <a:r>
              <a:rPr lang="en-US" sz="1200" b="1" err="1">
                <a:latin typeface="Georgia" panose="02040502050405020303" pitchFamily="18" charset="0"/>
              </a:rPr>
              <a:t>Auswahl</a:t>
            </a:r>
            <a:r>
              <a:rPr lang="en-US" sz="1200" b="1">
                <a:latin typeface="Georgia" panose="02040502050405020303" pitchFamily="18" charset="0"/>
              </a:rPr>
              <a:t> </a:t>
            </a:r>
            <a:r>
              <a:rPr lang="en-US" sz="1200" b="1" err="1">
                <a:latin typeface="Georgia" panose="02040502050405020303" pitchFamily="18" charset="0"/>
              </a:rPr>
              <a:t>zu</a:t>
            </a:r>
            <a:r>
              <a:rPr lang="en-US" sz="1200" b="1">
                <a:latin typeface="Georgia" panose="02040502050405020303" pitchFamily="18" charset="0"/>
              </a:rPr>
              <a:t> </a:t>
            </a:r>
            <a:r>
              <a:rPr lang="en-US" sz="1200" b="1" err="1">
                <a:latin typeface="Georgia" panose="02040502050405020303" pitchFamily="18" charset="0"/>
              </a:rPr>
              <a:t>Forschungsarbeiten</a:t>
            </a:r>
            <a:r>
              <a:rPr lang="en-US" sz="1200" b="1">
                <a:latin typeface="Georgia" panose="02040502050405020303" pitchFamily="18" charset="0"/>
              </a:rPr>
              <a:t> </a:t>
            </a:r>
            <a:r>
              <a:rPr lang="en-US" sz="1200" err="1">
                <a:latin typeface="Georgia" panose="02040502050405020303" pitchFamily="18" charset="0"/>
              </a:rPr>
              <a:t>treffen</a:t>
            </a:r>
            <a:r>
              <a:rPr lang="en-US" sz="1200">
                <a:latin typeface="Georgia" panose="02040502050405020303" pitchFamily="18" charset="0"/>
              </a:rPr>
              <a:t>.</a:t>
            </a:r>
          </a:p>
          <a:p>
            <a:pPr marL="342000" lvl="1" indent="0">
              <a:spcBef>
                <a:spcPts val="0"/>
              </a:spcBef>
              <a:spcAft>
                <a:spcPts val="1500"/>
              </a:spcAft>
              <a:buNone/>
            </a:pPr>
            <a:r>
              <a:rPr lang="en-US" sz="1200" b="1" err="1">
                <a:latin typeface="Georgia" panose="02040502050405020303" pitchFamily="18" charset="0"/>
              </a:rPr>
              <a:t>Maßeinheiten</a:t>
            </a:r>
            <a:r>
              <a:rPr lang="en-US" sz="1200">
                <a:latin typeface="Georgia" panose="02040502050405020303" pitchFamily="18" charset="0"/>
              </a:rPr>
              <a:t> (mg/dL </a:t>
            </a:r>
            <a:r>
              <a:rPr lang="en-US" sz="1200" err="1">
                <a:latin typeface="Georgia" panose="02040502050405020303" pitchFamily="18" charset="0"/>
              </a:rPr>
              <a:t>oder</a:t>
            </a:r>
            <a:r>
              <a:rPr lang="en-US" sz="1200">
                <a:latin typeface="Georgia" panose="02040502050405020303" pitchFamily="18" charset="0"/>
              </a:rPr>
              <a:t> mmol/L) </a:t>
            </a:r>
            <a:r>
              <a:rPr lang="en-US" sz="1200" err="1">
                <a:latin typeface="Georgia" panose="02040502050405020303" pitchFamily="18" charset="0"/>
              </a:rPr>
              <a:t>wählen</a:t>
            </a:r>
            <a:r>
              <a:rPr lang="en-US" sz="1200">
                <a:latin typeface="Georgia" panose="02040502050405020303" pitchFamily="18" charset="0"/>
              </a:rPr>
              <a:t>.</a:t>
            </a:r>
          </a:p>
          <a:p>
            <a:pPr marL="342000" lvl="1" indent="0">
              <a:spcBef>
                <a:spcPts val="0"/>
              </a:spcBef>
              <a:spcAft>
                <a:spcPts val="1500"/>
              </a:spcAft>
              <a:buNone/>
            </a:pPr>
            <a:r>
              <a:rPr lang="en-US" sz="1200" b="1" err="1">
                <a:latin typeface="Georgia" panose="02040502050405020303" pitchFamily="18" charset="0"/>
              </a:rPr>
              <a:t>Kohlenhydrate</a:t>
            </a:r>
            <a:r>
              <a:rPr lang="en-US" sz="1200">
                <a:latin typeface="Georgia" panose="02040502050405020303" pitchFamily="18" charset="0"/>
              </a:rPr>
              <a:t> in Gramm </a:t>
            </a:r>
            <a:r>
              <a:rPr lang="en-US" sz="1200" err="1">
                <a:latin typeface="Georgia" panose="02040502050405020303" pitchFamily="18" charset="0"/>
              </a:rPr>
              <a:t>oder</a:t>
            </a:r>
            <a:r>
              <a:rPr lang="en-US" sz="1200">
                <a:latin typeface="Georgia" panose="02040502050405020303" pitchFamily="18" charset="0"/>
              </a:rPr>
              <a:t> </a:t>
            </a:r>
            <a:r>
              <a:rPr lang="en-US" sz="1200" err="1">
                <a:latin typeface="Georgia" panose="02040502050405020303" pitchFamily="18" charset="0"/>
              </a:rPr>
              <a:t>Broteinheiten</a:t>
            </a:r>
            <a:r>
              <a:rPr lang="en-US" sz="1200">
                <a:latin typeface="Georgia" panose="02040502050405020303" pitchFamily="18" charset="0"/>
              </a:rPr>
              <a:t> </a:t>
            </a:r>
            <a:r>
              <a:rPr lang="en-US" sz="1200" err="1">
                <a:latin typeface="Georgia" panose="02040502050405020303" pitchFamily="18" charset="0"/>
              </a:rPr>
              <a:t>anzeigen</a:t>
            </a:r>
            <a:r>
              <a:rPr lang="en-US" sz="1200">
                <a:latin typeface="Georgia" panose="02040502050405020303" pitchFamily="18" charset="0"/>
              </a:rPr>
              <a:t> </a:t>
            </a:r>
            <a:r>
              <a:rPr lang="en-US" sz="1200" err="1">
                <a:latin typeface="Georgia" panose="02040502050405020303" pitchFamily="18" charset="0"/>
              </a:rPr>
              <a:t>lassen</a:t>
            </a:r>
            <a:r>
              <a:rPr lang="en-US" sz="1200">
                <a:latin typeface="Georgia" panose="02040502050405020303" pitchFamily="18" charset="0"/>
              </a:rPr>
              <a:t>.</a:t>
            </a:r>
          </a:p>
        </p:txBody>
      </p:sp>
      <p:sp>
        <p:nvSpPr>
          <p:cNvPr id="35" name="Oval 34">
            <a:extLst>
              <a:ext uri="{FF2B5EF4-FFF2-40B4-BE49-F238E27FC236}">
                <a16:creationId xmlns:a16="http://schemas.microsoft.com/office/drawing/2014/main" id="{2A255698-50E3-BF4A-998B-5A6797C5DF6A}"/>
              </a:ext>
            </a:extLst>
          </p:cNvPr>
          <p:cNvSpPr/>
          <p:nvPr/>
        </p:nvSpPr>
        <p:spPr>
          <a:xfrm>
            <a:off x="508231" y="1243286"/>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1</a:t>
            </a:r>
          </a:p>
        </p:txBody>
      </p:sp>
      <p:sp>
        <p:nvSpPr>
          <p:cNvPr id="36" name="Oval 35">
            <a:extLst>
              <a:ext uri="{FF2B5EF4-FFF2-40B4-BE49-F238E27FC236}">
                <a16:creationId xmlns:a16="http://schemas.microsoft.com/office/drawing/2014/main" id="{F2B4E9B9-E6D0-684A-8E62-8C790EDC5C10}"/>
              </a:ext>
            </a:extLst>
          </p:cNvPr>
          <p:cNvSpPr/>
          <p:nvPr/>
        </p:nvSpPr>
        <p:spPr>
          <a:xfrm>
            <a:off x="508231" y="1600337"/>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2</a:t>
            </a:r>
          </a:p>
        </p:txBody>
      </p:sp>
      <p:sp>
        <p:nvSpPr>
          <p:cNvPr id="37" name="Oval 36">
            <a:extLst>
              <a:ext uri="{FF2B5EF4-FFF2-40B4-BE49-F238E27FC236}">
                <a16:creationId xmlns:a16="http://schemas.microsoft.com/office/drawing/2014/main" id="{AD2084C0-2825-8447-976C-678540363824}"/>
              </a:ext>
            </a:extLst>
          </p:cNvPr>
          <p:cNvSpPr/>
          <p:nvPr/>
        </p:nvSpPr>
        <p:spPr>
          <a:xfrm>
            <a:off x="508231" y="1966097"/>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3</a:t>
            </a:r>
          </a:p>
        </p:txBody>
      </p:sp>
      <p:sp>
        <p:nvSpPr>
          <p:cNvPr id="38" name="Oval 37">
            <a:extLst>
              <a:ext uri="{FF2B5EF4-FFF2-40B4-BE49-F238E27FC236}">
                <a16:creationId xmlns:a16="http://schemas.microsoft.com/office/drawing/2014/main" id="{E14C7118-175A-6248-AE60-E9E3FD4F9A62}"/>
              </a:ext>
            </a:extLst>
          </p:cNvPr>
          <p:cNvSpPr/>
          <p:nvPr/>
        </p:nvSpPr>
        <p:spPr>
          <a:xfrm>
            <a:off x="508231" y="2368264"/>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4</a:t>
            </a:r>
          </a:p>
        </p:txBody>
      </p:sp>
      <p:sp>
        <p:nvSpPr>
          <p:cNvPr id="40" name="Oval 39">
            <a:extLst>
              <a:ext uri="{FF2B5EF4-FFF2-40B4-BE49-F238E27FC236}">
                <a16:creationId xmlns:a16="http://schemas.microsoft.com/office/drawing/2014/main" id="{8FFBEF0D-3505-0C42-8035-6BB12844769E}"/>
              </a:ext>
            </a:extLst>
          </p:cNvPr>
          <p:cNvSpPr/>
          <p:nvPr/>
        </p:nvSpPr>
        <p:spPr>
          <a:xfrm>
            <a:off x="508231" y="3062532"/>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5</a:t>
            </a:r>
          </a:p>
        </p:txBody>
      </p:sp>
      <p:sp>
        <p:nvSpPr>
          <p:cNvPr id="41" name="Oval 40">
            <a:extLst>
              <a:ext uri="{FF2B5EF4-FFF2-40B4-BE49-F238E27FC236}">
                <a16:creationId xmlns:a16="http://schemas.microsoft.com/office/drawing/2014/main" id="{21A3E2D0-FF57-4545-9FF9-26D8EE06E3AA}"/>
              </a:ext>
            </a:extLst>
          </p:cNvPr>
          <p:cNvSpPr/>
          <p:nvPr/>
        </p:nvSpPr>
        <p:spPr>
          <a:xfrm>
            <a:off x="508231" y="3439299"/>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6</a:t>
            </a:r>
          </a:p>
        </p:txBody>
      </p:sp>
      <p:sp>
        <p:nvSpPr>
          <p:cNvPr id="42" name="Oval 41">
            <a:extLst>
              <a:ext uri="{FF2B5EF4-FFF2-40B4-BE49-F238E27FC236}">
                <a16:creationId xmlns:a16="http://schemas.microsoft.com/office/drawing/2014/main" id="{EFDF71C2-F2E4-0848-B996-88447C21E242}"/>
              </a:ext>
            </a:extLst>
          </p:cNvPr>
          <p:cNvSpPr/>
          <p:nvPr/>
        </p:nvSpPr>
        <p:spPr>
          <a:xfrm>
            <a:off x="508231" y="3803366"/>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7</a:t>
            </a:r>
          </a:p>
        </p:txBody>
      </p:sp>
      <p:sp>
        <p:nvSpPr>
          <p:cNvPr id="44" name="Oval 43">
            <a:extLst>
              <a:ext uri="{FF2B5EF4-FFF2-40B4-BE49-F238E27FC236}">
                <a16:creationId xmlns:a16="http://schemas.microsoft.com/office/drawing/2014/main" id="{E19837DF-C6A5-DA47-8748-A018825F65D5}"/>
              </a:ext>
            </a:extLst>
          </p:cNvPr>
          <p:cNvSpPr/>
          <p:nvPr/>
        </p:nvSpPr>
        <p:spPr>
          <a:xfrm>
            <a:off x="508231" y="4171666"/>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8</a:t>
            </a:r>
          </a:p>
        </p:txBody>
      </p:sp>
      <p:cxnSp>
        <p:nvCxnSpPr>
          <p:cNvPr id="33" name="Gerade Verbindung 23">
            <a:extLst>
              <a:ext uri="{FF2B5EF4-FFF2-40B4-BE49-F238E27FC236}">
                <a16:creationId xmlns:a16="http://schemas.microsoft.com/office/drawing/2014/main" id="{52D84ED2-7DF3-4515-BFAB-311B05BB6A34}"/>
              </a:ext>
            </a:extLst>
          </p:cNvPr>
          <p:cNvCxnSpPr>
            <a:cxnSpLocks/>
          </p:cNvCxnSpPr>
          <p:nvPr/>
        </p:nvCxnSpPr>
        <p:spPr>
          <a:xfrm>
            <a:off x="892661" y="1517203"/>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Gerade Verbindung 25">
            <a:extLst>
              <a:ext uri="{FF2B5EF4-FFF2-40B4-BE49-F238E27FC236}">
                <a16:creationId xmlns:a16="http://schemas.microsoft.com/office/drawing/2014/main" id="{82FEBB6E-D2C7-47FE-84C4-BC1DD29430E4}"/>
              </a:ext>
            </a:extLst>
          </p:cNvPr>
          <p:cNvCxnSpPr>
            <a:cxnSpLocks/>
          </p:cNvCxnSpPr>
          <p:nvPr/>
        </p:nvCxnSpPr>
        <p:spPr>
          <a:xfrm>
            <a:off x="892661" y="1903569"/>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Gerade Verbindung 29">
            <a:extLst>
              <a:ext uri="{FF2B5EF4-FFF2-40B4-BE49-F238E27FC236}">
                <a16:creationId xmlns:a16="http://schemas.microsoft.com/office/drawing/2014/main" id="{EF23E9B5-EB44-4938-814A-802B596CF14B}"/>
              </a:ext>
            </a:extLst>
          </p:cNvPr>
          <p:cNvCxnSpPr>
            <a:cxnSpLocks/>
          </p:cNvCxnSpPr>
          <p:nvPr/>
        </p:nvCxnSpPr>
        <p:spPr>
          <a:xfrm>
            <a:off x="892661" y="3392456"/>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Gerade Verbindung 28">
            <a:extLst>
              <a:ext uri="{FF2B5EF4-FFF2-40B4-BE49-F238E27FC236}">
                <a16:creationId xmlns:a16="http://schemas.microsoft.com/office/drawing/2014/main" id="{5DD689B3-8FF5-774F-AFD7-12893E62B2E5}"/>
              </a:ext>
            </a:extLst>
          </p:cNvPr>
          <p:cNvCxnSpPr>
            <a:cxnSpLocks/>
          </p:cNvCxnSpPr>
          <p:nvPr/>
        </p:nvCxnSpPr>
        <p:spPr>
          <a:xfrm>
            <a:off x="892661" y="3027309"/>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Gerade Verbindung 29">
            <a:extLst>
              <a:ext uri="{FF2B5EF4-FFF2-40B4-BE49-F238E27FC236}">
                <a16:creationId xmlns:a16="http://schemas.microsoft.com/office/drawing/2014/main" id="{829FFD33-70A8-A24A-9D2B-1800073E8C9F}"/>
              </a:ext>
            </a:extLst>
          </p:cNvPr>
          <p:cNvCxnSpPr>
            <a:cxnSpLocks/>
          </p:cNvCxnSpPr>
          <p:nvPr/>
        </p:nvCxnSpPr>
        <p:spPr>
          <a:xfrm>
            <a:off x="892661" y="3765988"/>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Gerade Verbindung 29">
            <a:extLst>
              <a:ext uri="{FF2B5EF4-FFF2-40B4-BE49-F238E27FC236}">
                <a16:creationId xmlns:a16="http://schemas.microsoft.com/office/drawing/2014/main" id="{6A2C5621-759B-094D-86FB-9FC958E6F734}"/>
              </a:ext>
            </a:extLst>
          </p:cNvPr>
          <p:cNvCxnSpPr>
            <a:cxnSpLocks/>
          </p:cNvCxnSpPr>
          <p:nvPr/>
        </p:nvCxnSpPr>
        <p:spPr>
          <a:xfrm>
            <a:off x="892661" y="4134246"/>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 Verbindung 25">
            <a:extLst>
              <a:ext uri="{FF2B5EF4-FFF2-40B4-BE49-F238E27FC236}">
                <a16:creationId xmlns:a16="http://schemas.microsoft.com/office/drawing/2014/main" id="{1E226E83-7621-9C47-8054-EBB141F0EF47}"/>
              </a:ext>
            </a:extLst>
          </p:cNvPr>
          <p:cNvCxnSpPr>
            <a:cxnSpLocks/>
          </p:cNvCxnSpPr>
          <p:nvPr/>
        </p:nvCxnSpPr>
        <p:spPr>
          <a:xfrm>
            <a:off x="892661" y="2286956"/>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Abgerundetes Rechteck 31">
            <a:extLst>
              <a:ext uri="{FF2B5EF4-FFF2-40B4-BE49-F238E27FC236}">
                <a16:creationId xmlns:a16="http://schemas.microsoft.com/office/drawing/2014/main" id="{2FF0020C-B962-6E4C-9983-0419482C6014}"/>
              </a:ext>
            </a:extLst>
          </p:cNvPr>
          <p:cNvSpPr/>
          <p:nvPr/>
        </p:nvSpPr>
        <p:spPr>
          <a:xfrm>
            <a:off x="7212149" y="3012717"/>
            <a:ext cx="1550744" cy="895112"/>
          </a:xfrm>
          <a:prstGeom prst="roundRect">
            <a:avLst>
              <a:gd name="adj" fmla="val 7167"/>
            </a:avLst>
          </a:prstGeom>
          <a:ln w="25400">
            <a:solidFill>
              <a:schemeClr val="accent3"/>
            </a:solidFill>
          </a:ln>
        </p:spPr>
        <p:txBody>
          <a:bodyPr wrap="square">
            <a:spAutoFit/>
          </a:bodyPr>
          <a:lstStyle/>
          <a:p>
            <a:pPr>
              <a:spcBef>
                <a:spcPts val="0"/>
              </a:spcBef>
              <a:spcAft>
                <a:spcPts val="800"/>
              </a:spcAft>
            </a:pPr>
            <a:r>
              <a:rPr lang="en-US" sz="1000" b="1" err="1">
                <a:latin typeface="Calibri" panose="020F0502020204030204" pitchFamily="34" charset="0"/>
                <a:cs typeface="Calibri" panose="020F0502020204030204" pitchFamily="34" charset="0"/>
              </a:rPr>
              <a:t>Hinweis</a:t>
            </a:r>
            <a:r>
              <a:rPr lang="en-US" sz="1000" b="1">
                <a:latin typeface="Calibri" panose="020F0502020204030204" pitchFamily="34" charset="0"/>
                <a:cs typeface="Calibri" panose="020F0502020204030204" pitchFamily="34" charset="0"/>
              </a:rPr>
              <a:t>: </a:t>
            </a:r>
            <a:r>
              <a:rPr lang="en-US" sz="1000" err="1">
                <a:latin typeface="Calibri" panose="020F0502020204030204" pitchFamily="34" charset="0"/>
                <a:cs typeface="Calibri" panose="020F0502020204030204" pitchFamily="34" charset="0"/>
              </a:rPr>
              <a:t>Stellen</a:t>
            </a:r>
            <a:r>
              <a:rPr lang="en-US" sz="1000">
                <a:latin typeface="Calibri" panose="020F0502020204030204" pitchFamily="34" charset="0"/>
                <a:cs typeface="Calibri" panose="020F0502020204030204" pitchFamily="34" charset="0"/>
              </a:rPr>
              <a:t> Sie </a:t>
            </a:r>
            <a:r>
              <a:rPr lang="en-US" sz="1000" err="1">
                <a:latin typeface="Calibri" panose="020F0502020204030204" pitchFamily="34" charset="0"/>
                <a:cs typeface="Calibri" panose="020F0502020204030204" pitchFamily="34" charset="0"/>
              </a:rPr>
              <a:t>sicher</a:t>
            </a:r>
            <a:r>
              <a:rPr lang="en-US" sz="1000">
                <a:latin typeface="Calibri" panose="020F0502020204030204" pitchFamily="34" charset="0"/>
                <a:cs typeface="Calibri" panose="020F0502020204030204" pitchFamily="34" charset="0"/>
              </a:rPr>
              <a:t>, </a:t>
            </a:r>
            <a:r>
              <a:rPr lang="en-US" sz="1000" err="1">
                <a:latin typeface="Calibri" panose="020F0502020204030204" pitchFamily="34" charset="0"/>
                <a:cs typeface="Calibri" panose="020F0502020204030204" pitchFamily="34" charset="0"/>
              </a:rPr>
              <a:t>dass</a:t>
            </a:r>
            <a:r>
              <a:rPr lang="en-US" sz="1000">
                <a:latin typeface="Calibri" panose="020F0502020204030204" pitchFamily="34" charset="0"/>
                <a:cs typeface="Calibri" panose="020F0502020204030204" pitchFamily="34" charset="0"/>
              </a:rPr>
              <a:t> </a:t>
            </a:r>
            <a:r>
              <a:rPr lang="en-US" sz="1000" err="1">
                <a:latin typeface="Calibri" panose="020F0502020204030204" pitchFamily="34" charset="0"/>
                <a:cs typeface="Calibri" panose="020F0502020204030204" pitchFamily="34" charset="0"/>
              </a:rPr>
              <a:t>Ihr</a:t>
            </a:r>
            <a:r>
              <a:rPr lang="en-US" sz="1000">
                <a:latin typeface="Calibri" panose="020F0502020204030204" pitchFamily="34" charset="0"/>
                <a:cs typeface="Calibri" panose="020F0502020204030204" pitchFamily="34" charset="0"/>
              </a:rPr>
              <a:t> Smartphone</a:t>
            </a:r>
            <a:r>
              <a:rPr lang="en-US" sz="1000" baseline="30000">
                <a:latin typeface="Calibri" panose="020F0502020204030204" pitchFamily="34" charset="0"/>
                <a:cs typeface="Calibri" panose="020F0502020204030204" pitchFamily="34" charset="0"/>
              </a:rPr>
              <a:t>1</a:t>
            </a:r>
            <a:r>
              <a:rPr lang="en-US" sz="1000">
                <a:latin typeface="Calibri" panose="020F0502020204030204" pitchFamily="34" charset="0"/>
                <a:cs typeface="Calibri" panose="020F0502020204030204" pitchFamily="34" charset="0"/>
              </a:rPr>
              <a:t> Datum </a:t>
            </a:r>
            <a:br>
              <a:rPr lang="en-US" sz="1000">
                <a:latin typeface="Calibri" panose="020F0502020204030204" pitchFamily="34" charset="0"/>
                <a:cs typeface="Calibri" panose="020F0502020204030204" pitchFamily="34" charset="0"/>
              </a:rPr>
            </a:br>
            <a:r>
              <a:rPr lang="en-US" sz="1000">
                <a:latin typeface="Calibri" panose="020F0502020204030204" pitchFamily="34" charset="0"/>
                <a:cs typeface="Calibri" panose="020F0502020204030204" pitchFamily="34" charset="0"/>
              </a:rPr>
              <a:t>und </a:t>
            </a:r>
            <a:r>
              <a:rPr lang="en-US" sz="1000" err="1">
                <a:latin typeface="Calibri" panose="020F0502020204030204" pitchFamily="34" charset="0"/>
                <a:cs typeface="Calibri" panose="020F0502020204030204" pitchFamily="34" charset="0"/>
              </a:rPr>
              <a:t>Uhrzeit</a:t>
            </a:r>
            <a:r>
              <a:rPr lang="en-US" sz="1000">
                <a:latin typeface="Calibri" panose="020F0502020204030204" pitchFamily="34" charset="0"/>
                <a:cs typeface="Calibri" panose="020F0502020204030204" pitchFamily="34" charset="0"/>
              </a:rPr>
              <a:t> </a:t>
            </a:r>
            <a:r>
              <a:rPr lang="en-US" sz="1000" err="1">
                <a:latin typeface="Calibri" panose="020F0502020204030204" pitchFamily="34" charset="0"/>
                <a:cs typeface="Calibri" panose="020F0502020204030204" pitchFamily="34" charset="0"/>
              </a:rPr>
              <a:t>automatisch</a:t>
            </a:r>
            <a:r>
              <a:rPr lang="en-US" sz="1000">
                <a:latin typeface="Calibri" panose="020F0502020204030204" pitchFamily="34" charset="0"/>
                <a:cs typeface="Calibri" panose="020F0502020204030204" pitchFamily="34" charset="0"/>
              </a:rPr>
              <a:t> </a:t>
            </a:r>
            <a:r>
              <a:rPr lang="en-US" sz="1000" err="1">
                <a:latin typeface="Calibri" panose="020F0502020204030204" pitchFamily="34" charset="0"/>
                <a:cs typeface="Calibri" panose="020F0502020204030204" pitchFamily="34" charset="0"/>
              </a:rPr>
              <a:t>aktualisiert</a:t>
            </a:r>
            <a:r>
              <a:rPr lang="en-US" sz="1000">
                <a:latin typeface="Calibri" panose="020F0502020204030204" pitchFamily="34" charset="0"/>
                <a:cs typeface="Calibri" panose="020F0502020204030204" pitchFamily="34" charset="0"/>
              </a:rPr>
              <a:t>.</a:t>
            </a:r>
          </a:p>
        </p:txBody>
      </p:sp>
      <p:sp>
        <p:nvSpPr>
          <p:cNvPr id="17" name="Datumsplatzhalter 7">
            <a:extLst>
              <a:ext uri="{FF2B5EF4-FFF2-40B4-BE49-F238E27FC236}">
                <a16:creationId xmlns:a16="http://schemas.microsoft.com/office/drawing/2014/main" id="{04EC9FF4-C048-FE74-8E21-899DE809257F}"/>
              </a:ext>
            </a:extLst>
          </p:cNvPr>
          <p:cNvSpPr txBox="1">
            <a:spLocks/>
          </p:cNvSpPr>
          <p:nvPr/>
        </p:nvSpPr>
        <p:spPr>
          <a:xfrm>
            <a:off x="7531511" y="4767263"/>
            <a:ext cx="787879" cy="274637"/>
          </a:xfrm>
          <a:prstGeom prst="rect">
            <a:avLst/>
          </a:prstGeom>
        </p:spPr>
        <p:txBody>
          <a:bodyPr lIns="0" rIns="9000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14C899-40F9-1049-91DB-158F829A05EA}" type="datetime1">
              <a:rPr lang="de-DE" sz="1000" smtClean="0"/>
              <a:pPr algn="ctr"/>
              <a:t>16.04.24</a:t>
            </a:fld>
            <a:endParaRPr lang="en-US" sz="1000" dirty="0"/>
          </a:p>
        </p:txBody>
      </p:sp>
      <p:sp>
        <p:nvSpPr>
          <p:cNvPr id="6" name="Foliennummernplatzhalter 5">
            <a:extLst>
              <a:ext uri="{FF2B5EF4-FFF2-40B4-BE49-F238E27FC236}">
                <a16:creationId xmlns:a16="http://schemas.microsoft.com/office/drawing/2014/main" id="{B428505F-923C-6A68-496F-8A1F6BAA0CED}"/>
              </a:ext>
            </a:extLst>
          </p:cNvPr>
          <p:cNvSpPr>
            <a:spLocks noGrp="1"/>
          </p:cNvSpPr>
          <p:nvPr>
            <p:ph type="sldNum" sz="quarter" idx="18"/>
          </p:nvPr>
        </p:nvSpPr>
        <p:spPr>
          <a:xfrm>
            <a:off x="8167058" y="4766400"/>
            <a:ext cx="568102" cy="274637"/>
          </a:xfrm>
        </p:spPr>
        <p:txBody>
          <a:bodyPr/>
          <a:lstStyle/>
          <a:p>
            <a:pPr>
              <a:defRPr/>
            </a:pPr>
            <a:r>
              <a:rPr lang="en-IN"/>
              <a:t>|    </a:t>
            </a:r>
            <a:fld id="{7B2119CD-3B2D-4CEB-B404-D2E3F8CD6D69}" type="slidenum">
              <a:rPr lang="en-IN" smtClean="0"/>
              <a:pPr>
                <a:defRPr/>
              </a:pPr>
              <a:t>19</a:t>
            </a:fld>
            <a:endParaRPr lang="en-IN"/>
          </a:p>
        </p:txBody>
      </p:sp>
    </p:spTree>
    <p:extLst>
      <p:ext uri="{BB962C8B-B14F-4D97-AF65-F5344CB8AC3E}">
        <p14:creationId xmlns:p14="http://schemas.microsoft.com/office/powerpoint/2010/main" val="1338518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platzhalter 21" descr="Ein Bild, das Person, drinnen, Wand enthält.&#10;&#10;Automatisch generierte Beschreibung">
            <a:extLst>
              <a:ext uri="{FF2B5EF4-FFF2-40B4-BE49-F238E27FC236}">
                <a16:creationId xmlns:a16="http://schemas.microsoft.com/office/drawing/2014/main" id="{8D32123B-0ABF-C92A-5174-836C07EBE8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20626" y="0"/>
            <a:ext cx="4023374" cy="5143500"/>
          </a:xfrm>
          <a:prstGeom prst="rect">
            <a:avLst/>
          </a:prstGeom>
        </p:spPr>
      </p:pic>
      <p:sp>
        <p:nvSpPr>
          <p:cNvPr id="11" name="Textplatzhalter 10">
            <a:extLst>
              <a:ext uri="{FF2B5EF4-FFF2-40B4-BE49-F238E27FC236}">
                <a16:creationId xmlns:a16="http://schemas.microsoft.com/office/drawing/2014/main" id="{457594CE-F34A-42E3-A132-78DB6B2CF3D4}"/>
              </a:ext>
            </a:extLst>
          </p:cNvPr>
          <p:cNvSpPr>
            <a:spLocks noGrp="1"/>
          </p:cNvSpPr>
          <p:nvPr>
            <p:ph type="body" sz="quarter" idx="18"/>
          </p:nvPr>
        </p:nvSpPr>
        <p:spPr/>
        <p:txBody>
          <a:bodyPr/>
          <a:lstStyle/>
          <a:p>
            <a:r>
              <a:rPr lang="de-DE"/>
              <a:t>Der </a:t>
            </a:r>
            <a:r>
              <a:rPr lang="de-DE" err="1"/>
              <a:t>FreeStyle</a:t>
            </a:r>
            <a:r>
              <a:rPr lang="de-DE"/>
              <a:t> Libre Kundenservice</a:t>
            </a:r>
          </a:p>
        </p:txBody>
      </p:sp>
      <p:sp>
        <p:nvSpPr>
          <p:cNvPr id="10" name="Titel 9">
            <a:extLst>
              <a:ext uri="{FF2B5EF4-FFF2-40B4-BE49-F238E27FC236}">
                <a16:creationId xmlns:a16="http://schemas.microsoft.com/office/drawing/2014/main" id="{9F73138D-B845-4950-BD4B-96BF3B9A8928}"/>
              </a:ext>
            </a:extLst>
          </p:cNvPr>
          <p:cNvSpPr>
            <a:spLocks noGrp="1"/>
          </p:cNvSpPr>
          <p:nvPr>
            <p:ph type="title"/>
          </p:nvPr>
        </p:nvSpPr>
        <p:spPr>
          <a:xfrm>
            <a:off x="502919" y="569594"/>
            <a:ext cx="4232839" cy="390526"/>
          </a:xfrm>
        </p:spPr>
        <p:txBody>
          <a:bodyPr/>
          <a:lstStyle/>
          <a:p>
            <a:r>
              <a:rPr lang="de-DE" altLang="de-DE" sz="1200" spc="-6" dirty="0">
                <a:solidFill>
                  <a:srgbClr val="231F20"/>
                </a:solidFill>
                <a:latin typeface="Georgia" panose="02040502050405020303" pitchFamily="18" charset="0"/>
                <a:ea typeface="+mn-ea"/>
                <a:cs typeface="Calibri" panose="020F0502020204030204" pitchFamily="34" charset="0"/>
              </a:rPr>
              <a:t>In diesem Webinar können ausschließlich Fragen zur technischen Handhabung des FreeStyle Libre Messsystems beantwortet werden. </a:t>
            </a:r>
            <a:br>
              <a:rPr lang="de-DE" altLang="de-DE" sz="1400" dirty="0"/>
            </a:br>
            <a:br>
              <a:rPr lang="de-DE" altLang="de-DE" sz="1400" dirty="0"/>
            </a:br>
            <a:r>
              <a:rPr lang="de-DE" altLang="de-DE" sz="1400" dirty="0"/>
              <a:t>Bei allen anderen Fragen wenden Sie sich bitte an unseren Kundendienst unter:</a:t>
            </a:r>
            <a:br>
              <a:rPr kumimoji="0" lang="de-DE" sz="1200" b="0" i="0" u="none" strike="noStrike" kern="1200" cap="none" spc="0" normalizeH="0" baseline="0" noProof="0" dirty="0">
                <a:ln>
                  <a:noFill/>
                </a:ln>
                <a:solidFill>
                  <a:srgbClr val="3D3171"/>
                </a:solidFill>
                <a:effectLst/>
                <a:uLnTx/>
                <a:uFillTx/>
                <a:latin typeface="Georgia"/>
                <a:ea typeface="+mn-ea"/>
                <a:cs typeface="Calibri" panose="020F0502020204030204" pitchFamily="34" charset="0"/>
              </a:rPr>
            </a:br>
            <a:endParaRPr lang="de-DE" sz="1800" dirty="0">
              <a:solidFill>
                <a:srgbClr val="3D3171"/>
              </a:solidFill>
              <a:ea typeface="+mn-ea"/>
              <a:cs typeface="+mn-cs"/>
            </a:endParaRPr>
          </a:p>
        </p:txBody>
      </p:sp>
      <p:sp>
        <p:nvSpPr>
          <p:cNvPr id="5" name="Fußzeilenplatzhalter 4">
            <a:extLst>
              <a:ext uri="{FF2B5EF4-FFF2-40B4-BE49-F238E27FC236}">
                <a16:creationId xmlns:a16="http://schemas.microsoft.com/office/drawing/2014/main" id="{EC84447F-DE08-4C73-A3BF-BA0C7A0B1195}"/>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8" name="Textplatzhalter 7">
            <a:extLst>
              <a:ext uri="{FF2B5EF4-FFF2-40B4-BE49-F238E27FC236}">
                <a16:creationId xmlns:a16="http://schemas.microsoft.com/office/drawing/2014/main" id="{CBF849E0-F7C6-C579-768F-7DD3316AF468}"/>
              </a:ext>
            </a:extLst>
          </p:cNvPr>
          <p:cNvSpPr>
            <a:spLocks noGrp="1"/>
          </p:cNvSpPr>
          <p:nvPr>
            <p:ph type="body" sz="quarter" idx="24"/>
          </p:nvPr>
        </p:nvSpPr>
        <p:spPr>
          <a:xfrm>
            <a:off x="495237" y="4471988"/>
            <a:ext cx="4240522" cy="308464"/>
          </a:xfrm>
        </p:spPr>
        <p:txBody>
          <a:bodyPr/>
          <a:lstStyle/>
          <a:p>
            <a:endParaRPr lang="de-DE"/>
          </a:p>
        </p:txBody>
      </p:sp>
      <p:pic>
        <p:nvPicPr>
          <p:cNvPr id="14" name="Grafik 13">
            <a:extLst>
              <a:ext uri="{FF2B5EF4-FFF2-40B4-BE49-F238E27FC236}">
                <a16:creationId xmlns:a16="http://schemas.microsoft.com/office/drawing/2014/main" id="{F90FFC61-23D2-4326-B22B-9AC708AA85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10117" y="1944308"/>
            <a:ext cx="387560" cy="387560"/>
          </a:xfrm>
          <a:prstGeom prst="rect">
            <a:avLst/>
          </a:prstGeom>
        </p:spPr>
      </p:pic>
      <p:sp>
        <p:nvSpPr>
          <p:cNvPr id="16" name="object 15">
            <a:extLst>
              <a:ext uri="{FF2B5EF4-FFF2-40B4-BE49-F238E27FC236}">
                <a16:creationId xmlns:a16="http://schemas.microsoft.com/office/drawing/2014/main" id="{5D801B45-FED3-4628-A6A6-79CD90C2F537}"/>
              </a:ext>
            </a:extLst>
          </p:cNvPr>
          <p:cNvSpPr txBox="1"/>
          <p:nvPr/>
        </p:nvSpPr>
        <p:spPr>
          <a:xfrm>
            <a:off x="1101216" y="1918768"/>
            <a:ext cx="2523047" cy="438640"/>
          </a:xfrm>
          <a:prstGeom prst="rect">
            <a:avLst/>
          </a:prstGeom>
        </p:spPr>
        <p:txBody>
          <a:bodyPr vert="horz" wrap="square" lIns="0" tIns="7678" rIns="0" bIns="0" rtlCol="0">
            <a:spAutoFit/>
          </a:bodyPr>
          <a:lstStyle/>
          <a:p>
            <a:pPr marL="7677">
              <a:spcBef>
                <a:spcPts val="60"/>
              </a:spcBef>
            </a:pPr>
            <a:r>
              <a:rPr lang="de-DE" sz="2800" b="1" spc="-9" dirty="0">
                <a:solidFill>
                  <a:schemeClr val="accent3"/>
                </a:solidFill>
                <a:latin typeface="Calibri" panose="020F0502020204030204" pitchFamily="34" charset="0"/>
                <a:cs typeface="Calibri" panose="020F0502020204030204" pitchFamily="34" charset="0"/>
              </a:rPr>
              <a:t>0800 – 519 9 519</a:t>
            </a:r>
            <a:endParaRPr lang="de-DE" sz="2800" b="1" dirty="0">
              <a:solidFill>
                <a:schemeClr val="accent3"/>
              </a:solidFill>
              <a:latin typeface="Calibri" panose="020F0502020204030204" pitchFamily="34" charset="0"/>
              <a:cs typeface="Calibri" panose="020F0502020204030204" pitchFamily="34" charset="0"/>
            </a:endParaRPr>
          </a:p>
        </p:txBody>
      </p:sp>
      <p:sp>
        <p:nvSpPr>
          <p:cNvPr id="17" name="object 18">
            <a:extLst>
              <a:ext uri="{FF2B5EF4-FFF2-40B4-BE49-F238E27FC236}">
                <a16:creationId xmlns:a16="http://schemas.microsoft.com/office/drawing/2014/main" id="{77CCE0CC-1D0F-4597-8B87-E2C8EAFEB2A4}"/>
              </a:ext>
            </a:extLst>
          </p:cNvPr>
          <p:cNvSpPr txBox="1"/>
          <p:nvPr/>
        </p:nvSpPr>
        <p:spPr>
          <a:xfrm>
            <a:off x="502920" y="2467027"/>
            <a:ext cx="4069080" cy="561751"/>
          </a:xfrm>
          <a:prstGeom prst="rect">
            <a:avLst/>
          </a:prstGeom>
        </p:spPr>
        <p:txBody>
          <a:bodyPr vert="horz" wrap="square" lIns="0" tIns="7678" rIns="0" bIns="0" rtlCol="0">
            <a:spAutoFit/>
          </a:bodyPr>
          <a:lstStyle/>
          <a:p>
            <a:pPr marL="23031">
              <a:spcBef>
                <a:spcPts val="60"/>
              </a:spcBef>
            </a:pPr>
            <a:r>
              <a:rPr lang="de-DE" sz="1200" spc="-6" dirty="0">
                <a:solidFill>
                  <a:srgbClr val="231F20"/>
                </a:solidFill>
                <a:latin typeface="Georgia" panose="02040502050405020303" pitchFamily="18" charset="0"/>
                <a:cs typeface="Calibri" panose="020F0502020204030204" pitchFamily="34" charset="0"/>
              </a:rPr>
              <a:t>Montag bis Freitag erreichbar von 8:00 bis 18:00 Uhr. Kostenlos aus dem deutschen Festnetz sowie dem deutschen Mobilfunknetz im Inland.</a:t>
            </a:r>
            <a:endParaRPr lang="de-DE" sz="1200" dirty="0">
              <a:latin typeface="Georgia" panose="02040502050405020303" pitchFamily="18" charset="0"/>
              <a:cs typeface="Calibri" panose="020F0502020204030204" pitchFamily="34" charset="0"/>
            </a:endParaRPr>
          </a:p>
        </p:txBody>
      </p:sp>
      <p:sp>
        <p:nvSpPr>
          <p:cNvPr id="20" name="object 15">
            <a:extLst>
              <a:ext uri="{FF2B5EF4-FFF2-40B4-BE49-F238E27FC236}">
                <a16:creationId xmlns:a16="http://schemas.microsoft.com/office/drawing/2014/main" id="{B0AE0855-A23E-491D-BA28-AEADE88C121B}"/>
              </a:ext>
            </a:extLst>
          </p:cNvPr>
          <p:cNvSpPr txBox="1"/>
          <p:nvPr/>
        </p:nvSpPr>
        <p:spPr>
          <a:xfrm>
            <a:off x="1101216" y="3391136"/>
            <a:ext cx="3878785" cy="253974"/>
          </a:xfrm>
          <a:prstGeom prst="rect">
            <a:avLst/>
          </a:prstGeom>
        </p:spPr>
        <p:txBody>
          <a:bodyPr vert="horz" wrap="square" lIns="0" tIns="7678" rIns="0" bIns="0" rtlCol="0">
            <a:spAutoFit/>
          </a:bodyPr>
          <a:lstStyle/>
          <a:p>
            <a:pPr marL="7677">
              <a:spcBef>
                <a:spcPts val="60"/>
              </a:spcBef>
            </a:pPr>
            <a:r>
              <a:rPr lang="de-DE" sz="1600" b="1" cap="all" dirty="0">
                <a:solidFill>
                  <a:schemeClr val="accent3"/>
                </a:solidFill>
                <a:latin typeface="Calibri" panose="020F0502020204030204" pitchFamily="34" charset="0"/>
                <a:cs typeface="Calibri" panose="020F0502020204030204" pitchFamily="34" charset="0"/>
              </a:rPr>
              <a:t>Für mehr Informationen besuchen sie: </a:t>
            </a:r>
          </a:p>
        </p:txBody>
      </p:sp>
      <p:sp>
        <p:nvSpPr>
          <p:cNvPr id="34" name="object 15">
            <a:extLst>
              <a:ext uri="{FF2B5EF4-FFF2-40B4-BE49-F238E27FC236}">
                <a16:creationId xmlns:a16="http://schemas.microsoft.com/office/drawing/2014/main" id="{350BABE4-9779-45E2-80E5-455582A380BA}"/>
              </a:ext>
            </a:extLst>
          </p:cNvPr>
          <p:cNvSpPr txBox="1"/>
          <p:nvPr/>
        </p:nvSpPr>
        <p:spPr>
          <a:xfrm>
            <a:off x="1101216" y="3611973"/>
            <a:ext cx="4204209" cy="315530"/>
          </a:xfrm>
          <a:prstGeom prst="rect">
            <a:avLst/>
          </a:prstGeom>
        </p:spPr>
        <p:txBody>
          <a:bodyPr vert="horz" wrap="square" lIns="0" tIns="7678" rIns="0" bIns="0" rtlCol="0">
            <a:spAutoFit/>
          </a:bodyPr>
          <a:lstStyle/>
          <a:p>
            <a:pPr marL="7677">
              <a:spcBef>
                <a:spcPts val="60"/>
              </a:spcBef>
            </a:pPr>
            <a:r>
              <a:rPr lang="de-DE" sz="2000" b="1" spc="150" dirty="0">
                <a:solidFill>
                  <a:schemeClr val="accent3"/>
                </a:solidFill>
                <a:latin typeface="Calibri" panose="020F0502020204030204" pitchFamily="34" charset="0"/>
                <a:cs typeface="Calibri" panose="020F0502020204030204" pitchFamily="34" charset="0"/>
              </a:rPr>
              <a:t>www.FreeStyleLibre.de</a:t>
            </a:r>
          </a:p>
        </p:txBody>
      </p:sp>
      <p:cxnSp>
        <p:nvCxnSpPr>
          <p:cNvPr id="13" name="Gerade Verbindung 23">
            <a:extLst>
              <a:ext uri="{FF2B5EF4-FFF2-40B4-BE49-F238E27FC236}">
                <a16:creationId xmlns:a16="http://schemas.microsoft.com/office/drawing/2014/main" id="{FCF6C86A-B94E-D847-AA4F-D68B1196719E}"/>
              </a:ext>
            </a:extLst>
          </p:cNvPr>
          <p:cNvCxnSpPr>
            <a:cxnSpLocks/>
          </p:cNvCxnSpPr>
          <p:nvPr/>
        </p:nvCxnSpPr>
        <p:spPr>
          <a:xfrm>
            <a:off x="502920" y="3195952"/>
            <a:ext cx="423283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9B90F528-68C2-EDE1-600D-41B578AF9DC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13156" y="3391135"/>
            <a:ext cx="447435" cy="447435"/>
          </a:xfrm>
          <a:prstGeom prst="rect">
            <a:avLst/>
          </a:prstGeom>
        </p:spPr>
      </p:pic>
      <p:sp>
        <p:nvSpPr>
          <p:cNvPr id="9" name="Datumsplatzhalter 7">
            <a:extLst>
              <a:ext uri="{FF2B5EF4-FFF2-40B4-BE49-F238E27FC236}">
                <a16:creationId xmlns:a16="http://schemas.microsoft.com/office/drawing/2014/main" id="{0CE92410-9B8A-1D42-CF7C-7362D4BC421D}"/>
              </a:ext>
            </a:extLst>
          </p:cNvPr>
          <p:cNvSpPr txBox="1">
            <a:spLocks/>
          </p:cNvSpPr>
          <p:nvPr/>
        </p:nvSpPr>
        <p:spPr>
          <a:xfrm>
            <a:off x="7531511" y="4767263"/>
            <a:ext cx="787879" cy="274637"/>
          </a:xfrm>
          <a:prstGeom prst="rect">
            <a:avLst/>
          </a:prstGeom>
        </p:spPr>
        <p:txBody>
          <a:bodyPr lIns="72000" rIns="9000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14C899-40F9-1049-91DB-158F829A05EA}" type="datetime1">
              <a:rPr lang="de-DE" sz="1000" smtClean="0">
                <a:solidFill>
                  <a:schemeClr val="bg1"/>
                </a:solidFill>
              </a:rPr>
              <a:pPr algn="ctr"/>
              <a:t>16.04.24</a:t>
            </a:fld>
            <a:endParaRPr lang="en-US" sz="1000">
              <a:solidFill>
                <a:schemeClr val="bg1"/>
              </a:solidFill>
            </a:endParaRPr>
          </a:p>
        </p:txBody>
      </p:sp>
      <p:sp>
        <p:nvSpPr>
          <p:cNvPr id="12" name="Foliennummernplatzhalter 39">
            <a:extLst>
              <a:ext uri="{FF2B5EF4-FFF2-40B4-BE49-F238E27FC236}">
                <a16:creationId xmlns:a16="http://schemas.microsoft.com/office/drawing/2014/main" id="{C89D395B-BAC7-80E2-0CAE-FB5658D989BC}"/>
              </a:ext>
            </a:extLst>
          </p:cNvPr>
          <p:cNvSpPr txBox="1">
            <a:spLocks/>
          </p:cNvSpPr>
          <p:nvPr/>
        </p:nvSpPr>
        <p:spPr>
          <a:xfrm>
            <a:off x="8167058" y="4767263"/>
            <a:ext cx="568102" cy="274637"/>
          </a:xfrm>
          <a:prstGeom prst="rect">
            <a:avLst/>
          </a:prstGeom>
        </p:spPr>
        <p:txBody>
          <a:bodyPr vert="horz" lIns="0" tIns="45720" rIns="9000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bg1"/>
                </a:solidFill>
                <a:effectLst/>
                <a:uLnTx/>
                <a:uFillTx/>
                <a:latin typeface="Calibri"/>
                <a:ea typeface="+mn-ea"/>
                <a:cs typeface="+mn-cs"/>
              </a:rPr>
              <a:t>|    </a:t>
            </a:r>
            <a:fld id="{7B2119CD-3B2D-4CEB-B404-D2E3F8CD6D69}" type="slidenum">
              <a:rPr kumimoji="0" lang="en-IN" sz="1000" b="0" i="0" u="none" strike="noStrike" kern="1200" cap="none" spc="0" normalizeH="0" baseline="0" noProof="0" smtClean="0">
                <a:ln>
                  <a:noFill/>
                </a:ln>
                <a:solidFill>
                  <a:schemeClr val="bg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1000" b="0" i="0" u="none" strike="noStrike" kern="1200" cap="none" spc="0" normalizeH="0" baseline="0" noProof="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43477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0F57E6D3-3FBF-D840-2025-633755AC5D8A}"/>
              </a:ext>
            </a:extLst>
          </p:cNvPr>
          <p:cNvSpPr>
            <a:spLocks noGrp="1"/>
          </p:cNvSpPr>
          <p:nvPr>
            <p:ph type="body" sz="quarter" idx="10"/>
          </p:nvPr>
        </p:nvSpPr>
        <p:spPr>
          <a:xfrm>
            <a:off x="502921" y="266700"/>
            <a:ext cx="8138159" cy="261610"/>
          </a:xfrm>
        </p:spPr>
        <p:txBody>
          <a:bodyPr/>
          <a:lstStyle/>
          <a:p>
            <a:r>
              <a:rPr lang="de-DE" err="1"/>
              <a:t>FreeStyle</a:t>
            </a:r>
            <a:r>
              <a:rPr lang="de-DE"/>
              <a:t> Libre 3: Einrichten der </a:t>
            </a:r>
            <a:r>
              <a:rPr lang="de-DE" err="1"/>
              <a:t>FreeStyle</a:t>
            </a:r>
            <a:r>
              <a:rPr lang="de-DE"/>
              <a:t> Libre 3 App</a:t>
            </a:r>
            <a:r>
              <a:rPr lang="de-DE" baseline="30000"/>
              <a:t>1</a:t>
            </a:r>
            <a:r>
              <a:rPr lang="de-DE"/>
              <a:t> und des Lesegeräts</a:t>
            </a:r>
          </a:p>
        </p:txBody>
      </p:sp>
      <p:sp>
        <p:nvSpPr>
          <p:cNvPr id="7" name="Fußzeilenplatzhalter 2">
            <a:extLst>
              <a:ext uri="{FF2B5EF4-FFF2-40B4-BE49-F238E27FC236}">
                <a16:creationId xmlns:a16="http://schemas.microsoft.com/office/drawing/2014/main" id="{CB8BB8A6-182C-715E-545E-6FBCB81BC3B0}"/>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12" name="Titel 11">
            <a:extLst>
              <a:ext uri="{FF2B5EF4-FFF2-40B4-BE49-F238E27FC236}">
                <a16:creationId xmlns:a16="http://schemas.microsoft.com/office/drawing/2014/main" id="{3E8B27B5-FD8B-4A13-AFA4-6AA7F1ED7265}"/>
              </a:ext>
            </a:extLst>
          </p:cNvPr>
          <p:cNvSpPr>
            <a:spLocks noGrp="1"/>
          </p:cNvSpPr>
          <p:nvPr>
            <p:ph type="title"/>
          </p:nvPr>
        </p:nvSpPr>
        <p:spPr/>
        <p:txBody>
          <a:bodyPr>
            <a:noAutofit/>
          </a:bodyPr>
          <a:lstStyle/>
          <a:p>
            <a:r>
              <a:rPr lang="de-DE"/>
              <a:t>So starten Sie Ihren Sensor mit Ihrem iPhone</a:t>
            </a:r>
            <a:r>
              <a:rPr lang="de-DE" baseline="30000"/>
              <a:t>1</a:t>
            </a:r>
            <a:endParaRPr lang="de-DE"/>
          </a:p>
        </p:txBody>
      </p:sp>
      <p:sp>
        <p:nvSpPr>
          <p:cNvPr id="3" name="Textplatzhalter 2">
            <a:extLst>
              <a:ext uri="{FF2B5EF4-FFF2-40B4-BE49-F238E27FC236}">
                <a16:creationId xmlns:a16="http://schemas.microsoft.com/office/drawing/2014/main" id="{C02746F0-97E5-0AE1-EB69-191C91C07D4E}"/>
              </a:ext>
            </a:extLst>
          </p:cNvPr>
          <p:cNvSpPr>
            <a:spLocks noGrp="1"/>
          </p:cNvSpPr>
          <p:nvPr>
            <p:ph type="body" sz="quarter" idx="19"/>
          </p:nvPr>
        </p:nvSpPr>
        <p:spPr>
          <a:xfrm>
            <a:off x="495236" y="4471988"/>
            <a:ext cx="8138160" cy="308464"/>
          </a:xfrm>
        </p:spPr>
        <p:txBody>
          <a:bodyPr/>
          <a:lstStyle/>
          <a:p>
            <a:r>
              <a:rPr lang="de-DE">
                <a:solidFill>
                  <a:schemeClr val="tx1"/>
                </a:solidFill>
              </a:rPr>
              <a:t>*Die NFC-Schnittstelle ist nicht an jeder Stelle Ihres Smartphones gleich stark. Es kann daher kurz dauern, bis Sie die richtige Scan-Position gefunden haben. Ein einmaliger Scan des Sensors ist nötig,  um ihn zu aktivieren.</a:t>
            </a:r>
            <a:br>
              <a:rPr lang="de-DE">
                <a:solidFill>
                  <a:schemeClr val="tx1"/>
                </a:solidFill>
              </a:rPr>
            </a:br>
            <a:r>
              <a:rPr lang="en-US" b="1">
                <a:solidFill>
                  <a:schemeClr val="tx1"/>
                </a:solidFill>
              </a:rPr>
              <a:t>1. </a:t>
            </a:r>
            <a:r>
              <a:rPr lang="de-DE">
                <a:solidFill>
                  <a:schemeClr val="tx1"/>
                </a:solidFill>
              </a:rPr>
              <a:t>Die </a:t>
            </a:r>
            <a:r>
              <a:rPr lang="de-DE" err="1">
                <a:solidFill>
                  <a:schemeClr val="tx1"/>
                </a:solidFill>
              </a:rPr>
              <a:t>FreeStyle</a:t>
            </a:r>
            <a:r>
              <a:rPr lang="de-DE">
                <a:solidFill>
                  <a:schemeClr val="tx1"/>
                </a:solidFill>
              </a:rPr>
              <a:t> Libre 3 App ist nur mit bestimmten Mobilgeräten und Betriebssystemen kompatibel. Bevor Sie die App nutzen möchten, besuchen Sie bitte die Webseite </a:t>
            </a:r>
            <a:r>
              <a:rPr lang="de-DE" err="1">
                <a:solidFill>
                  <a:schemeClr val="tx1"/>
                </a:solidFill>
              </a:rPr>
              <a:t>www.FreeStyleLibre.de</a:t>
            </a:r>
            <a:r>
              <a:rPr lang="de-DE">
                <a:solidFill>
                  <a:schemeClr val="tx1"/>
                </a:solidFill>
              </a:rPr>
              <a:t>, um mehr Informationen zur Gerätekompatibilität zu erhalten.</a:t>
            </a:r>
          </a:p>
        </p:txBody>
      </p:sp>
      <p:sp>
        <p:nvSpPr>
          <p:cNvPr id="57" name="object 74">
            <a:extLst>
              <a:ext uri="{FF2B5EF4-FFF2-40B4-BE49-F238E27FC236}">
                <a16:creationId xmlns:a16="http://schemas.microsoft.com/office/drawing/2014/main" id="{EAE35209-E0D3-4650-BE4C-4946539764AF}"/>
              </a:ext>
            </a:extLst>
          </p:cNvPr>
          <p:cNvSpPr/>
          <p:nvPr/>
        </p:nvSpPr>
        <p:spPr>
          <a:xfrm>
            <a:off x="5216626" y="1901441"/>
            <a:ext cx="75591" cy="154309"/>
          </a:xfrm>
          <a:custGeom>
            <a:avLst/>
            <a:gdLst/>
            <a:ahLst/>
            <a:cxnLst/>
            <a:rect l="l" t="t" r="r" b="b"/>
            <a:pathLst>
              <a:path w="93344" h="186055">
                <a:moveTo>
                  <a:pt x="0" y="0"/>
                </a:moveTo>
                <a:lnTo>
                  <a:pt x="92849" y="92837"/>
                </a:lnTo>
                <a:lnTo>
                  <a:pt x="0" y="185686"/>
                </a:lnTo>
              </a:path>
            </a:pathLst>
          </a:custGeom>
          <a:ln w="25400">
            <a:solidFill>
              <a:schemeClr val="accent3"/>
            </a:solidFill>
          </a:ln>
        </p:spPr>
        <p:txBody>
          <a:bodyPr wrap="square" lIns="0" tIns="0" rIns="0" bIns="0" rtlCol="0"/>
          <a:lstStyle/>
          <a:p>
            <a:endParaRPr sz="685"/>
          </a:p>
        </p:txBody>
      </p:sp>
      <p:sp>
        <p:nvSpPr>
          <p:cNvPr id="119" name="object 113">
            <a:extLst>
              <a:ext uri="{FF2B5EF4-FFF2-40B4-BE49-F238E27FC236}">
                <a16:creationId xmlns:a16="http://schemas.microsoft.com/office/drawing/2014/main" id="{CFC83545-8276-471F-BEC4-B2E41FA9FEB2}"/>
              </a:ext>
            </a:extLst>
          </p:cNvPr>
          <p:cNvSpPr txBox="1"/>
          <p:nvPr/>
        </p:nvSpPr>
        <p:spPr>
          <a:xfrm>
            <a:off x="2197856" y="2988000"/>
            <a:ext cx="1449739" cy="746417"/>
          </a:xfrm>
          <a:prstGeom prst="rect">
            <a:avLst/>
          </a:prstGeom>
        </p:spPr>
        <p:txBody>
          <a:bodyPr vert="horz" wrap="square" lIns="0" tIns="7678" rIns="0" bIns="0" rtlCol="0">
            <a:spAutoFit/>
          </a:bodyPr>
          <a:lstStyle/>
          <a:p>
            <a:pPr marL="7677" marR="3071" indent="21112">
              <a:spcBef>
                <a:spcPts val="60"/>
              </a:spcBef>
            </a:pPr>
            <a:r>
              <a:rPr lang="de-DE" sz="1200">
                <a:latin typeface="Georgia" panose="02040502050405020303" pitchFamily="18" charset="0"/>
                <a:cs typeface="Calibri" panose="020F0502020204030204" pitchFamily="34" charset="0"/>
              </a:rPr>
              <a:t>Klicken Sie auf </a:t>
            </a:r>
            <a:r>
              <a:rPr lang="de-DE" sz="1200" b="1">
                <a:latin typeface="Georgia" panose="02040502050405020303" pitchFamily="18" charset="0"/>
                <a:cs typeface="Calibri" panose="020F0502020204030204" pitchFamily="34" charset="0"/>
              </a:rPr>
              <a:t>„Weiter“</a:t>
            </a:r>
            <a:r>
              <a:rPr lang="de-DE" sz="1200">
                <a:latin typeface="Georgia" panose="02040502050405020303" pitchFamily="18" charset="0"/>
                <a:cs typeface="Calibri" panose="020F0502020204030204" pitchFamily="34" charset="0"/>
              </a:rPr>
              <a:t>, wenn </a:t>
            </a:r>
            <a:br>
              <a:rPr lang="de-DE" sz="1200">
                <a:latin typeface="Georgia" panose="02040502050405020303" pitchFamily="18" charset="0"/>
                <a:cs typeface="Calibri" panose="020F0502020204030204" pitchFamily="34" charset="0"/>
              </a:rPr>
            </a:br>
            <a:r>
              <a:rPr lang="de-DE" sz="1200">
                <a:latin typeface="Georgia" panose="02040502050405020303" pitchFamily="18" charset="0"/>
                <a:cs typeface="Calibri" panose="020F0502020204030204" pitchFamily="34" charset="0"/>
              </a:rPr>
              <a:t>Sie den Hinweis gelesen haben.</a:t>
            </a:r>
          </a:p>
        </p:txBody>
      </p:sp>
      <p:sp>
        <p:nvSpPr>
          <p:cNvPr id="120" name="Oval 102">
            <a:extLst>
              <a:ext uri="{FF2B5EF4-FFF2-40B4-BE49-F238E27FC236}">
                <a16:creationId xmlns:a16="http://schemas.microsoft.com/office/drawing/2014/main" id="{EC39390E-FDE2-4BC6-B3EF-FF941FEDE9BC}"/>
              </a:ext>
            </a:extLst>
          </p:cNvPr>
          <p:cNvSpPr/>
          <p:nvPr/>
        </p:nvSpPr>
        <p:spPr>
          <a:xfrm>
            <a:off x="5394860" y="1250205"/>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4</a:t>
            </a:r>
          </a:p>
        </p:txBody>
      </p:sp>
      <p:sp>
        <p:nvSpPr>
          <p:cNvPr id="135" name="object 114">
            <a:extLst>
              <a:ext uri="{FF2B5EF4-FFF2-40B4-BE49-F238E27FC236}">
                <a16:creationId xmlns:a16="http://schemas.microsoft.com/office/drawing/2014/main" id="{CE7DBC55-B48B-46AE-BDEF-61E82F56AC1B}"/>
              </a:ext>
            </a:extLst>
          </p:cNvPr>
          <p:cNvSpPr txBox="1"/>
          <p:nvPr/>
        </p:nvSpPr>
        <p:spPr>
          <a:xfrm>
            <a:off x="5474377" y="2988000"/>
            <a:ext cx="1666950" cy="931083"/>
          </a:xfrm>
          <a:prstGeom prst="rect">
            <a:avLst/>
          </a:prstGeom>
        </p:spPr>
        <p:txBody>
          <a:bodyPr vert="horz" wrap="square" lIns="0" tIns="7678" rIns="0" bIns="0" rtlCol="0">
            <a:spAutoFit/>
          </a:bodyPr>
          <a:lstStyle/>
          <a:p>
            <a:pPr marL="23031" marR="50669">
              <a:spcBef>
                <a:spcPts val="60"/>
              </a:spcBef>
            </a:pPr>
            <a:r>
              <a:rPr lang="de-DE" sz="1200">
                <a:latin typeface="Georgia" panose="02040502050405020303" pitchFamily="18" charset="0"/>
                <a:cs typeface="Calibri" panose="020F0502020204030204" pitchFamily="34" charset="0"/>
              </a:rPr>
              <a:t>Halten Sie Ihr </a:t>
            </a:r>
            <a:r>
              <a:rPr sz="1200">
                <a:latin typeface="Georgia" panose="02040502050405020303" pitchFamily="18" charset="0"/>
                <a:cs typeface="Calibri" panose="020F0502020204030204" pitchFamily="34" charset="0"/>
              </a:rPr>
              <a:t>Smartphone</a:t>
            </a:r>
            <a:r>
              <a:rPr lang="de-DE" sz="1200" baseline="30000">
                <a:latin typeface="Georgia" panose="02040502050405020303" pitchFamily="18" charset="0"/>
                <a:cs typeface="Calibri" panose="020F0502020204030204" pitchFamily="34" charset="0"/>
              </a:rPr>
              <a:t>1</a:t>
            </a:r>
            <a:r>
              <a:rPr sz="1200">
                <a:latin typeface="Georgia" panose="02040502050405020303" pitchFamily="18" charset="0"/>
                <a:cs typeface="Calibri" panose="020F0502020204030204" pitchFamily="34" charset="0"/>
              </a:rPr>
              <a:t> </a:t>
            </a:r>
            <a:r>
              <a:rPr lang="de-DE" sz="1200">
                <a:latin typeface="Georgia" panose="02040502050405020303" pitchFamily="18" charset="0"/>
                <a:cs typeface="Calibri" panose="020F0502020204030204" pitchFamily="34" charset="0"/>
              </a:rPr>
              <a:t>mit</a:t>
            </a:r>
            <a:r>
              <a:rPr sz="1200">
                <a:latin typeface="Georgia" panose="02040502050405020303" pitchFamily="18" charset="0"/>
                <a:cs typeface="Calibri" panose="020F0502020204030204" pitchFamily="34" charset="0"/>
              </a:rPr>
              <a:t> </a:t>
            </a:r>
            <a:br>
              <a:rPr lang="de-DE" sz="1200">
                <a:latin typeface="Georgia" panose="02040502050405020303" pitchFamily="18" charset="0"/>
                <a:cs typeface="Calibri" panose="020F0502020204030204" pitchFamily="34" charset="0"/>
              </a:rPr>
            </a:br>
            <a:r>
              <a:rPr sz="1200">
                <a:latin typeface="Georgia" panose="02040502050405020303" pitchFamily="18" charset="0"/>
                <a:cs typeface="Calibri" panose="020F0502020204030204" pitchFamily="34" charset="0"/>
              </a:rPr>
              <a:t>dem</a:t>
            </a:r>
            <a:r>
              <a:rPr sz="1200" spc="3">
                <a:latin typeface="Georgia" panose="02040502050405020303" pitchFamily="18" charset="0"/>
                <a:cs typeface="Calibri" panose="020F0502020204030204" pitchFamily="34" charset="0"/>
              </a:rPr>
              <a:t> </a:t>
            </a:r>
            <a:r>
              <a:rPr lang="de-DE" sz="1200" b="1">
                <a:latin typeface="Georgia" panose="02040502050405020303" pitchFamily="18" charset="0"/>
                <a:cs typeface="Calibri" panose="020F0502020204030204" pitchFamily="34" charset="0"/>
              </a:rPr>
              <a:t>oberen</a:t>
            </a:r>
            <a:r>
              <a:rPr lang="de-DE" sz="1200" b="1" spc="-21">
                <a:latin typeface="Georgia" panose="02040502050405020303" pitchFamily="18" charset="0"/>
                <a:cs typeface="Calibri" panose="020F0502020204030204" pitchFamily="34" charset="0"/>
              </a:rPr>
              <a:t> </a:t>
            </a:r>
            <a:r>
              <a:rPr lang="de-DE" sz="1200" b="1">
                <a:latin typeface="Georgia" panose="02040502050405020303" pitchFamily="18" charset="0"/>
                <a:cs typeface="Calibri" panose="020F0502020204030204" pitchFamily="34" charset="0"/>
              </a:rPr>
              <a:t>Rand</a:t>
            </a:r>
            <a:r>
              <a:rPr lang="de-DE" sz="1200" b="1" spc="-21">
                <a:latin typeface="Georgia" panose="02040502050405020303" pitchFamily="18" charset="0"/>
                <a:cs typeface="Calibri" panose="020F0502020204030204" pitchFamily="34" charset="0"/>
              </a:rPr>
              <a:t> </a:t>
            </a:r>
            <a:r>
              <a:rPr sz="1200">
                <a:latin typeface="Georgia" panose="02040502050405020303" pitchFamily="18" charset="0"/>
                <a:cs typeface="Calibri" panose="020F0502020204030204" pitchFamily="34" charset="0"/>
              </a:rPr>
              <a:t>nah</a:t>
            </a:r>
            <a:r>
              <a:rPr sz="1200" spc="-18">
                <a:latin typeface="Georgia" panose="02040502050405020303" pitchFamily="18" charset="0"/>
                <a:cs typeface="Calibri" panose="020F0502020204030204" pitchFamily="34" charset="0"/>
              </a:rPr>
              <a:t> </a:t>
            </a:r>
            <a:r>
              <a:rPr sz="1200">
                <a:latin typeface="Georgia" panose="02040502050405020303" pitchFamily="18" charset="0"/>
                <a:cs typeface="Calibri" panose="020F0502020204030204" pitchFamily="34" charset="0"/>
              </a:rPr>
              <a:t>an </a:t>
            </a:r>
            <a:r>
              <a:rPr sz="1200" spc="-163">
                <a:latin typeface="Georgia" panose="02040502050405020303" pitchFamily="18" charset="0"/>
                <a:cs typeface="Calibri" panose="020F0502020204030204" pitchFamily="34" charset="0"/>
              </a:rPr>
              <a:t> </a:t>
            </a:r>
            <a:r>
              <a:rPr sz="1200">
                <a:latin typeface="Georgia" panose="02040502050405020303" pitchFamily="18" charset="0"/>
                <a:cs typeface="Calibri" panose="020F0502020204030204" pitchFamily="34" charset="0"/>
              </a:rPr>
              <a:t>den</a:t>
            </a:r>
            <a:r>
              <a:rPr sz="1200" spc="-9">
                <a:latin typeface="Georgia" panose="02040502050405020303" pitchFamily="18" charset="0"/>
                <a:cs typeface="Calibri" panose="020F0502020204030204" pitchFamily="34" charset="0"/>
              </a:rPr>
              <a:t> </a:t>
            </a:r>
            <a:r>
              <a:rPr sz="1200">
                <a:latin typeface="Georgia" panose="02040502050405020303" pitchFamily="18" charset="0"/>
                <a:cs typeface="Calibri" panose="020F0502020204030204" pitchFamily="34" charset="0"/>
              </a:rPr>
              <a:t>Senso</a:t>
            </a:r>
            <a:r>
              <a:rPr lang="de-DE" sz="1200" err="1">
                <a:latin typeface="Georgia" panose="02040502050405020303" pitchFamily="18" charset="0"/>
                <a:cs typeface="Calibri" panose="020F0502020204030204" pitchFamily="34" charset="0"/>
              </a:rPr>
              <a:t>r</a:t>
            </a:r>
            <a:r>
              <a:rPr sz="1200">
                <a:latin typeface="Georgia" panose="02040502050405020303" pitchFamily="18" charset="0"/>
                <a:cs typeface="Calibri" panose="020F0502020204030204" pitchFamily="34" charset="0"/>
              </a:rPr>
              <a:t>,</a:t>
            </a:r>
            <a:r>
              <a:rPr lang="de-DE" sz="1200">
                <a:latin typeface="Georgia" panose="02040502050405020303" pitchFamily="18" charset="0"/>
                <a:cs typeface="Calibri" panose="020F0502020204030204" pitchFamily="34" charset="0"/>
              </a:rPr>
              <a:t> </a:t>
            </a:r>
            <a:br>
              <a:rPr lang="de-DE" sz="1200">
                <a:latin typeface="Georgia" panose="02040502050405020303" pitchFamily="18" charset="0"/>
                <a:cs typeface="Calibri" panose="020F0502020204030204" pitchFamily="34" charset="0"/>
              </a:rPr>
            </a:br>
            <a:r>
              <a:rPr sz="1200">
                <a:latin typeface="Georgia" panose="02040502050405020303" pitchFamily="18" charset="0"/>
                <a:cs typeface="Calibri" panose="020F0502020204030204" pitchFamily="34" charset="0"/>
              </a:rPr>
              <a:t>um</a:t>
            </a:r>
            <a:r>
              <a:rPr sz="1200" spc="-12">
                <a:latin typeface="Georgia" panose="02040502050405020303" pitchFamily="18" charset="0"/>
                <a:cs typeface="Calibri" panose="020F0502020204030204" pitchFamily="34" charset="0"/>
              </a:rPr>
              <a:t> </a:t>
            </a:r>
            <a:r>
              <a:rPr lang="de-DE" sz="1200">
                <a:latin typeface="Georgia" panose="02040502050405020303" pitchFamily="18" charset="0"/>
                <a:cs typeface="Calibri" panose="020F0502020204030204" pitchFamily="34" charset="0"/>
              </a:rPr>
              <a:t>ihn</a:t>
            </a:r>
            <a:r>
              <a:rPr sz="1200" spc="-12">
                <a:latin typeface="Georgia" panose="02040502050405020303" pitchFamily="18" charset="0"/>
                <a:cs typeface="Calibri" panose="020F0502020204030204" pitchFamily="34" charset="0"/>
              </a:rPr>
              <a:t> </a:t>
            </a:r>
            <a:r>
              <a:rPr lang="de-DE" sz="1200">
                <a:latin typeface="Georgia" panose="02040502050405020303" pitchFamily="18" charset="0"/>
                <a:cs typeface="Calibri" panose="020F0502020204030204" pitchFamily="34" charset="0"/>
              </a:rPr>
              <a:t>zu</a:t>
            </a:r>
            <a:r>
              <a:rPr sz="1200" spc="-12">
                <a:latin typeface="Georgia" panose="02040502050405020303" pitchFamily="18" charset="0"/>
                <a:cs typeface="Calibri" panose="020F0502020204030204" pitchFamily="34" charset="0"/>
              </a:rPr>
              <a:t> </a:t>
            </a:r>
            <a:r>
              <a:rPr lang="de-DE" sz="1200">
                <a:latin typeface="Georgia" panose="02040502050405020303" pitchFamily="18" charset="0"/>
                <a:cs typeface="Calibri" panose="020F0502020204030204" pitchFamily="34" charset="0"/>
              </a:rPr>
              <a:t>aktivieren</a:t>
            </a:r>
            <a:r>
              <a:rPr sz="1200">
                <a:latin typeface="Georgia" panose="02040502050405020303" pitchFamily="18" charset="0"/>
                <a:cs typeface="Calibri" panose="020F0502020204030204" pitchFamily="34" charset="0"/>
              </a:rPr>
              <a:t>.*</a:t>
            </a:r>
          </a:p>
        </p:txBody>
      </p:sp>
      <p:sp>
        <p:nvSpPr>
          <p:cNvPr id="137" name="object 118">
            <a:extLst>
              <a:ext uri="{FF2B5EF4-FFF2-40B4-BE49-F238E27FC236}">
                <a16:creationId xmlns:a16="http://schemas.microsoft.com/office/drawing/2014/main" id="{5DF08DC0-BCA4-43E5-8C9A-F7C76DF07947}"/>
              </a:ext>
            </a:extLst>
          </p:cNvPr>
          <p:cNvSpPr/>
          <p:nvPr/>
        </p:nvSpPr>
        <p:spPr>
          <a:xfrm>
            <a:off x="1984316" y="1898505"/>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p>
        </p:txBody>
      </p:sp>
      <p:sp>
        <p:nvSpPr>
          <p:cNvPr id="148" name="object 115">
            <a:extLst>
              <a:ext uri="{FF2B5EF4-FFF2-40B4-BE49-F238E27FC236}">
                <a16:creationId xmlns:a16="http://schemas.microsoft.com/office/drawing/2014/main" id="{873AE629-110F-4534-A76D-FDB32CC54A60}"/>
              </a:ext>
            </a:extLst>
          </p:cNvPr>
          <p:cNvSpPr txBox="1"/>
          <p:nvPr/>
        </p:nvSpPr>
        <p:spPr>
          <a:xfrm>
            <a:off x="7278883" y="2988000"/>
            <a:ext cx="1581573" cy="931083"/>
          </a:xfrm>
          <a:prstGeom prst="rect">
            <a:avLst/>
          </a:prstGeom>
        </p:spPr>
        <p:txBody>
          <a:bodyPr vert="horz" wrap="square" lIns="0" tIns="7678" rIns="0" bIns="0" rtlCol="0">
            <a:spAutoFit/>
          </a:bodyPr>
          <a:lstStyle/>
          <a:p>
            <a:pPr marL="7677">
              <a:spcBef>
                <a:spcPts val="60"/>
              </a:spcBef>
            </a:pPr>
            <a:r>
              <a:rPr lang="de-DE" sz="1200">
                <a:latin typeface="Georgia" panose="02040502050405020303" pitchFamily="18" charset="0"/>
                <a:cs typeface="Calibri" panose="020F0502020204030204" pitchFamily="34" charset="0"/>
              </a:rPr>
              <a:t>Ihr</a:t>
            </a:r>
            <a:r>
              <a:rPr lang="de-DE" sz="1200" spc="-15">
                <a:latin typeface="Georgia" panose="02040502050405020303" pitchFamily="18" charset="0"/>
                <a:cs typeface="Calibri" panose="020F0502020204030204" pitchFamily="34" charset="0"/>
              </a:rPr>
              <a:t> </a:t>
            </a:r>
            <a:r>
              <a:rPr lang="de-DE" sz="1200">
                <a:latin typeface="Georgia" panose="02040502050405020303" pitchFamily="18" charset="0"/>
                <a:cs typeface="Calibri" panose="020F0502020204030204" pitchFamily="34" charset="0"/>
              </a:rPr>
              <a:t>Sensor</a:t>
            </a:r>
            <a:r>
              <a:rPr lang="de-DE" sz="1200" spc="-15">
                <a:latin typeface="Georgia" panose="02040502050405020303" pitchFamily="18" charset="0"/>
                <a:cs typeface="Calibri" panose="020F0502020204030204" pitchFamily="34" charset="0"/>
              </a:rPr>
              <a:t> </a:t>
            </a:r>
            <a:r>
              <a:rPr lang="de-DE" sz="1200">
                <a:latin typeface="Georgia" panose="02040502050405020303" pitchFamily="18" charset="0"/>
                <a:cs typeface="Calibri" panose="020F0502020204030204" pitchFamily="34" charset="0"/>
              </a:rPr>
              <a:t>ist</a:t>
            </a:r>
            <a:r>
              <a:rPr lang="de-DE" sz="1200" spc="-15">
                <a:latin typeface="Georgia" panose="02040502050405020303" pitchFamily="18" charset="0"/>
                <a:cs typeface="Calibri" panose="020F0502020204030204" pitchFamily="34" charset="0"/>
              </a:rPr>
              <a:t> in</a:t>
            </a:r>
            <a:r>
              <a:rPr lang="de-DE" sz="1200">
                <a:latin typeface="Georgia" panose="02040502050405020303" pitchFamily="18" charset="0"/>
                <a:cs typeface="Calibri" panose="020F0502020204030204" pitchFamily="34" charset="0"/>
              </a:rPr>
              <a:t> </a:t>
            </a:r>
            <a:br>
              <a:rPr lang="de-DE" sz="1200">
                <a:latin typeface="Georgia" panose="02040502050405020303" pitchFamily="18" charset="0"/>
                <a:cs typeface="Calibri" panose="020F0502020204030204" pitchFamily="34" charset="0"/>
              </a:rPr>
            </a:br>
            <a:r>
              <a:rPr lang="de-DE" sz="1200" b="1">
                <a:latin typeface="Georgia" panose="02040502050405020303" pitchFamily="18" charset="0"/>
                <a:cs typeface="Calibri" panose="020F0502020204030204" pitchFamily="34" charset="0"/>
              </a:rPr>
              <a:t>60</a:t>
            </a:r>
            <a:r>
              <a:rPr lang="de-DE" sz="1200" b="1" spc="-15">
                <a:latin typeface="Georgia" panose="02040502050405020303" pitchFamily="18" charset="0"/>
                <a:cs typeface="Calibri" panose="020F0502020204030204" pitchFamily="34" charset="0"/>
              </a:rPr>
              <a:t> </a:t>
            </a:r>
            <a:r>
              <a:rPr lang="de-DE" sz="1200" b="1">
                <a:latin typeface="Georgia" panose="02040502050405020303" pitchFamily="18" charset="0"/>
                <a:cs typeface="Calibri" panose="020F0502020204030204" pitchFamily="34" charset="0"/>
              </a:rPr>
              <a:t>Minuten</a:t>
            </a:r>
            <a:r>
              <a:rPr lang="de-DE" sz="1200" b="1" spc="-15">
                <a:latin typeface="Georgia" panose="02040502050405020303" pitchFamily="18" charset="0"/>
                <a:cs typeface="Calibri" panose="020F0502020204030204" pitchFamily="34" charset="0"/>
              </a:rPr>
              <a:t> </a:t>
            </a:r>
            <a:r>
              <a:rPr lang="de-DE" sz="1200" spc="-3">
                <a:latin typeface="Georgia" panose="02040502050405020303" pitchFamily="18" charset="0"/>
                <a:cs typeface="Calibri" panose="020F0502020204030204" pitchFamily="34" charset="0"/>
              </a:rPr>
              <a:t>einsatzbereit </a:t>
            </a:r>
            <a:r>
              <a:rPr lang="de-DE" sz="1200">
                <a:latin typeface="Georgia" panose="02040502050405020303" pitchFamily="18" charset="0"/>
                <a:cs typeface="Calibri" panose="020F0502020204030204" pitchFamily="34" charset="0"/>
              </a:rPr>
              <a:t>und zeigt Ihre </a:t>
            </a:r>
            <a:r>
              <a:rPr lang="de-DE" sz="1200" spc="-6">
                <a:latin typeface="Georgia" panose="02040502050405020303" pitchFamily="18" charset="0"/>
                <a:cs typeface="Calibri" panose="020F0502020204030204" pitchFamily="34" charset="0"/>
              </a:rPr>
              <a:t>Glukose</a:t>
            </a:r>
            <a:r>
              <a:rPr lang="de-DE" sz="1200">
                <a:latin typeface="Georgia" panose="02040502050405020303" pitchFamily="18" charset="0"/>
                <a:cs typeface="Calibri" panose="020F0502020204030204" pitchFamily="34" charset="0"/>
              </a:rPr>
              <a:t>werte</a:t>
            </a:r>
            <a:r>
              <a:rPr lang="de-DE" sz="1200" spc="-30">
                <a:latin typeface="Georgia" panose="02040502050405020303" pitchFamily="18" charset="0"/>
                <a:cs typeface="Calibri" panose="020F0502020204030204" pitchFamily="34" charset="0"/>
              </a:rPr>
              <a:t> </a:t>
            </a:r>
            <a:r>
              <a:rPr lang="de-DE" sz="1200">
                <a:latin typeface="Georgia" panose="02040502050405020303" pitchFamily="18" charset="0"/>
                <a:cs typeface="Calibri" panose="020F0502020204030204" pitchFamily="34" charset="0"/>
              </a:rPr>
              <a:t>automatisch</a:t>
            </a:r>
            <a:r>
              <a:rPr lang="de-DE" sz="1200" spc="-30">
                <a:latin typeface="Georgia" panose="02040502050405020303" pitchFamily="18" charset="0"/>
                <a:cs typeface="Calibri" panose="020F0502020204030204" pitchFamily="34" charset="0"/>
              </a:rPr>
              <a:t> </a:t>
            </a:r>
            <a:r>
              <a:rPr lang="de-DE" sz="1200">
                <a:latin typeface="Georgia" panose="02040502050405020303" pitchFamily="18" charset="0"/>
                <a:cs typeface="Calibri" panose="020F0502020204030204" pitchFamily="34" charset="0"/>
              </a:rPr>
              <a:t>an.</a:t>
            </a:r>
            <a:endParaRPr lang="de-DE" sz="1200" baseline="30000">
              <a:latin typeface="Georgia" panose="02040502050405020303" pitchFamily="18" charset="0"/>
              <a:cs typeface="Calibri" panose="020F0502020204030204" pitchFamily="34" charset="0"/>
            </a:endParaRPr>
          </a:p>
        </p:txBody>
      </p:sp>
      <p:sp>
        <p:nvSpPr>
          <p:cNvPr id="151" name="object 118">
            <a:extLst>
              <a:ext uri="{FF2B5EF4-FFF2-40B4-BE49-F238E27FC236}">
                <a16:creationId xmlns:a16="http://schemas.microsoft.com/office/drawing/2014/main" id="{F59E0BBA-D604-472F-86D3-B9AC17D8A2A2}"/>
              </a:ext>
            </a:extLst>
          </p:cNvPr>
          <p:cNvSpPr/>
          <p:nvPr/>
        </p:nvSpPr>
        <p:spPr>
          <a:xfrm>
            <a:off x="7079088" y="1898505"/>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p>
        </p:txBody>
      </p:sp>
      <p:sp>
        <p:nvSpPr>
          <p:cNvPr id="152" name="object 118">
            <a:extLst>
              <a:ext uri="{FF2B5EF4-FFF2-40B4-BE49-F238E27FC236}">
                <a16:creationId xmlns:a16="http://schemas.microsoft.com/office/drawing/2014/main" id="{15CAB50F-AAB4-4ECB-97AB-EA38903887DF}"/>
              </a:ext>
            </a:extLst>
          </p:cNvPr>
          <p:cNvSpPr/>
          <p:nvPr/>
        </p:nvSpPr>
        <p:spPr>
          <a:xfrm>
            <a:off x="3588498" y="1898505"/>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p>
        </p:txBody>
      </p:sp>
      <p:sp>
        <p:nvSpPr>
          <p:cNvPr id="62" name="Oval 102">
            <a:extLst>
              <a:ext uri="{FF2B5EF4-FFF2-40B4-BE49-F238E27FC236}">
                <a16:creationId xmlns:a16="http://schemas.microsoft.com/office/drawing/2014/main" id="{DD01AC65-F3C7-4CD1-8988-3A45CE505F28}"/>
              </a:ext>
            </a:extLst>
          </p:cNvPr>
          <p:cNvSpPr/>
          <p:nvPr/>
        </p:nvSpPr>
        <p:spPr>
          <a:xfrm>
            <a:off x="3788743" y="1250205"/>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3</a:t>
            </a:r>
          </a:p>
        </p:txBody>
      </p:sp>
      <p:grpSp>
        <p:nvGrpSpPr>
          <p:cNvPr id="13" name="Gruppieren 12">
            <a:extLst>
              <a:ext uri="{FF2B5EF4-FFF2-40B4-BE49-F238E27FC236}">
                <a16:creationId xmlns:a16="http://schemas.microsoft.com/office/drawing/2014/main" id="{FC2E36C4-29B7-D34F-8F03-37CCE7CC4942}"/>
              </a:ext>
            </a:extLst>
          </p:cNvPr>
          <p:cNvGrpSpPr/>
          <p:nvPr/>
        </p:nvGrpSpPr>
        <p:grpSpPr>
          <a:xfrm>
            <a:off x="8505305" y="1735714"/>
            <a:ext cx="450836" cy="450836"/>
            <a:chOff x="7887595" y="3862154"/>
            <a:chExt cx="450836" cy="450836"/>
          </a:xfrm>
        </p:grpSpPr>
        <p:pic>
          <p:nvPicPr>
            <p:cNvPr id="22" name="Grafik 21">
              <a:extLst>
                <a:ext uri="{FF2B5EF4-FFF2-40B4-BE49-F238E27FC236}">
                  <a16:creationId xmlns:a16="http://schemas.microsoft.com/office/drawing/2014/main" id="{D3DCD18F-4898-FE4E-AF98-18917CF4ECA7}"/>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887595" y="3862154"/>
              <a:ext cx="450836" cy="450836"/>
            </a:xfrm>
            <a:prstGeom prst="rect">
              <a:avLst/>
            </a:prstGeom>
          </p:spPr>
        </p:pic>
        <p:sp>
          <p:nvSpPr>
            <p:cNvPr id="141" name="object 84">
              <a:extLst>
                <a:ext uri="{FF2B5EF4-FFF2-40B4-BE49-F238E27FC236}">
                  <a16:creationId xmlns:a16="http://schemas.microsoft.com/office/drawing/2014/main" id="{AD93E342-2E1B-4E38-A769-9E08EAA69876}"/>
                </a:ext>
              </a:extLst>
            </p:cNvPr>
            <p:cNvSpPr/>
            <p:nvPr/>
          </p:nvSpPr>
          <p:spPr>
            <a:xfrm>
              <a:off x="7887595" y="3944942"/>
              <a:ext cx="364151" cy="361837"/>
            </a:xfrm>
            <a:custGeom>
              <a:avLst/>
              <a:gdLst/>
              <a:ahLst/>
              <a:cxnLst/>
              <a:rect l="l" t="t" r="r" b="b"/>
              <a:pathLst>
                <a:path w="347344" h="347345">
                  <a:moveTo>
                    <a:pt x="173647" y="347306"/>
                  </a:moveTo>
                  <a:lnTo>
                    <a:pt x="219812" y="341103"/>
                  </a:lnTo>
                  <a:lnTo>
                    <a:pt x="261293" y="323597"/>
                  </a:lnTo>
                  <a:lnTo>
                    <a:pt x="296437" y="296444"/>
                  </a:lnTo>
                  <a:lnTo>
                    <a:pt x="323588" y="261300"/>
                  </a:lnTo>
                  <a:lnTo>
                    <a:pt x="341091" y="219820"/>
                  </a:lnTo>
                  <a:lnTo>
                    <a:pt x="347294" y="173659"/>
                  </a:lnTo>
                  <a:lnTo>
                    <a:pt x="341091" y="127493"/>
                  </a:lnTo>
                  <a:lnTo>
                    <a:pt x="323588" y="86010"/>
                  </a:lnTo>
                  <a:lnTo>
                    <a:pt x="296437" y="50863"/>
                  </a:lnTo>
                  <a:lnTo>
                    <a:pt x="261293" y="23709"/>
                  </a:lnTo>
                  <a:lnTo>
                    <a:pt x="219812" y="6203"/>
                  </a:lnTo>
                  <a:lnTo>
                    <a:pt x="173647" y="0"/>
                  </a:lnTo>
                  <a:lnTo>
                    <a:pt x="127482" y="6203"/>
                  </a:lnTo>
                  <a:lnTo>
                    <a:pt x="86000" y="23709"/>
                  </a:lnTo>
                  <a:lnTo>
                    <a:pt x="50857" y="50863"/>
                  </a:lnTo>
                  <a:lnTo>
                    <a:pt x="23706" y="86010"/>
                  </a:lnTo>
                  <a:lnTo>
                    <a:pt x="6202" y="127493"/>
                  </a:lnTo>
                  <a:lnTo>
                    <a:pt x="0" y="173659"/>
                  </a:lnTo>
                  <a:lnTo>
                    <a:pt x="6202" y="219820"/>
                  </a:lnTo>
                  <a:lnTo>
                    <a:pt x="23706" y="261300"/>
                  </a:lnTo>
                  <a:lnTo>
                    <a:pt x="50857" y="296444"/>
                  </a:lnTo>
                  <a:lnTo>
                    <a:pt x="86000" y="323597"/>
                  </a:lnTo>
                  <a:lnTo>
                    <a:pt x="127482" y="341103"/>
                  </a:lnTo>
                  <a:lnTo>
                    <a:pt x="173647" y="347306"/>
                  </a:lnTo>
                  <a:close/>
                </a:path>
              </a:pathLst>
            </a:custGeom>
            <a:ln w="12700">
              <a:solidFill>
                <a:srgbClr val="00A650"/>
              </a:solidFill>
            </a:ln>
          </p:spPr>
          <p:txBody>
            <a:bodyPr wrap="square" lIns="0" tIns="0" rIns="0" bIns="0" rtlCol="0"/>
            <a:lstStyle/>
            <a:p>
              <a:endParaRPr sz="685"/>
            </a:p>
          </p:txBody>
        </p:sp>
      </p:grpSp>
      <p:sp>
        <p:nvSpPr>
          <p:cNvPr id="96" name="Titel 6">
            <a:extLst>
              <a:ext uri="{FF2B5EF4-FFF2-40B4-BE49-F238E27FC236}">
                <a16:creationId xmlns:a16="http://schemas.microsoft.com/office/drawing/2014/main" id="{F11361A4-4B43-5140-B881-D2ED2F62E8EA}"/>
              </a:ext>
            </a:extLst>
          </p:cNvPr>
          <p:cNvSpPr txBox="1">
            <a:spLocks/>
          </p:cNvSpPr>
          <p:nvPr/>
        </p:nvSpPr>
        <p:spPr>
          <a:xfrm>
            <a:off x="503238" y="616825"/>
            <a:ext cx="8454011" cy="352173"/>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2400" b="0" kern="1200" cap="none" spc="0" baseline="0">
                <a:solidFill>
                  <a:schemeClr val="accent5"/>
                </a:solidFill>
                <a:latin typeface="Georgia" panose="02040502050405020303" pitchFamily="18" charset="0"/>
                <a:ea typeface="+mj-ea"/>
                <a:cs typeface="Calibri" panose="020F0502020204030204" pitchFamily="34" charset="0"/>
              </a:defRPr>
            </a:lvl1pPr>
          </a:lstStyle>
          <a:p>
            <a:endParaRPr lang="de-DE" sz="2200">
              <a:solidFill>
                <a:schemeClr val="bg1"/>
              </a:solidFill>
            </a:endParaRPr>
          </a:p>
        </p:txBody>
      </p:sp>
      <p:sp>
        <p:nvSpPr>
          <p:cNvPr id="46" name="Oval 102">
            <a:extLst>
              <a:ext uri="{FF2B5EF4-FFF2-40B4-BE49-F238E27FC236}">
                <a16:creationId xmlns:a16="http://schemas.microsoft.com/office/drawing/2014/main" id="{A2BB0849-116C-451E-B5B6-DA2E9CBF7124}"/>
              </a:ext>
            </a:extLst>
          </p:cNvPr>
          <p:cNvSpPr/>
          <p:nvPr/>
        </p:nvSpPr>
        <p:spPr>
          <a:xfrm>
            <a:off x="7320241" y="1250205"/>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5</a:t>
            </a:r>
          </a:p>
        </p:txBody>
      </p:sp>
      <p:sp>
        <p:nvSpPr>
          <p:cNvPr id="47" name="object 113">
            <a:extLst>
              <a:ext uri="{FF2B5EF4-FFF2-40B4-BE49-F238E27FC236}">
                <a16:creationId xmlns:a16="http://schemas.microsoft.com/office/drawing/2014/main" id="{528B380D-69A1-446F-A6B0-15EBB75C3716}"/>
              </a:ext>
            </a:extLst>
          </p:cNvPr>
          <p:cNvSpPr txBox="1"/>
          <p:nvPr/>
        </p:nvSpPr>
        <p:spPr>
          <a:xfrm>
            <a:off x="3775883" y="2988000"/>
            <a:ext cx="1408141" cy="587399"/>
          </a:xfrm>
          <a:prstGeom prst="rect">
            <a:avLst/>
          </a:prstGeom>
        </p:spPr>
        <p:txBody>
          <a:bodyPr vert="horz" wrap="square" lIns="0" tIns="7678" rIns="0" bIns="0" rtlCol="0">
            <a:spAutoFit/>
          </a:bodyPr>
          <a:lstStyle/>
          <a:p>
            <a:pPr marL="7677" marR="3071" indent="21112">
              <a:spcBef>
                <a:spcPts val="60"/>
              </a:spcBef>
            </a:pPr>
            <a:r>
              <a:rPr lang="de-DE" sz="1200">
                <a:latin typeface="Georgia" panose="02040502050405020303" pitchFamily="18" charset="0"/>
                <a:cs typeface="Calibri" panose="020F0502020204030204" pitchFamily="34" charset="0"/>
              </a:rPr>
              <a:t>Klicken Sie </a:t>
            </a:r>
          </a:p>
          <a:p>
            <a:pPr marL="7677" marR="3071" indent="21112">
              <a:spcBef>
                <a:spcPts val="60"/>
              </a:spcBef>
            </a:pPr>
            <a:r>
              <a:rPr lang="de-DE" sz="1200" b="1">
                <a:latin typeface="Georgia" panose="02040502050405020303" pitchFamily="18" charset="0"/>
                <a:cs typeface="Calibri" panose="020F0502020204030204" pitchFamily="34" charset="0"/>
              </a:rPr>
              <a:t>„Neuen Sensor scannen“</a:t>
            </a:r>
            <a:r>
              <a:rPr lang="de-DE" sz="1200">
                <a:latin typeface="Georgia" panose="02040502050405020303" pitchFamily="18" charset="0"/>
                <a:cs typeface="Calibri" panose="020F0502020204030204" pitchFamily="34" charset="0"/>
              </a:rPr>
              <a:t>.</a:t>
            </a:r>
          </a:p>
        </p:txBody>
      </p:sp>
      <p:sp>
        <p:nvSpPr>
          <p:cNvPr id="49" name="Abgerundetes Rechteck 3">
            <a:extLst>
              <a:ext uri="{FF2B5EF4-FFF2-40B4-BE49-F238E27FC236}">
                <a16:creationId xmlns:a16="http://schemas.microsoft.com/office/drawing/2014/main" id="{0E7969A0-4E75-4D80-ACD4-9305A7E2B6A8}"/>
              </a:ext>
            </a:extLst>
          </p:cNvPr>
          <p:cNvSpPr/>
          <p:nvPr/>
        </p:nvSpPr>
        <p:spPr>
          <a:xfrm>
            <a:off x="505694" y="4098138"/>
            <a:ext cx="8143004" cy="294501"/>
          </a:xfrm>
          <a:prstGeom prst="roundRect">
            <a:avLst>
              <a:gd name="adj" fmla="val 20071"/>
            </a:avLst>
          </a:prstGeom>
          <a:ln w="25400">
            <a:solidFill>
              <a:schemeClr val="accent3"/>
            </a:solidFill>
          </a:ln>
        </p:spPr>
        <p:txBody>
          <a:bodyPr wrap="square">
            <a:spAutoFit/>
          </a:bodyPr>
          <a:lstStyle/>
          <a:p>
            <a:pPr>
              <a:tabLst>
                <a:tab pos="2617788" algn="l"/>
              </a:tabLst>
            </a:pPr>
            <a:r>
              <a:rPr lang="de-DE" sz="1100">
                <a:latin typeface="Calibri" panose="020F0502020204030204" pitchFamily="34" charset="0"/>
                <a:cs typeface="Calibri" panose="020F0502020204030204" pitchFamily="34" charset="0"/>
              </a:rPr>
              <a:t>Bluetooth muss beim Starten eines </a:t>
            </a:r>
            <a:r>
              <a:rPr lang="de-DE" sz="1100" err="1">
                <a:latin typeface="Calibri" panose="020F0502020204030204" pitchFamily="34" charset="0"/>
                <a:cs typeface="Calibri" panose="020F0502020204030204" pitchFamily="34" charset="0"/>
              </a:rPr>
              <a:t>FreeStyle</a:t>
            </a:r>
            <a:r>
              <a:rPr lang="de-DE" sz="1100">
                <a:latin typeface="Calibri" panose="020F0502020204030204" pitchFamily="34" charset="0"/>
                <a:cs typeface="Calibri" panose="020F0502020204030204" pitchFamily="34" charset="0"/>
              </a:rPr>
              <a:t> Libre 3 Sensors aktiviert sein und dauerhaft eingeschaltet bleiben.</a:t>
            </a:r>
          </a:p>
        </p:txBody>
      </p:sp>
      <p:sp>
        <p:nvSpPr>
          <p:cNvPr id="60" name="object 41">
            <a:extLst>
              <a:ext uri="{FF2B5EF4-FFF2-40B4-BE49-F238E27FC236}">
                <a16:creationId xmlns:a16="http://schemas.microsoft.com/office/drawing/2014/main" id="{C48E52B4-DAB2-4C69-9E99-8A9CF3378715}"/>
              </a:ext>
            </a:extLst>
          </p:cNvPr>
          <p:cNvSpPr txBox="1"/>
          <p:nvPr/>
        </p:nvSpPr>
        <p:spPr>
          <a:xfrm>
            <a:off x="503238" y="2988000"/>
            <a:ext cx="1518696" cy="746417"/>
          </a:xfrm>
          <a:prstGeom prst="rect">
            <a:avLst/>
          </a:prstGeom>
        </p:spPr>
        <p:txBody>
          <a:bodyPr vert="horz" wrap="square" lIns="0" tIns="7678" rIns="0" bIns="0" rtlCol="0">
            <a:spAutoFit/>
          </a:bodyPr>
          <a:lstStyle/>
          <a:p>
            <a:pPr marL="7677" marR="3071">
              <a:spcBef>
                <a:spcPts val="60"/>
              </a:spcBef>
            </a:pPr>
            <a:r>
              <a:rPr lang="de-DE" sz="1200" b="1">
                <a:latin typeface="Georgia" panose="02040502050405020303" pitchFamily="18" charset="0"/>
                <a:cs typeface="Calibri" panose="020F0502020204030204" pitchFamily="34" charset="0"/>
              </a:rPr>
              <a:t>Erlauben</a:t>
            </a:r>
            <a:r>
              <a:rPr lang="de-DE" sz="1200">
                <a:latin typeface="Georgia" panose="02040502050405020303" pitchFamily="18" charset="0"/>
                <a:cs typeface="Calibri" panose="020F0502020204030204" pitchFamily="34" charset="0"/>
              </a:rPr>
              <a:t> Sie </a:t>
            </a:r>
            <a:r>
              <a:rPr lang="de-DE" sz="1200" b="1">
                <a:latin typeface="Georgia" panose="02040502050405020303" pitchFamily="18" charset="0"/>
                <a:cs typeface="Calibri" panose="020F0502020204030204" pitchFamily="34" charset="0"/>
              </a:rPr>
              <a:t>Mitteilungen</a:t>
            </a:r>
            <a:r>
              <a:rPr sz="1200">
                <a:latin typeface="Georgia" panose="02040502050405020303" pitchFamily="18" charset="0"/>
                <a:cs typeface="Calibri" panose="020F0502020204030204" pitchFamily="34" charset="0"/>
              </a:rPr>
              <a:t>,</a:t>
            </a:r>
            <a:r>
              <a:rPr lang="de-DE" sz="1200">
                <a:latin typeface="Georgia" panose="02040502050405020303" pitchFamily="18" charset="0"/>
                <a:cs typeface="Calibri" panose="020F0502020204030204" pitchFamily="34" charset="0"/>
              </a:rPr>
              <a:t> </a:t>
            </a:r>
            <a:br>
              <a:rPr lang="de-DE" sz="1200">
                <a:latin typeface="Georgia" panose="02040502050405020303" pitchFamily="18" charset="0"/>
                <a:cs typeface="Calibri" panose="020F0502020204030204" pitchFamily="34" charset="0"/>
              </a:rPr>
            </a:br>
            <a:r>
              <a:rPr sz="1200" err="1">
                <a:latin typeface="Georgia" panose="02040502050405020303" pitchFamily="18" charset="0"/>
                <a:cs typeface="Calibri" panose="020F0502020204030204" pitchFamily="34" charset="0"/>
              </a:rPr>
              <a:t>wenn</a:t>
            </a:r>
            <a:r>
              <a:rPr sz="1200">
                <a:latin typeface="Georgia" panose="02040502050405020303" pitchFamily="18" charset="0"/>
                <a:cs typeface="Calibri" panose="020F0502020204030204" pitchFamily="34" charset="0"/>
              </a:rPr>
              <a:t> Sie </a:t>
            </a:r>
            <a:r>
              <a:rPr sz="1200" err="1">
                <a:latin typeface="Georgia" panose="02040502050405020303" pitchFamily="18" charset="0"/>
                <a:cs typeface="Calibri" panose="020F0502020204030204" pitchFamily="34" charset="0"/>
              </a:rPr>
              <a:t>dazu</a:t>
            </a:r>
            <a:r>
              <a:rPr sz="1200">
                <a:latin typeface="Georgia" panose="02040502050405020303" pitchFamily="18" charset="0"/>
                <a:cs typeface="Calibri" panose="020F0502020204030204" pitchFamily="34" charset="0"/>
              </a:rPr>
              <a:t> </a:t>
            </a:r>
            <a:r>
              <a:rPr sz="1200" spc="-6" err="1">
                <a:latin typeface="Georgia" panose="02040502050405020303" pitchFamily="18" charset="0"/>
                <a:cs typeface="Calibri" panose="020F0502020204030204" pitchFamily="34" charset="0"/>
              </a:rPr>
              <a:t>aufgefor</a:t>
            </a:r>
            <a:r>
              <a:rPr sz="1200" err="1">
                <a:latin typeface="Georgia" panose="02040502050405020303" pitchFamily="18" charset="0"/>
                <a:cs typeface="Calibri" panose="020F0502020204030204" pitchFamily="34" charset="0"/>
              </a:rPr>
              <a:t>dert</a:t>
            </a:r>
            <a:r>
              <a:rPr sz="1200" spc="-3">
                <a:latin typeface="Georgia" panose="02040502050405020303" pitchFamily="18" charset="0"/>
                <a:cs typeface="Calibri" panose="020F0502020204030204" pitchFamily="34" charset="0"/>
              </a:rPr>
              <a:t> </a:t>
            </a:r>
            <a:r>
              <a:rPr sz="1200" spc="-3" err="1">
                <a:latin typeface="Georgia" panose="02040502050405020303" pitchFamily="18" charset="0"/>
                <a:cs typeface="Calibri" panose="020F0502020204030204" pitchFamily="34" charset="0"/>
              </a:rPr>
              <a:t>werden</a:t>
            </a:r>
            <a:r>
              <a:rPr sz="1200" spc="-3">
                <a:latin typeface="Georgia" panose="02040502050405020303" pitchFamily="18" charset="0"/>
                <a:cs typeface="Calibri" panose="020F0502020204030204" pitchFamily="34" charset="0"/>
              </a:rPr>
              <a:t>.</a:t>
            </a:r>
            <a:endParaRPr sz="1200">
              <a:latin typeface="Georgia" panose="02040502050405020303" pitchFamily="18" charset="0"/>
              <a:cs typeface="Calibri" panose="020F0502020204030204" pitchFamily="34" charset="0"/>
            </a:endParaRPr>
          </a:p>
        </p:txBody>
      </p:sp>
      <p:sp>
        <p:nvSpPr>
          <p:cNvPr id="45" name="Oval 102">
            <a:extLst>
              <a:ext uri="{FF2B5EF4-FFF2-40B4-BE49-F238E27FC236}">
                <a16:creationId xmlns:a16="http://schemas.microsoft.com/office/drawing/2014/main" id="{F9D13358-BED0-4E88-8283-C72BA3C15DDF}"/>
              </a:ext>
            </a:extLst>
          </p:cNvPr>
          <p:cNvSpPr/>
          <p:nvPr/>
        </p:nvSpPr>
        <p:spPr>
          <a:xfrm>
            <a:off x="506269" y="1250205"/>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1</a:t>
            </a:r>
          </a:p>
        </p:txBody>
      </p:sp>
      <p:pic>
        <p:nvPicPr>
          <p:cNvPr id="84" name="Grafik 83">
            <a:extLst>
              <a:ext uri="{FF2B5EF4-FFF2-40B4-BE49-F238E27FC236}">
                <a16:creationId xmlns:a16="http://schemas.microsoft.com/office/drawing/2014/main" id="{3CE3A13F-6678-8F4C-BD89-E28CA266FB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0960" y="1083771"/>
            <a:ext cx="1104157" cy="1936800"/>
          </a:xfrm>
          <a:prstGeom prst="rect">
            <a:avLst/>
          </a:prstGeom>
        </p:spPr>
      </p:pic>
      <p:grpSp>
        <p:nvGrpSpPr>
          <p:cNvPr id="6" name="Gruppieren 5">
            <a:extLst>
              <a:ext uri="{FF2B5EF4-FFF2-40B4-BE49-F238E27FC236}">
                <a16:creationId xmlns:a16="http://schemas.microsoft.com/office/drawing/2014/main" id="{D16ED7E9-B772-5FD7-C9A6-9986FE1C20E9}"/>
              </a:ext>
            </a:extLst>
          </p:cNvPr>
          <p:cNvGrpSpPr/>
          <p:nvPr/>
        </p:nvGrpSpPr>
        <p:grpSpPr>
          <a:xfrm>
            <a:off x="6580600" y="2065277"/>
            <a:ext cx="603657" cy="770910"/>
            <a:chOff x="6580600" y="2065277"/>
            <a:chExt cx="603657" cy="770910"/>
          </a:xfrm>
        </p:grpSpPr>
        <p:pic>
          <p:nvPicPr>
            <p:cNvPr id="89" name="Grafik 88" descr="Ein Bild, das drinnen, weiß, dunkel enthält.&#10;&#10;Automatisch generierte Beschreibung">
              <a:extLst>
                <a:ext uri="{FF2B5EF4-FFF2-40B4-BE49-F238E27FC236}">
                  <a16:creationId xmlns:a16="http://schemas.microsoft.com/office/drawing/2014/main" id="{B6E5E855-0C77-FE4B-8895-A0B6E9E3B8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5927" y="2387857"/>
              <a:ext cx="448330" cy="448330"/>
            </a:xfrm>
            <a:prstGeom prst="rect">
              <a:avLst/>
            </a:prstGeom>
          </p:spPr>
        </p:pic>
        <p:pic>
          <p:nvPicPr>
            <p:cNvPr id="4" name="Grafik 3">
              <a:extLst>
                <a:ext uri="{FF2B5EF4-FFF2-40B4-BE49-F238E27FC236}">
                  <a16:creationId xmlns:a16="http://schemas.microsoft.com/office/drawing/2014/main" id="{D02CC613-2EE9-4E5E-909D-51B642EC452D}"/>
                </a:ext>
              </a:extLst>
            </p:cNvPr>
            <p:cNvPicPr>
              <a:picLocks noChangeAspect="1"/>
            </p:cNvPicPr>
            <p:nvPr/>
          </p:nvPicPr>
          <p:blipFill>
            <a:blip r:embed="rId7"/>
            <a:stretch>
              <a:fillRect/>
            </a:stretch>
          </p:blipFill>
          <p:spPr>
            <a:xfrm>
              <a:off x="6580600" y="2065277"/>
              <a:ext cx="596535" cy="371016"/>
            </a:xfrm>
            <a:prstGeom prst="rect">
              <a:avLst/>
            </a:prstGeom>
          </p:spPr>
        </p:pic>
      </p:grpSp>
      <p:pic>
        <p:nvPicPr>
          <p:cNvPr id="42" name="Grafik 41">
            <a:extLst>
              <a:ext uri="{FF2B5EF4-FFF2-40B4-BE49-F238E27FC236}">
                <a16:creationId xmlns:a16="http://schemas.microsoft.com/office/drawing/2014/main" id="{E2710914-9576-744F-964F-0BAA594D226E}"/>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6377956" y="2394089"/>
            <a:ext cx="509955" cy="509955"/>
          </a:xfrm>
          <a:prstGeom prst="rect">
            <a:avLst/>
          </a:prstGeom>
        </p:spPr>
      </p:pic>
      <p:sp>
        <p:nvSpPr>
          <p:cNvPr id="56" name="Oval 102">
            <a:extLst>
              <a:ext uri="{FF2B5EF4-FFF2-40B4-BE49-F238E27FC236}">
                <a16:creationId xmlns:a16="http://schemas.microsoft.com/office/drawing/2014/main" id="{5D7F5F33-064E-4602-8BB9-E354FE6E90D1}"/>
              </a:ext>
            </a:extLst>
          </p:cNvPr>
          <p:cNvSpPr/>
          <p:nvPr/>
        </p:nvSpPr>
        <p:spPr>
          <a:xfrm>
            <a:off x="2154463" y="1250205"/>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2</a:t>
            </a:r>
          </a:p>
        </p:txBody>
      </p:sp>
      <p:sp>
        <p:nvSpPr>
          <p:cNvPr id="51" name="object 52">
            <a:extLst>
              <a:ext uri="{FF2B5EF4-FFF2-40B4-BE49-F238E27FC236}">
                <a16:creationId xmlns:a16="http://schemas.microsoft.com/office/drawing/2014/main" id="{34A18171-AEFE-F54C-9CD2-B3C39494E023}"/>
              </a:ext>
            </a:extLst>
          </p:cNvPr>
          <p:cNvSpPr/>
          <p:nvPr/>
        </p:nvSpPr>
        <p:spPr>
          <a:xfrm>
            <a:off x="3628936" y="2988000"/>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52" name="object 53">
            <a:extLst>
              <a:ext uri="{FF2B5EF4-FFF2-40B4-BE49-F238E27FC236}">
                <a16:creationId xmlns:a16="http://schemas.microsoft.com/office/drawing/2014/main" id="{D68B87AC-79A9-E549-8952-F33C50B15B15}"/>
              </a:ext>
            </a:extLst>
          </p:cNvPr>
          <p:cNvSpPr/>
          <p:nvPr/>
        </p:nvSpPr>
        <p:spPr>
          <a:xfrm>
            <a:off x="2024025" y="2988000"/>
            <a:ext cx="64771"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53" name="object 52">
            <a:extLst>
              <a:ext uri="{FF2B5EF4-FFF2-40B4-BE49-F238E27FC236}">
                <a16:creationId xmlns:a16="http://schemas.microsoft.com/office/drawing/2014/main" id="{F7DA4D52-0DE4-5941-96F8-12F0AA76FB28}"/>
              </a:ext>
            </a:extLst>
          </p:cNvPr>
          <p:cNvSpPr/>
          <p:nvPr/>
        </p:nvSpPr>
        <p:spPr>
          <a:xfrm>
            <a:off x="5216626" y="2988000"/>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54" name="object 52">
            <a:extLst>
              <a:ext uri="{FF2B5EF4-FFF2-40B4-BE49-F238E27FC236}">
                <a16:creationId xmlns:a16="http://schemas.microsoft.com/office/drawing/2014/main" id="{974062CA-8300-DF4F-97E2-A8E99825E4AF}"/>
              </a:ext>
            </a:extLst>
          </p:cNvPr>
          <p:cNvSpPr/>
          <p:nvPr/>
        </p:nvSpPr>
        <p:spPr>
          <a:xfrm>
            <a:off x="7043409" y="2997134"/>
            <a:ext cx="100306" cy="229587"/>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pic>
        <p:nvPicPr>
          <p:cNvPr id="58" name="Grafik 57">
            <a:extLst>
              <a:ext uri="{FF2B5EF4-FFF2-40B4-BE49-F238E27FC236}">
                <a16:creationId xmlns:a16="http://schemas.microsoft.com/office/drawing/2014/main" id="{75523692-2F50-CC4C-9CA5-A19E157D946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320291" y="1083771"/>
            <a:ext cx="1104157" cy="1936799"/>
          </a:xfrm>
          <a:prstGeom prst="rect">
            <a:avLst/>
          </a:prstGeom>
        </p:spPr>
      </p:pic>
      <p:pic>
        <p:nvPicPr>
          <p:cNvPr id="61" name="Grafik 60">
            <a:extLst>
              <a:ext uri="{FF2B5EF4-FFF2-40B4-BE49-F238E27FC236}">
                <a16:creationId xmlns:a16="http://schemas.microsoft.com/office/drawing/2014/main" id="{67A10DBB-B8AC-D74F-BDCD-8A3B94257B0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946868" y="1083771"/>
            <a:ext cx="1104156" cy="1936799"/>
          </a:xfrm>
          <a:prstGeom prst="rect">
            <a:avLst/>
          </a:prstGeom>
        </p:spPr>
      </p:pic>
      <p:pic>
        <p:nvPicPr>
          <p:cNvPr id="64" name="Grafik 63">
            <a:extLst>
              <a:ext uri="{FF2B5EF4-FFF2-40B4-BE49-F238E27FC236}">
                <a16:creationId xmlns:a16="http://schemas.microsoft.com/office/drawing/2014/main" id="{49AE4E96-FDA4-A943-8174-B5A7DA8BADE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547068" y="1083771"/>
            <a:ext cx="1104156" cy="1936798"/>
          </a:xfrm>
          <a:prstGeom prst="rect">
            <a:avLst/>
          </a:prstGeom>
        </p:spPr>
      </p:pic>
      <p:pic>
        <p:nvPicPr>
          <p:cNvPr id="66" name="Grafik 65">
            <a:extLst>
              <a:ext uri="{FF2B5EF4-FFF2-40B4-BE49-F238E27FC236}">
                <a16:creationId xmlns:a16="http://schemas.microsoft.com/office/drawing/2014/main" id="{3B347E3B-2B3B-CB49-B622-D2FB64285537}"/>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463792" y="1083771"/>
            <a:ext cx="1104155" cy="1936798"/>
          </a:xfrm>
          <a:prstGeom prst="rect">
            <a:avLst/>
          </a:prstGeom>
        </p:spPr>
      </p:pic>
      <p:sp>
        <p:nvSpPr>
          <p:cNvPr id="15" name="Datumsplatzhalter 7">
            <a:extLst>
              <a:ext uri="{FF2B5EF4-FFF2-40B4-BE49-F238E27FC236}">
                <a16:creationId xmlns:a16="http://schemas.microsoft.com/office/drawing/2014/main" id="{9877017D-9D47-21CB-5D8F-20CD2CBCF0D1}"/>
              </a:ext>
            </a:extLst>
          </p:cNvPr>
          <p:cNvSpPr txBox="1">
            <a:spLocks/>
          </p:cNvSpPr>
          <p:nvPr/>
        </p:nvSpPr>
        <p:spPr>
          <a:xfrm>
            <a:off x="7531511" y="4766400"/>
            <a:ext cx="787879" cy="274637"/>
          </a:xfrm>
          <a:prstGeom prst="rect">
            <a:avLst/>
          </a:prstGeom>
        </p:spPr>
        <p:txBody>
          <a:bodyPr lIns="0" rIns="9000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14C899-40F9-1049-91DB-158F829A05EA}" type="datetime1">
              <a:rPr lang="de-DE" sz="1000" smtClean="0"/>
              <a:pPr algn="ctr"/>
              <a:t>16.04.24</a:t>
            </a:fld>
            <a:endParaRPr lang="en-US" sz="1000" dirty="0"/>
          </a:p>
        </p:txBody>
      </p:sp>
      <p:sp>
        <p:nvSpPr>
          <p:cNvPr id="10" name="Foliennummernplatzhalter 9">
            <a:extLst>
              <a:ext uri="{FF2B5EF4-FFF2-40B4-BE49-F238E27FC236}">
                <a16:creationId xmlns:a16="http://schemas.microsoft.com/office/drawing/2014/main" id="{6BC6A59E-718F-442F-9080-59EBD31D4B14}"/>
              </a:ext>
            </a:extLst>
          </p:cNvPr>
          <p:cNvSpPr>
            <a:spLocks noGrp="1"/>
          </p:cNvSpPr>
          <p:nvPr>
            <p:ph type="sldNum" sz="quarter" idx="18"/>
          </p:nvPr>
        </p:nvSpPr>
        <p:spPr>
          <a:xfrm>
            <a:off x="8167058" y="4766400"/>
            <a:ext cx="568102" cy="274637"/>
          </a:xfrm>
        </p:spPr>
        <p:txBody>
          <a:bodyPr/>
          <a:lstStyle/>
          <a:p>
            <a:pPr>
              <a:defRPr/>
            </a:pPr>
            <a:r>
              <a:rPr lang="en-IN"/>
              <a:t>|    </a:t>
            </a:r>
            <a:fld id="{7B2119CD-3B2D-4CEB-B404-D2E3F8CD6D69}" type="slidenum">
              <a:rPr lang="en-IN" smtClean="0"/>
              <a:pPr>
                <a:defRPr/>
              </a:pPr>
              <a:t>20</a:t>
            </a:fld>
            <a:endParaRPr lang="en-IN"/>
          </a:p>
        </p:txBody>
      </p:sp>
    </p:spTree>
    <p:extLst>
      <p:ext uri="{BB962C8B-B14F-4D97-AF65-F5344CB8AC3E}">
        <p14:creationId xmlns:p14="http://schemas.microsoft.com/office/powerpoint/2010/main" val="2872832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5B14A8FA-DC41-234F-84B2-A3D9A9C3758B}"/>
              </a:ext>
            </a:extLst>
          </p:cNvPr>
          <p:cNvSpPr/>
          <p:nvPr/>
        </p:nvSpPr>
        <p:spPr>
          <a:xfrm>
            <a:off x="508232" y="1236521"/>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1</a:t>
            </a:r>
          </a:p>
        </p:txBody>
      </p:sp>
      <p:sp>
        <p:nvSpPr>
          <p:cNvPr id="35" name="Oval 34">
            <a:extLst>
              <a:ext uri="{FF2B5EF4-FFF2-40B4-BE49-F238E27FC236}">
                <a16:creationId xmlns:a16="http://schemas.microsoft.com/office/drawing/2014/main" id="{DC92AE0E-A213-E244-B7C1-5CF65329715F}"/>
              </a:ext>
            </a:extLst>
          </p:cNvPr>
          <p:cNvSpPr/>
          <p:nvPr/>
        </p:nvSpPr>
        <p:spPr>
          <a:xfrm>
            <a:off x="508232" y="1567828"/>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2</a:t>
            </a:r>
          </a:p>
        </p:txBody>
      </p:sp>
      <p:sp>
        <p:nvSpPr>
          <p:cNvPr id="36" name="Oval 35">
            <a:extLst>
              <a:ext uri="{FF2B5EF4-FFF2-40B4-BE49-F238E27FC236}">
                <a16:creationId xmlns:a16="http://schemas.microsoft.com/office/drawing/2014/main" id="{99FA4501-7226-4144-90E5-BCB955EF8B5C}"/>
              </a:ext>
            </a:extLst>
          </p:cNvPr>
          <p:cNvSpPr/>
          <p:nvPr/>
        </p:nvSpPr>
        <p:spPr>
          <a:xfrm>
            <a:off x="508232" y="1997845"/>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3</a:t>
            </a:r>
          </a:p>
        </p:txBody>
      </p:sp>
      <p:sp>
        <p:nvSpPr>
          <p:cNvPr id="37" name="Oval 36">
            <a:extLst>
              <a:ext uri="{FF2B5EF4-FFF2-40B4-BE49-F238E27FC236}">
                <a16:creationId xmlns:a16="http://schemas.microsoft.com/office/drawing/2014/main" id="{8417C287-0200-9040-8028-9DE8F064FD11}"/>
              </a:ext>
            </a:extLst>
          </p:cNvPr>
          <p:cNvSpPr/>
          <p:nvPr/>
        </p:nvSpPr>
        <p:spPr>
          <a:xfrm>
            <a:off x="508232" y="2489098"/>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4</a:t>
            </a:r>
          </a:p>
        </p:txBody>
      </p:sp>
      <p:sp>
        <p:nvSpPr>
          <p:cNvPr id="38" name="Oval 37">
            <a:extLst>
              <a:ext uri="{FF2B5EF4-FFF2-40B4-BE49-F238E27FC236}">
                <a16:creationId xmlns:a16="http://schemas.microsoft.com/office/drawing/2014/main" id="{AFF8E447-E346-6E4E-8368-AD67BD6D0869}"/>
              </a:ext>
            </a:extLst>
          </p:cNvPr>
          <p:cNvSpPr/>
          <p:nvPr/>
        </p:nvSpPr>
        <p:spPr>
          <a:xfrm>
            <a:off x="508232" y="2845534"/>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5</a:t>
            </a:r>
          </a:p>
        </p:txBody>
      </p:sp>
      <p:sp>
        <p:nvSpPr>
          <p:cNvPr id="40" name="Oval 39">
            <a:extLst>
              <a:ext uri="{FF2B5EF4-FFF2-40B4-BE49-F238E27FC236}">
                <a16:creationId xmlns:a16="http://schemas.microsoft.com/office/drawing/2014/main" id="{304FB3FC-418E-814D-9D9B-7F3CC4A2C895}"/>
              </a:ext>
            </a:extLst>
          </p:cNvPr>
          <p:cNvSpPr/>
          <p:nvPr/>
        </p:nvSpPr>
        <p:spPr>
          <a:xfrm>
            <a:off x="508232" y="3221932"/>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6</a:t>
            </a:r>
          </a:p>
        </p:txBody>
      </p:sp>
      <p:sp>
        <p:nvSpPr>
          <p:cNvPr id="41" name="Oval 40">
            <a:extLst>
              <a:ext uri="{FF2B5EF4-FFF2-40B4-BE49-F238E27FC236}">
                <a16:creationId xmlns:a16="http://schemas.microsoft.com/office/drawing/2014/main" id="{6FB7DEE4-EF17-874E-A763-F10F522EAAE2}"/>
              </a:ext>
            </a:extLst>
          </p:cNvPr>
          <p:cNvSpPr/>
          <p:nvPr/>
        </p:nvSpPr>
        <p:spPr>
          <a:xfrm>
            <a:off x="508232" y="3591576"/>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7</a:t>
            </a:r>
          </a:p>
        </p:txBody>
      </p:sp>
      <p:sp>
        <p:nvSpPr>
          <p:cNvPr id="44" name="Oval 43">
            <a:extLst>
              <a:ext uri="{FF2B5EF4-FFF2-40B4-BE49-F238E27FC236}">
                <a16:creationId xmlns:a16="http://schemas.microsoft.com/office/drawing/2014/main" id="{2388B891-506D-684A-BDF7-DEF22F6B84ED}"/>
              </a:ext>
            </a:extLst>
          </p:cNvPr>
          <p:cNvSpPr/>
          <p:nvPr/>
        </p:nvSpPr>
        <p:spPr>
          <a:xfrm>
            <a:off x="508232" y="3953559"/>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8</a:t>
            </a:r>
          </a:p>
        </p:txBody>
      </p:sp>
      <p:sp>
        <p:nvSpPr>
          <p:cNvPr id="45" name="Oval 44">
            <a:extLst>
              <a:ext uri="{FF2B5EF4-FFF2-40B4-BE49-F238E27FC236}">
                <a16:creationId xmlns:a16="http://schemas.microsoft.com/office/drawing/2014/main" id="{8BAFFC82-5DDF-0F47-910D-1B339B07A427}"/>
              </a:ext>
            </a:extLst>
          </p:cNvPr>
          <p:cNvSpPr/>
          <p:nvPr/>
        </p:nvSpPr>
        <p:spPr>
          <a:xfrm>
            <a:off x="508232" y="4294079"/>
            <a:ext cx="224945" cy="224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latin typeface="Georgia" panose="02040502050405020303" pitchFamily="18" charset="0"/>
                <a:cs typeface="Calibri" panose="020F0502020204030204" pitchFamily="34" charset="0"/>
              </a:rPr>
              <a:t>9</a:t>
            </a:r>
          </a:p>
        </p:txBody>
      </p:sp>
      <p:cxnSp>
        <p:nvCxnSpPr>
          <p:cNvPr id="33" name="Gerade Verbindung 23">
            <a:extLst>
              <a:ext uri="{FF2B5EF4-FFF2-40B4-BE49-F238E27FC236}">
                <a16:creationId xmlns:a16="http://schemas.microsoft.com/office/drawing/2014/main" id="{52D84ED2-7DF3-4515-BFAB-311B05BB6A34}"/>
              </a:ext>
            </a:extLst>
          </p:cNvPr>
          <p:cNvCxnSpPr>
            <a:cxnSpLocks/>
          </p:cNvCxnSpPr>
          <p:nvPr/>
        </p:nvCxnSpPr>
        <p:spPr>
          <a:xfrm>
            <a:off x="892662" y="1501812"/>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Gerade Verbindung 25">
            <a:extLst>
              <a:ext uri="{FF2B5EF4-FFF2-40B4-BE49-F238E27FC236}">
                <a16:creationId xmlns:a16="http://schemas.microsoft.com/office/drawing/2014/main" id="{82FEBB6E-D2C7-47FE-84C4-BC1DD29430E4}"/>
              </a:ext>
            </a:extLst>
          </p:cNvPr>
          <p:cNvCxnSpPr>
            <a:cxnSpLocks/>
          </p:cNvCxnSpPr>
          <p:nvPr/>
        </p:nvCxnSpPr>
        <p:spPr>
          <a:xfrm>
            <a:off x="892662" y="1890147"/>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Gerade Verbindung 28">
            <a:extLst>
              <a:ext uri="{FF2B5EF4-FFF2-40B4-BE49-F238E27FC236}">
                <a16:creationId xmlns:a16="http://schemas.microsoft.com/office/drawing/2014/main" id="{8745C75A-5BB6-4547-98F8-ED8D9C2F51F7}"/>
              </a:ext>
            </a:extLst>
          </p:cNvPr>
          <p:cNvCxnSpPr>
            <a:cxnSpLocks/>
          </p:cNvCxnSpPr>
          <p:nvPr/>
        </p:nvCxnSpPr>
        <p:spPr>
          <a:xfrm>
            <a:off x="892662" y="2771303"/>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Gerade Verbindung 29">
            <a:extLst>
              <a:ext uri="{FF2B5EF4-FFF2-40B4-BE49-F238E27FC236}">
                <a16:creationId xmlns:a16="http://schemas.microsoft.com/office/drawing/2014/main" id="{EF23E9B5-EB44-4938-814A-802B596CF14B}"/>
              </a:ext>
            </a:extLst>
          </p:cNvPr>
          <p:cNvCxnSpPr>
            <a:cxnSpLocks/>
          </p:cNvCxnSpPr>
          <p:nvPr/>
        </p:nvCxnSpPr>
        <p:spPr>
          <a:xfrm>
            <a:off x="892662" y="3500109"/>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Gerade Verbindung 28">
            <a:extLst>
              <a:ext uri="{FF2B5EF4-FFF2-40B4-BE49-F238E27FC236}">
                <a16:creationId xmlns:a16="http://schemas.microsoft.com/office/drawing/2014/main" id="{5DD689B3-8FF5-774F-AFD7-12893E62B2E5}"/>
              </a:ext>
            </a:extLst>
          </p:cNvPr>
          <p:cNvCxnSpPr>
            <a:cxnSpLocks/>
          </p:cNvCxnSpPr>
          <p:nvPr/>
        </p:nvCxnSpPr>
        <p:spPr>
          <a:xfrm>
            <a:off x="892662" y="3152241"/>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Gerade Verbindung 29">
            <a:extLst>
              <a:ext uri="{FF2B5EF4-FFF2-40B4-BE49-F238E27FC236}">
                <a16:creationId xmlns:a16="http://schemas.microsoft.com/office/drawing/2014/main" id="{829FFD33-70A8-A24A-9D2B-1800073E8C9F}"/>
              </a:ext>
            </a:extLst>
          </p:cNvPr>
          <p:cNvCxnSpPr>
            <a:cxnSpLocks/>
          </p:cNvCxnSpPr>
          <p:nvPr/>
        </p:nvCxnSpPr>
        <p:spPr>
          <a:xfrm>
            <a:off x="892662" y="3858922"/>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Gerade Verbindung 29">
            <a:extLst>
              <a:ext uri="{FF2B5EF4-FFF2-40B4-BE49-F238E27FC236}">
                <a16:creationId xmlns:a16="http://schemas.microsoft.com/office/drawing/2014/main" id="{6A2C5621-759B-094D-86FB-9FC958E6F734}"/>
              </a:ext>
            </a:extLst>
          </p:cNvPr>
          <p:cNvCxnSpPr>
            <a:cxnSpLocks/>
          </p:cNvCxnSpPr>
          <p:nvPr/>
        </p:nvCxnSpPr>
        <p:spPr>
          <a:xfrm>
            <a:off x="892662" y="4217806"/>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 Verbindung 25">
            <a:extLst>
              <a:ext uri="{FF2B5EF4-FFF2-40B4-BE49-F238E27FC236}">
                <a16:creationId xmlns:a16="http://schemas.microsoft.com/office/drawing/2014/main" id="{1E226E83-7621-9C47-8054-EBB141F0EF47}"/>
              </a:ext>
            </a:extLst>
          </p:cNvPr>
          <p:cNvCxnSpPr>
            <a:cxnSpLocks/>
          </p:cNvCxnSpPr>
          <p:nvPr/>
        </p:nvCxnSpPr>
        <p:spPr>
          <a:xfrm>
            <a:off x="892662" y="2409945"/>
            <a:ext cx="61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platzhalter 9">
            <a:extLst>
              <a:ext uri="{FF2B5EF4-FFF2-40B4-BE49-F238E27FC236}">
                <a16:creationId xmlns:a16="http://schemas.microsoft.com/office/drawing/2014/main" id="{009773E5-43AD-2F4D-B4E7-B1F80CF2E7B3}"/>
              </a:ext>
            </a:extLst>
          </p:cNvPr>
          <p:cNvSpPr>
            <a:spLocks noGrp="1"/>
          </p:cNvSpPr>
          <p:nvPr>
            <p:ph type="body" sz="quarter" idx="10"/>
          </p:nvPr>
        </p:nvSpPr>
        <p:spPr>
          <a:xfrm>
            <a:off x="502921" y="266700"/>
            <a:ext cx="8138159" cy="261610"/>
          </a:xfrm>
        </p:spPr>
        <p:txBody>
          <a:bodyPr/>
          <a:lstStyle/>
          <a:p>
            <a:r>
              <a:rPr lang="de-DE" err="1"/>
              <a:t>FreeStyle</a:t>
            </a:r>
            <a:r>
              <a:rPr lang="de-DE"/>
              <a:t> Libre 3: Einrichten der </a:t>
            </a:r>
            <a:r>
              <a:rPr lang="de-DE" err="1"/>
              <a:t>FreeStyle</a:t>
            </a:r>
            <a:r>
              <a:rPr lang="de-DE"/>
              <a:t> Libre 3 App</a:t>
            </a:r>
            <a:r>
              <a:rPr lang="de-DE" baseline="30000"/>
              <a:t>1</a:t>
            </a:r>
            <a:r>
              <a:rPr lang="de-DE"/>
              <a:t> und des Lesegeräts</a:t>
            </a:r>
          </a:p>
        </p:txBody>
      </p:sp>
      <p:sp>
        <p:nvSpPr>
          <p:cNvPr id="2" name="Inhaltsplatzhalter 1">
            <a:extLst>
              <a:ext uri="{FF2B5EF4-FFF2-40B4-BE49-F238E27FC236}">
                <a16:creationId xmlns:a16="http://schemas.microsoft.com/office/drawing/2014/main" id="{69DA427C-DEFF-6C92-4E55-022BD25D87B9}"/>
              </a:ext>
            </a:extLst>
          </p:cNvPr>
          <p:cNvSpPr>
            <a:spLocks noGrp="1"/>
          </p:cNvSpPr>
          <p:nvPr>
            <p:ph sz="quarter" idx="14"/>
          </p:nvPr>
        </p:nvSpPr>
        <p:spPr>
          <a:xfrm>
            <a:off x="502920" y="1256791"/>
            <a:ext cx="6880374" cy="2961011"/>
          </a:xfrm>
        </p:spPr>
        <p:txBody>
          <a:bodyPr lIns="90000"/>
          <a:lstStyle/>
          <a:p>
            <a:pPr marL="342000" lvl="1" indent="0">
              <a:spcBef>
                <a:spcPts val="0"/>
              </a:spcBef>
              <a:spcAft>
                <a:spcPts val="1350"/>
              </a:spcAft>
              <a:buNone/>
            </a:pPr>
            <a:r>
              <a:rPr lang="en-US" sz="1200" b="1"/>
              <a:t>Bluetooth-</a:t>
            </a:r>
            <a:r>
              <a:rPr lang="en-US" sz="1200" b="1" err="1"/>
              <a:t>Zugriff</a:t>
            </a:r>
            <a:r>
              <a:rPr lang="en-US" sz="1200"/>
              <a:t> </a:t>
            </a:r>
            <a:r>
              <a:rPr lang="en-US" sz="1200" b="1" err="1"/>
              <a:t>erlauben</a:t>
            </a:r>
            <a:r>
              <a:rPr lang="en-US" sz="1200" b="1"/>
              <a:t>, </a:t>
            </a:r>
            <a:r>
              <a:rPr lang="en-US" sz="1200"/>
              <a:t>falls Sie </a:t>
            </a:r>
            <a:r>
              <a:rPr lang="en-US" sz="1200" err="1"/>
              <a:t>dazu</a:t>
            </a:r>
            <a:r>
              <a:rPr lang="en-US" sz="1200"/>
              <a:t> </a:t>
            </a:r>
            <a:r>
              <a:rPr lang="en-US" sz="1200" err="1"/>
              <a:t>aufgefordert</a:t>
            </a:r>
            <a:r>
              <a:rPr lang="en-US" sz="1200"/>
              <a:t> </a:t>
            </a:r>
            <a:r>
              <a:rPr lang="en-US" sz="1200" err="1"/>
              <a:t>werden</a:t>
            </a:r>
            <a:r>
              <a:rPr lang="en-US" sz="1200"/>
              <a:t>.</a:t>
            </a:r>
          </a:p>
          <a:p>
            <a:pPr marL="342000" lvl="1" indent="0">
              <a:spcBef>
                <a:spcPts val="0"/>
              </a:spcBef>
              <a:spcAft>
                <a:spcPts val="1350"/>
              </a:spcAft>
              <a:buNone/>
            </a:pPr>
            <a:r>
              <a:rPr lang="en-US" sz="1200" b="1" err="1"/>
              <a:t>Aktivieren</a:t>
            </a:r>
            <a:r>
              <a:rPr lang="en-US" sz="1200" b="1"/>
              <a:t> Sie NFC, </a:t>
            </a:r>
            <a:r>
              <a:rPr lang="en-US" sz="1200" err="1"/>
              <a:t>wenn</a:t>
            </a:r>
            <a:r>
              <a:rPr lang="en-US" sz="1200"/>
              <a:t> Sie </a:t>
            </a:r>
            <a:r>
              <a:rPr lang="en-US" sz="1200" err="1"/>
              <a:t>dazu</a:t>
            </a:r>
            <a:r>
              <a:rPr lang="en-US" sz="1200"/>
              <a:t> </a:t>
            </a:r>
            <a:r>
              <a:rPr lang="en-US" sz="1200" err="1"/>
              <a:t>aufgefordert</a:t>
            </a:r>
            <a:r>
              <a:rPr lang="en-US" sz="1200"/>
              <a:t> </a:t>
            </a:r>
            <a:r>
              <a:rPr lang="en-US" sz="1200" err="1"/>
              <a:t>werden</a:t>
            </a:r>
            <a:r>
              <a:rPr lang="en-US" sz="1200"/>
              <a:t>.</a:t>
            </a:r>
          </a:p>
          <a:p>
            <a:pPr marL="342000" lvl="1" indent="0">
              <a:spcBef>
                <a:spcPts val="0"/>
              </a:spcBef>
              <a:spcAft>
                <a:spcPts val="1350"/>
              </a:spcAft>
              <a:buNone/>
            </a:pPr>
            <a:r>
              <a:rPr lang="de-DE" sz="1200" b="1"/>
              <a:t>Konto erstellen </a:t>
            </a:r>
            <a:r>
              <a:rPr lang="de-DE" sz="1200"/>
              <a:t>– diesen Schritt können Sie auch überspringen. Sie können sich später über „Einstellungen“ bei „Kontoeinstellungen“ in Ihr vorhandenes LibreView</a:t>
            </a:r>
            <a:r>
              <a:rPr lang="de-DE" sz="1200" baseline="30000"/>
              <a:t>2</a:t>
            </a:r>
            <a:r>
              <a:rPr lang="de-DE" sz="1200"/>
              <a:t>-Konto einloggen.</a:t>
            </a:r>
            <a:endParaRPr lang="en-US" sz="1200"/>
          </a:p>
          <a:p>
            <a:pPr marL="342000" lvl="1" indent="0">
              <a:spcBef>
                <a:spcPts val="0"/>
              </a:spcBef>
              <a:spcAft>
                <a:spcPts val="1350"/>
              </a:spcAft>
              <a:buNone/>
            </a:pPr>
            <a:r>
              <a:rPr lang="en-US" sz="1200" b="1" err="1"/>
              <a:t>Wohnland</a:t>
            </a:r>
            <a:r>
              <a:rPr lang="en-US" sz="1200" b="1"/>
              <a:t> </a:t>
            </a:r>
            <a:r>
              <a:rPr lang="en-US" sz="1200" b="1" err="1"/>
              <a:t>bestätigen</a:t>
            </a:r>
            <a:r>
              <a:rPr lang="en-US" sz="1200" b="1"/>
              <a:t>.</a:t>
            </a:r>
          </a:p>
          <a:p>
            <a:pPr marL="342000" lvl="1" indent="0">
              <a:spcBef>
                <a:spcPts val="0"/>
              </a:spcBef>
              <a:spcAft>
                <a:spcPts val="1350"/>
              </a:spcAft>
              <a:buNone/>
            </a:pPr>
            <a:r>
              <a:rPr lang="en-US" sz="1200" b="1" err="1"/>
              <a:t>Endnutzer-Lizenzvereinbarung</a:t>
            </a:r>
            <a:r>
              <a:rPr lang="en-US" sz="1200" b="1"/>
              <a:t> und </a:t>
            </a:r>
            <a:r>
              <a:rPr lang="en-US" sz="1200" b="1" err="1"/>
              <a:t>Nutzungsbedingungen</a:t>
            </a:r>
            <a:r>
              <a:rPr lang="en-US" sz="1200" b="1"/>
              <a:t> </a:t>
            </a:r>
            <a:r>
              <a:rPr lang="en-US" sz="1200" err="1"/>
              <a:t>lesen</a:t>
            </a:r>
            <a:r>
              <a:rPr lang="en-US" sz="1200"/>
              <a:t> und </a:t>
            </a:r>
            <a:r>
              <a:rPr lang="en-US" sz="1200" err="1"/>
              <a:t>akzeptieren</a:t>
            </a:r>
            <a:r>
              <a:rPr lang="en-US" sz="1200"/>
              <a:t>.</a:t>
            </a:r>
          </a:p>
          <a:p>
            <a:pPr marL="342000" lvl="1" indent="0">
              <a:spcBef>
                <a:spcPts val="0"/>
              </a:spcBef>
              <a:spcAft>
                <a:spcPts val="1350"/>
              </a:spcAft>
              <a:buNone/>
            </a:pPr>
            <a:r>
              <a:rPr lang="en-US" sz="1200" b="1" err="1"/>
              <a:t>Datenschutzerklärung</a:t>
            </a:r>
            <a:r>
              <a:rPr lang="en-US" sz="1200"/>
              <a:t> </a:t>
            </a:r>
            <a:r>
              <a:rPr lang="en-US" sz="1200" err="1"/>
              <a:t>lesen</a:t>
            </a:r>
            <a:r>
              <a:rPr lang="en-US" sz="1200"/>
              <a:t> und </a:t>
            </a:r>
            <a:r>
              <a:rPr lang="en-US" sz="1200" err="1"/>
              <a:t>annehmen</a:t>
            </a:r>
            <a:r>
              <a:rPr lang="en-US" sz="1200"/>
              <a:t>.</a:t>
            </a:r>
          </a:p>
          <a:p>
            <a:pPr marL="342000" lvl="1" indent="0">
              <a:spcBef>
                <a:spcPts val="0"/>
              </a:spcBef>
              <a:spcAft>
                <a:spcPts val="1350"/>
              </a:spcAft>
              <a:buNone/>
            </a:pPr>
            <a:r>
              <a:rPr lang="en-US" sz="1200" b="1" err="1"/>
              <a:t>Auswahl</a:t>
            </a:r>
            <a:r>
              <a:rPr lang="en-US" sz="1200" b="1"/>
              <a:t> </a:t>
            </a:r>
            <a:r>
              <a:rPr lang="en-US" sz="1200" b="1" err="1"/>
              <a:t>zu</a:t>
            </a:r>
            <a:r>
              <a:rPr lang="en-US" sz="1200" b="1"/>
              <a:t> </a:t>
            </a:r>
            <a:r>
              <a:rPr lang="en-US" sz="1200" b="1" err="1"/>
              <a:t>Forschungsarbeiten</a:t>
            </a:r>
            <a:r>
              <a:rPr lang="en-US" sz="1200" b="1"/>
              <a:t> </a:t>
            </a:r>
            <a:r>
              <a:rPr lang="en-US" sz="1200" err="1"/>
              <a:t>treffen</a:t>
            </a:r>
            <a:r>
              <a:rPr lang="en-US" sz="1200"/>
              <a:t>.</a:t>
            </a:r>
          </a:p>
          <a:p>
            <a:pPr marL="342000" lvl="1" indent="0">
              <a:spcBef>
                <a:spcPts val="0"/>
              </a:spcBef>
              <a:spcAft>
                <a:spcPts val="1350"/>
              </a:spcAft>
              <a:buNone/>
            </a:pPr>
            <a:r>
              <a:rPr lang="en-US" sz="1200" b="1" err="1"/>
              <a:t>Maßeinheiten</a:t>
            </a:r>
            <a:r>
              <a:rPr lang="en-US" sz="1200"/>
              <a:t> (mg/dL </a:t>
            </a:r>
            <a:r>
              <a:rPr lang="en-US" sz="1200" err="1"/>
              <a:t>oder</a:t>
            </a:r>
            <a:r>
              <a:rPr lang="en-US" sz="1200"/>
              <a:t> mmol/L) </a:t>
            </a:r>
            <a:r>
              <a:rPr lang="en-US" sz="1200" err="1"/>
              <a:t>wählen</a:t>
            </a:r>
            <a:r>
              <a:rPr lang="en-US" sz="1200"/>
              <a:t>.</a:t>
            </a:r>
          </a:p>
          <a:p>
            <a:pPr marL="342000" lvl="1" indent="0">
              <a:spcBef>
                <a:spcPts val="0"/>
              </a:spcBef>
              <a:spcAft>
                <a:spcPts val="1350"/>
              </a:spcAft>
              <a:buNone/>
            </a:pPr>
            <a:r>
              <a:rPr lang="en-US" sz="1200" b="1" err="1"/>
              <a:t>Kohlenhydrate</a:t>
            </a:r>
            <a:r>
              <a:rPr lang="en-US" sz="1200"/>
              <a:t> in Gramm </a:t>
            </a:r>
            <a:r>
              <a:rPr lang="en-US" sz="1200" err="1"/>
              <a:t>oder</a:t>
            </a:r>
            <a:r>
              <a:rPr lang="en-US" sz="1200"/>
              <a:t> </a:t>
            </a:r>
            <a:r>
              <a:rPr lang="en-US" sz="1200" err="1"/>
              <a:t>Broteinheiten</a:t>
            </a:r>
            <a:r>
              <a:rPr lang="en-US" sz="1200"/>
              <a:t> </a:t>
            </a:r>
            <a:r>
              <a:rPr lang="en-US" sz="1200" err="1"/>
              <a:t>anzeigen</a:t>
            </a:r>
            <a:r>
              <a:rPr lang="en-US" sz="1200"/>
              <a:t> </a:t>
            </a:r>
            <a:r>
              <a:rPr lang="en-US" sz="1200" err="1"/>
              <a:t>lassen</a:t>
            </a:r>
            <a:r>
              <a:rPr lang="en-US" sz="1200"/>
              <a:t>.</a:t>
            </a:r>
          </a:p>
          <a:p>
            <a:endParaRPr lang="de-DE" sz="1200"/>
          </a:p>
        </p:txBody>
      </p:sp>
      <p:sp>
        <p:nvSpPr>
          <p:cNvPr id="3" name="Fußzeilenplatzhalter 2">
            <a:extLst>
              <a:ext uri="{FF2B5EF4-FFF2-40B4-BE49-F238E27FC236}">
                <a16:creationId xmlns:a16="http://schemas.microsoft.com/office/drawing/2014/main" id="{20B080D1-5809-FF65-DB79-511010407D49}"/>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21" name="Titel 6">
            <a:extLst>
              <a:ext uri="{FF2B5EF4-FFF2-40B4-BE49-F238E27FC236}">
                <a16:creationId xmlns:a16="http://schemas.microsoft.com/office/drawing/2014/main" id="{A5C9636C-8199-9146-ABBE-099CC115A27B}"/>
              </a:ext>
            </a:extLst>
          </p:cNvPr>
          <p:cNvSpPr>
            <a:spLocks noGrp="1"/>
          </p:cNvSpPr>
          <p:nvPr>
            <p:ph type="title"/>
          </p:nvPr>
        </p:nvSpPr>
        <p:spPr/>
        <p:txBody>
          <a:bodyPr>
            <a:noAutofit/>
          </a:bodyPr>
          <a:lstStyle/>
          <a:p>
            <a:r>
              <a:rPr lang="de-DE">
                <a:latin typeface="Georgia" panose="02040502050405020303" pitchFamily="18" charset="0"/>
                <a:cs typeface="Calibri" panose="020F0502020204030204" pitchFamily="34" charset="0"/>
              </a:rPr>
              <a:t>App auf Ihrem Android-Smartphone</a:t>
            </a:r>
            <a:r>
              <a:rPr lang="de-DE" baseline="30000">
                <a:latin typeface="Georgia" panose="02040502050405020303" pitchFamily="18" charset="0"/>
                <a:cs typeface="Calibri" panose="020F0502020204030204" pitchFamily="34" charset="0"/>
              </a:rPr>
              <a:t>1</a:t>
            </a:r>
            <a:r>
              <a:rPr lang="de-DE">
                <a:latin typeface="Georgia" panose="02040502050405020303" pitchFamily="18" charset="0"/>
                <a:cs typeface="Calibri" panose="020F0502020204030204" pitchFamily="34" charset="0"/>
              </a:rPr>
              <a:t> einrichten</a:t>
            </a:r>
          </a:p>
        </p:txBody>
      </p:sp>
      <p:sp>
        <p:nvSpPr>
          <p:cNvPr id="4" name="Textplatzhalter 3">
            <a:extLst>
              <a:ext uri="{FF2B5EF4-FFF2-40B4-BE49-F238E27FC236}">
                <a16:creationId xmlns:a16="http://schemas.microsoft.com/office/drawing/2014/main" id="{D63F1FD3-ACB5-F0AF-E682-EA0EEE22F561}"/>
              </a:ext>
            </a:extLst>
          </p:cNvPr>
          <p:cNvSpPr>
            <a:spLocks noGrp="1"/>
          </p:cNvSpPr>
          <p:nvPr>
            <p:ph type="body" sz="quarter" idx="19"/>
          </p:nvPr>
        </p:nvSpPr>
        <p:spPr>
          <a:xfrm>
            <a:off x="495236" y="4471988"/>
            <a:ext cx="8267657" cy="308464"/>
          </a:xfrm>
        </p:spPr>
        <p:txBody>
          <a:bodyPr/>
          <a:lstStyle/>
          <a:p>
            <a:r>
              <a:rPr lang="en-US"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 </a:t>
            </a:r>
            <a:r>
              <a:rPr lang="de-DE" b="1"/>
              <a:t>2. </a:t>
            </a:r>
            <a:r>
              <a:rPr lang="de-DE" err="1"/>
              <a:t>LibreView</a:t>
            </a:r>
            <a:r>
              <a:rPr lang="de-DE"/>
              <a:t> ist eine cloudbasierte Anwendung. Die </a:t>
            </a:r>
            <a:r>
              <a:rPr lang="de-DE" err="1"/>
              <a:t>LibreView</a:t>
            </a:r>
            <a:r>
              <a:rPr lang="de-DE"/>
              <a:t> Website ist nur mit bestimmten Betriebssystemen und Browsern kompatibel. Weitere Informationen finden Sie unter </a:t>
            </a:r>
            <a:r>
              <a:rPr lang="de-DE" err="1"/>
              <a:t>www.LibreView.com</a:t>
            </a:r>
            <a:r>
              <a:rPr lang="de-DE"/>
              <a:t>. </a:t>
            </a:r>
          </a:p>
        </p:txBody>
      </p:sp>
      <p:sp>
        <p:nvSpPr>
          <p:cNvPr id="28" name="Abgerundetes Rechteck 31">
            <a:extLst>
              <a:ext uri="{FF2B5EF4-FFF2-40B4-BE49-F238E27FC236}">
                <a16:creationId xmlns:a16="http://schemas.microsoft.com/office/drawing/2014/main" id="{5C964DE2-4791-451B-B666-06F721F67342}"/>
              </a:ext>
            </a:extLst>
          </p:cNvPr>
          <p:cNvSpPr/>
          <p:nvPr/>
        </p:nvSpPr>
        <p:spPr>
          <a:xfrm>
            <a:off x="7212149" y="3124800"/>
            <a:ext cx="1550744" cy="895112"/>
          </a:xfrm>
          <a:prstGeom prst="roundRect">
            <a:avLst>
              <a:gd name="adj" fmla="val 7167"/>
            </a:avLst>
          </a:prstGeom>
          <a:ln w="25400">
            <a:solidFill>
              <a:schemeClr val="accent3"/>
            </a:solidFill>
          </a:ln>
        </p:spPr>
        <p:txBody>
          <a:bodyPr wrap="square">
            <a:spAutoFit/>
          </a:bodyPr>
          <a:lstStyle/>
          <a:p>
            <a:pPr>
              <a:spcBef>
                <a:spcPts val="0"/>
              </a:spcBef>
              <a:spcAft>
                <a:spcPts val="800"/>
              </a:spcAft>
            </a:pPr>
            <a:r>
              <a:rPr lang="en-US" sz="1000" b="1" err="1">
                <a:latin typeface="Calibri" panose="020F0502020204030204" pitchFamily="34" charset="0"/>
                <a:cs typeface="Calibri" panose="020F0502020204030204" pitchFamily="34" charset="0"/>
              </a:rPr>
              <a:t>Hinweis</a:t>
            </a:r>
            <a:r>
              <a:rPr lang="en-US" sz="1000" b="1">
                <a:latin typeface="Calibri" panose="020F0502020204030204" pitchFamily="34" charset="0"/>
                <a:cs typeface="Calibri" panose="020F0502020204030204" pitchFamily="34" charset="0"/>
              </a:rPr>
              <a:t>: </a:t>
            </a:r>
            <a:r>
              <a:rPr lang="en-US" sz="1000" err="1">
                <a:latin typeface="Calibri" panose="020F0502020204030204" pitchFamily="34" charset="0"/>
                <a:cs typeface="Calibri" panose="020F0502020204030204" pitchFamily="34" charset="0"/>
              </a:rPr>
              <a:t>Stellen</a:t>
            </a:r>
            <a:r>
              <a:rPr lang="en-US" sz="1000">
                <a:latin typeface="Calibri" panose="020F0502020204030204" pitchFamily="34" charset="0"/>
                <a:cs typeface="Calibri" panose="020F0502020204030204" pitchFamily="34" charset="0"/>
              </a:rPr>
              <a:t> Sie </a:t>
            </a:r>
            <a:r>
              <a:rPr lang="en-US" sz="1000" err="1">
                <a:latin typeface="Calibri" panose="020F0502020204030204" pitchFamily="34" charset="0"/>
                <a:cs typeface="Calibri" panose="020F0502020204030204" pitchFamily="34" charset="0"/>
              </a:rPr>
              <a:t>sicher</a:t>
            </a:r>
            <a:r>
              <a:rPr lang="en-US" sz="1000">
                <a:latin typeface="Calibri" panose="020F0502020204030204" pitchFamily="34" charset="0"/>
                <a:cs typeface="Calibri" panose="020F0502020204030204" pitchFamily="34" charset="0"/>
              </a:rPr>
              <a:t>, </a:t>
            </a:r>
            <a:r>
              <a:rPr lang="en-US" sz="1000" err="1">
                <a:latin typeface="Calibri" panose="020F0502020204030204" pitchFamily="34" charset="0"/>
                <a:cs typeface="Calibri" panose="020F0502020204030204" pitchFamily="34" charset="0"/>
              </a:rPr>
              <a:t>dass</a:t>
            </a:r>
            <a:r>
              <a:rPr lang="en-US" sz="1000">
                <a:latin typeface="Calibri" panose="020F0502020204030204" pitchFamily="34" charset="0"/>
                <a:cs typeface="Calibri" panose="020F0502020204030204" pitchFamily="34" charset="0"/>
              </a:rPr>
              <a:t> </a:t>
            </a:r>
            <a:r>
              <a:rPr lang="en-US" sz="1000" err="1">
                <a:latin typeface="Calibri" panose="020F0502020204030204" pitchFamily="34" charset="0"/>
                <a:cs typeface="Calibri" panose="020F0502020204030204" pitchFamily="34" charset="0"/>
              </a:rPr>
              <a:t>Ihr</a:t>
            </a:r>
            <a:r>
              <a:rPr lang="en-US" sz="1000">
                <a:latin typeface="Calibri" panose="020F0502020204030204" pitchFamily="34" charset="0"/>
                <a:cs typeface="Calibri" panose="020F0502020204030204" pitchFamily="34" charset="0"/>
              </a:rPr>
              <a:t> Smartphone Datum </a:t>
            </a:r>
            <a:br>
              <a:rPr lang="en-US" sz="1000">
                <a:latin typeface="Calibri" panose="020F0502020204030204" pitchFamily="34" charset="0"/>
                <a:cs typeface="Calibri" panose="020F0502020204030204" pitchFamily="34" charset="0"/>
              </a:rPr>
            </a:br>
            <a:r>
              <a:rPr lang="en-US" sz="1000">
                <a:latin typeface="Calibri" panose="020F0502020204030204" pitchFamily="34" charset="0"/>
                <a:cs typeface="Calibri" panose="020F0502020204030204" pitchFamily="34" charset="0"/>
              </a:rPr>
              <a:t>und </a:t>
            </a:r>
            <a:r>
              <a:rPr lang="en-US" sz="1000" err="1">
                <a:latin typeface="Calibri" panose="020F0502020204030204" pitchFamily="34" charset="0"/>
                <a:cs typeface="Calibri" panose="020F0502020204030204" pitchFamily="34" charset="0"/>
              </a:rPr>
              <a:t>Uhrzeit</a:t>
            </a:r>
            <a:r>
              <a:rPr lang="en-US" sz="1000">
                <a:latin typeface="Calibri" panose="020F0502020204030204" pitchFamily="34" charset="0"/>
                <a:cs typeface="Calibri" panose="020F0502020204030204" pitchFamily="34" charset="0"/>
              </a:rPr>
              <a:t> </a:t>
            </a:r>
            <a:r>
              <a:rPr lang="en-US" sz="1000" err="1">
                <a:latin typeface="Calibri" panose="020F0502020204030204" pitchFamily="34" charset="0"/>
                <a:cs typeface="Calibri" panose="020F0502020204030204" pitchFamily="34" charset="0"/>
              </a:rPr>
              <a:t>automatisch</a:t>
            </a:r>
            <a:r>
              <a:rPr lang="en-US" sz="1000">
                <a:latin typeface="Calibri" panose="020F0502020204030204" pitchFamily="34" charset="0"/>
                <a:cs typeface="Calibri" panose="020F0502020204030204" pitchFamily="34" charset="0"/>
              </a:rPr>
              <a:t> </a:t>
            </a:r>
            <a:r>
              <a:rPr lang="en-US" sz="1000" err="1">
                <a:latin typeface="Calibri" panose="020F0502020204030204" pitchFamily="34" charset="0"/>
                <a:cs typeface="Calibri" panose="020F0502020204030204" pitchFamily="34" charset="0"/>
              </a:rPr>
              <a:t>aktualisiert</a:t>
            </a:r>
            <a:r>
              <a:rPr lang="en-US" sz="1000">
                <a:latin typeface="Calibri" panose="020F0502020204030204" pitchFamily="34" charset="0"/>
                <a:cs typeface="Calibri" panose="020F0502020204030204" pitchFamily="34" charset="0"/>
              </a:rPr>
              <a:t>.</a:t>
            </a:r>
          </a:p>
        </p:txBody>
      </p:sp>
      <p:sp>
        <p:nvSpPr>
          <p:cNvPr id="7" name="Datumsplatzhalter 6">
            <a:extLst>
              <a:ext uri="{FF2B5EF4-FFF2-40B4-BE49-F238E27FC236}">
                <a16:creationId xmlns:a16="http://schemas.microsoft.com/office/drawing/2014/main" id="{E845F703-6749-7C4A-D48F-F774A76651BF}"/>
              </a:ext>
            </a:extLst>
          </p:cNvPr>
          <p:cNvSpPr>
            <a:spLocks noGrp="1"/>
          </p:cNvSpPr>
          <p:nvPr>
            <p:ph type="dt" sz="half" idx="16"/>
          </p:nvPr>
        </p:nvSpPr>
        <p:spPr>
          <a:xfrm>
            <a:off x="7531511" y="4766400"/>
            <a:ext cx="787879" cy="274637"/>
          </a:xfrm>
        </p:spPr>
        <p:txBody>
          <a:bodyPr lIns="0"/>
          <a:lstStyle/>
          <a:p>
            <a:fld id="{65AF2813-B74C-A845-9AE5-484A38EA9BF9}" type="datetime1">
              <a:rPr lang="de-DE" smtClean="0"/>
              <a:t>16.04.24</a:t>
            </a:fld>
            <a:endParaRPr lang="en-IN" dirty="0"/>
          </a:p>
        </p:txBody>
      </p:sp>
      <p:sp>
        <p:nvSpPr>
          <p:cNvPr id="8" name="Foliennummernplatzhalter 7">
            <a:extLst>
              <a:ext uri="{FF2B5EF4-FFF2-40B4-BE49-F238E27FC236}">
                <a16:creationId xmlns:a16="http://schemas.microsoft.com/office/drawing/2014/main" id="{FAD3715C-55E0-A2B4-9698-6C7F5A2B92AE}"/>
              </a:ext>
            </a:extLst>
          </p:cNvPr>
          <p:cNvSpPr>
            <a:spLocks noGrp="1"/>
          </p:cNvSpPr>
          <p:nvPr>
            <p:ph type="sldNum" sz="quarter" idx="18"/>
          </p:nvPr>
        </p:nvSpPr>
        <p:spPr>
          <a:xfrm>
            <a:off x="8167058" y="4766400"/>
            <a:ext cx="568102" cy="274637"/>
          </a:xfrm>
        </p:spPr>
        <p:txBody>
          <a:bodyPr/>
          <a:lstStyle/>
          <a:p>
            <a:pPr>
              <a:defRPr/>
            </a:pPr>
            <a:r>
              <a:rPr lang="en-IN"/>
              <a:t>|    </a:t>
            </a:r>
            <a:fld id="{7B2119CD-3B2D-4CEB-B404-D2E3F8CD6D69}" type="slidenum">
              <a:rPr lang="en-IN" smtClean="0"/>
              <a:pPr>
                <a:defRPr/>
              </a:pPr>
              <a:t>21</a:t>
            </a:fld>
            <a:endParaRPr lang="en-IN"/>
          </a:p>
        </p:txBody>
      </p:sp>
    </p:spTree>
    <p:extLst>
      <p:ext uri="{BB962C8B-B14F-4D97-AF65-F5344CB8AC3E}">
        <p14:creationId xmlns:p14="http://schemas.microsoft.com/office/powerpoint/2010/main" val="514482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E9DC11E1-13A4-E03A-4129-B2277C3D6984}"/>
              </a:ext>
            </a:extLst>
          </p:cNvPr>
          <p:cNvSpPr>
            <a:spLocks noGrp="1"/>
          </p:cNvSpPr>
          <p:nvPr>
            <p:ph type="body" sz="quarter" idx="10"/>
          </p:nvPr>
        </p:nvSpPr>
        <p:spPr>
          <a:xfrm>
            <a:off x="502921" y="266700"/>
            <a:ext cx="8145778" cy="261610"/>
          </a:xfrm>
        </p:spPr>
        <p:txBody>
          <a:bodyPr/>
          <a:lstStyle/>
          <a:p>
            <a:r>
              <a:rPr lang="de-DE" err="1"/>
              <a:t>FreeStyle</a:t>
            </a:r>
            <a:r>
              <a:rPr lang="de-DE"/>
              <a:t> Libre 3: Einrichten der </a:t>
            </a:r>
            <a:r>
              <a:rPr lang="de-DE" err="1"/>
              <a:t>FreeStyle</a:t>
            </a:r>
            <a:r>
              <a:rPr lang="de-DE"/>
              <a:t> Libre 3 App</a:t>
            </a:r>
            <a:r>
              <a:rPr lang="de-DE" baseline="30000"/>
              <a:t>1</a:t>
            </a:r>
            <a:r>
              <a:rPr lang="de-DE"/>
              <a:t> und des Lesegeräts</a:t>
            </a:r>
          </a:p>
        </p:txBody>
      </p:sp>
      <p:sp>
        <p:nvSpPr>
          <p:cNvPr id="12" name="Titel 11">
            <a:extLst>
              <a:ext uri="{FF2B5EF4-FFF2-40B4-BE49-F238E27FC236}">
                <a16:creationId xmlns:a16="http://schemas.microsoft.com/office/drawing/2014/main" id="{C636CB38-D9A8-4C41-8714-6AF0BCB16E34}"/>
              </a:ext>
            </a:extLst>
          </p:cNvPr>
          <p:cNvSpPr>
            <a:spLocks noGrp="1"/>
          </p:cNvSpPr>
          <p:nvPr>
            <p:ph type="title"/>
          </p:nvPr>
        </p:nvSpPr>
        <p:spPr>
          <a:xfrm>
            <a:off x="502920" y="569594"/>
            <a:ext cx="8366536" cy="390526"/>
          </a:xfrm>
        </p:spPr>
        <p:txBody>
          <a:bodyPr>
            <a:noAutofit/>
          </a:bodyPr>
          <a:lstStyle/>
          <a:p>
            <a:r>
              <a:rPr lang="de-DE" sz="2400"/>
              <a:t>So starten Sie Ihren Sensor mit Ihrem Android-Smartphone</a:t>
            </a:r>
            <a:r>
              <a:rPr lang="de-DE" sz="2400" baseline="30000"/>
              <a:t>1</a:t>
            </a:r>
            <a:br>
              <a:rPr lang="de-DE"/>
            </a:br>
            <a:endParaRPr lang="de-DE"/>
          </a:p>
        </p:txBody>
      </p:sp>
      <p:sp>
        <p:nvSpPr>
          <p:cNvPr id="6" name="Fußzeilenplatzhalter 2">
            <a:extLst>
              <a:ext uri="{FF2B5EF4-FFF2-40B4-BE49-F238E27FC236}">
                <a16:creationId xmlns:a16="http://schemas.microsoft.com/office/drawing/2014/main" id="{B695B5EB-9A48-3BB9-79F1-179770EF2CE9}"/>
              </a:ext>
            </a:extLst>
          </p:cNvPr>
          <p:cNvSpPr>
            <a:spLocks noGrp="1"/>
          </p:cNvSpPr>
          <p:nvPr>
            <p:ph type="ftr" sz="quarter" idx="18"/>
          </p:nvPr>
        </p:nvSpPr>
        <p:spPr/>
        <p:txBody>
          <a:bodyPr/>
          <a:lstStyle/>
          <a:p>
            <a:r>
              <a:rPr lang="de-DE" dirty="0"/>
              <a:t>© 2024 Abbott | ADC-78239 v4.0 | Geschützt und vertraulich - nicht verbreiten</a:t>
            </a:r>
            <a:endParaRPr lang="en-US" dirty="0"/>
          </a:p>
        </p:txBody>
      </p:sp>
      <p:sp>
        <p:nvSpPr>
          <p:cNvPr id="13" name="Textplatzhalter 12">
            <a:extLst>
              <a:ext uri="{FF2B5EF4-FFF2-40B4-BE49-F238E27FC236}">
                <a16:creationId xmlns:a16="http://schemas.microsoft.com/office/drawing/2014/main" id="{A5671ABA-3E85-450C-9720-3772D6F26B96}"/>
              </a:ext>
            </a:extLst>
          </p:cNvPr>
          <p:cNvSpPr>
            <a:spLocks noGrp="1"/>
          </p:cNvSpPr>
          <p:nvPr>
            <p:ph type="body" sz="quarter" idx="19"/>
          </p:nvPr>
        </p:nvSpPr>
        <p:spPr>
          <a:xfrm>
            <a:off x="495236" y="4471988"/>
            <a:ext cx="8153463" cy="308464"/>
          </a:xfrm>
        </p:spPr>
        <p:txBody>
          <a:bodyPr/>
          <a:lstStyle/>
          <a:p>
            <a:r>
              <a:rPr lang="de-DE"/>
              <a:t>*Die NFC-Schnittstelle ist nicht an jeder Stelle Ihres Smartphones gleich stark. Es kann daher kurz  dauern, bis Sie die richtige Scan-Position gefunden haben. Ein einmaliger Scan des Sensors ist nötig,  um ihn zu aktivieren.</a:t>
            </a:r>
            <a:br>
              <a:rPr lang="en-US" b="1"/>
            </a:br>
            <a:r>
              <a:rPr lang="en-US"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a:t>
            </a:r>
          </a:p>
        </p:txBody>
      </p:sp>
      <p:sp>
        <p:nvSpPr>
          <p:cNvPr id="60" name="object 41">
            <a:extLst>
              <a:ext uri="{FF2B5EF4-FFF2-40B4-BE49-F238E27FC236}">
                <a16:creationId xmlns:a16="http://schemas.microsoft.com/office/drawing/2014/main" id="{C48E52B4-DAB2-4C69-9E99-8A9CF3378715}"/>
              </a:ext>
            </a:extLst>
          </p:cNvPr>
          <p:cNvSpPr txBox="1"/>
          <p:nvPr/>
        </p:nvSpPr>
        <p:spPr>
          <a:xfrm>
            <a:off x="502921" y="2921634"/>
            <a:ext cx="1512252" cy="746417"/>
          </a:xfrm>
          <a:prstGeom prst="rect">
            <a:avLst/>
          </a:prstGeom>
        </p:spPr>
        <p:txBody>
          <a:bodyPr vert="horz" wrap="square" lIns="0" tIns="7678" rIns="0" bIns="0" rtlCol="0">
            <a:spAutoFit/>
          </a:bodyPr>
          <a:lstStyle/>
          <a:p>
            <a:pPr marL="7677" marR="3071">
              <a:spcBef>
                <a:spcPts val="60"/>
              </a:spcBef>
            </a:pPr>
            <a:r>
              <a:rPr lang="de-DE" sz="1200">
                <a:latin typeface="Georgia" panose="02040502050405020303" pitchFamily="18" charset="0"/>
                <a:cs typeface="Calibri" panose="020F0502020204030204" pitchFamily="34" charset="0"/>
              </a:rPr>
              <a:t>Erlauben Sie es </a:t>
            </a:r>
            <a:br>
              <a:rPr lang="de-DE" sz="1200">
                <a:latin typeface="Georgia" panose="02040502050405020303" pitchFamily="18" charset="0"/>
                <a:cs typeface="Calibri" panose="020F0502020204030204" pitchFamily="34" charset="0"/>
              </a:rPr>
            </a:br>
            <a:r>
              <a:rPr lang="de-DE" sz="1200">
                <a:latin typeface="Georgia" panose="02040502050405020303" pitchFamily="18" charset="0"/>
                <a:cs typeface="Calibri" panose="020F0502020204030204" pitchFamily="34" charset="0"/>
              </a:rPr>
              <a:t>der App, immer im </a:t>
            </a:r>
            <a:r>
              <a:rPr lang="de-DE" sz="1200" b="1">
                <a:latin typeface="Georgia" panose="02040502050405020303" pitchFamily="18" charset="0"/>
                <a:cs typeface="Calibri" panose="020F0502020204030204" pitchFamily="34" charset="0"/>
              </a:rPr>
              <a:t>Hintergrund zu laufen.</a:t>
            </a:r>
          </a:p>
        </p:txBody>
      </p:sp>
      <p:sp>
        <p:nvSpPr>
          <p:cNvPr id="119" name="object 113">
            <a:extLst>
              <a:ext uri="{FF2B5EF4-FFF2-40B4-BE49-F238E27FC236}">
                <a16:creationId xmlns:a16="http://schemas.microsoft.com/office/drawing/2014/main" id="{CFC83545-8276-471F-BEC4-B2E41FA9FEB2}"/>
              </a:ext>
            </a:extLst>
          </p:cNvPr>
          <p:cNvSpPr txBox="1"/>
          <p:nvPr/>
        </p:nvSpPr>
        <p:spPr>
          <a:xfrm>
            <a:off x="2346539" y="2921634"/>
            <a:ext cx="1327218" cy="561751"/>
          </a:xfrm>
          <a:prstGeom prst="rect">
            <a:avLst/>
          </a:prstGeom>
        </p:spPr>
        <p:txBody>
          <a:bodyPr vert="horz" wrap="square" lIns="0" tIns="7678" rIns="0" bIns="0" rtlCol="0">
            <a:spAutoFit/>
          </a:bodyPr>
          <a:lstStyle/>
          <a:p>
            <a:pPr marR="3071">
              <a:spcBef>
                <a:spcPts val="60"/>
              </a:spcBef>
            </a:pPr>
            <a:r>
              <a:rPr lang="de-DE" sz="1200">
                <a:latin typeface="Georgia" panose="02040502050405020303" pitchFamily="18" charset="0"/>
                <a:cs typeface="Calibri" panose="020F0502020204030204" pitchFamily="34" charset="0"/>
              </a:rPr>
              <a:t>Bringen Sie Ihren Sensor vorsichtig </a:t>
            </a:r>
            <a:r>
              <a:rPr lang="de-DE" sz="1200" b="1">
                <a:latin typeface="Georgia" panose="02040502050405020303" pitchFamily="18" charset="0"/>
                <a:cs typeface="Calibri" panose="020F0502020204030204" pitchFamily="34" charset="0"/>
              </a:rPr>
              <a:t>am Oberarm an.</a:t>
            </a:r>
          </a:p>
        </p:txBody>
      </p:sp>
      <p:sp>
        <p:nvSpPr>
          <p:cNvPr id="135" name="object 114">
            <a:extLst>
              <a:ext uri="{FF2B5EF4-FFF2-40B4-BE49-F238E27FC236}">
                <a16:creationId xmlns:a16="http://schemas.microsoft.com/office/drawing/2014/main" id="{CE7DBC55-B48B-46AE-BDEF-61E82F56AC1B}"/>
              </a:ext>
            </a:extLst>
          </p:cNvPr>
          <p:cNvSpPr txBox="1"/>
          <p:nvPr/>
        </p:nvSpPr>
        <p:spPr>
          <a:xfrm>
            <a:off x="7407952" y="2921634"/>
            <a:ext cx="1256299" cy="561751"/>
          </a:xfrm>
          <a:prstGeom prst="rect">
            <a:avLst/>
          </a:prstGeom>
        </p:spPr>
        <p:txBody>
          <a:bodyPr vert="horz" wrap="square" lIns="0" tIns="7678" rIns="0" bIns="0" rtlCol="0">
            <a:spAutoFit/>
          </a:bodyPr>
          <a:lstStyle/>
          <a:p>
            <a:pPr marR="50669">
              <a:spcBef>
                <a:spcPts val="60"/>
              </a:spcBef>
            </a:pPr>
            <a:r>
              <a:rPr lang="de-DE" sz="1200">
                <a:latin typeface="Georgia" panose="02040502050405020303" pitchFamily="18" charset="0"/>
                <a:cs typeface="Calibri" panose="020F0502020204030204" pitchFamily="34" charset="0"/>
              </a:rPr>
              <a:t>Ihr Sensor ist in </a:t>
            </a:r>
            <a:br>
              <a:rPr lang="de-DE" sz="1200">
                <a:latin typeface="Georgia" panose="02040502050405020303" pitchFamily="18" charset="0"/>
                <a:cs typeface="Calibri" panose="020F0502020204030204" pitchFamily="34" charset="0"/>
              </a:rPr>
            </a:br>
            <a:r>
              <a:rPr lang="de-DE" sz="1200" b="1">
                <a:latin typeface="Georgia" panose="02040502050405020303" pitchFamily="18" charset="0"/>
                <a:cs typeface="Calibri" panose="020F0502020204030204" pitchFamily="34" charset="0"/>
              </a:rPr>
              <a:t>60 Minuten </a:t>
            </a:r>
            <a:r>
              <a:rPr lang="de-DE" sz="1200">
                <a:latin typeface="Georgia" panose="02040502050405020303" pitchFamily="18" charset="0"/>
                <a:cs typeface="Calibri" panose="020F0502020204030204" pitchFamily="34" charset="0"/>
              </a:rPr>
              <a:t>einsatzbereit.</a:t>
            </a:r>
            <a:endParaRPr lang="de-DE" sz="1200" baseline="30000">
              <a:latin typeface="Georgia" panose="02040502050405020303" pitchFamily="18" charset="0"/>
              <a:cs typeface="Calibri" panose="020F0502020204030204" pitchFamily="34" charset="0"/>
            </a:endParaRPr>
          </a:p>
        </p:txBody>
      </p:sp>
      <p:sp>
        <p:nvSpPr>
          <p:cNvPr id="96" name="Titel 6">
            <a:extLst>
              <a:ext uri="{FF2B5EF4-FFF2-40B4-BE49-F238E27FC236}">
                <a16:creationId xmlns:a16="http://schemas.microsoft.com/office/drawing/2014/main" id="{F11361A4-4B43-5140-B881-D2ED2F62E8EA}"/>
              </a:ext>
            </a:extLst>
          </p:cNvPr>
          <p:cNvSpPr txBox="1">
            <a:spLocks/>
          </p:cNvSpPr>
          <p:nvPr/>
        </p:nvSpPr>
        <p:spPr>
          <a:xfrm>
            <a:off x="503238" y="633541"/>
            <a:ext cx="8454011" cy="616664"/>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2400" b="0" kern="1200" cap="none" spc="0" baseline="0">
                <a:solidFill>
                  <a:schemeClr val="accent5"/>
                </a:solidFill>
                <a:latin typeface="Georgia" panose="02040502050405020303" pitchFamily="18" charset="0"/>
                <a:ea typeface="+mj-ea"/>
                <a:cs typeface="Calibri" panose="020F0502020204030204" pitchFamily="34" charset="0"/>
              </a:defRPr>
            </a:lvl1pPr>
          </a:lstStyle>
          <a:p>
            <a:endParaRPr lang="de-DE" sz="2200">
              <a:solidFill>
                <a:schemeClr val="bg1"/>
              </a:solidFill>
            </a:endParaRPr>
          </a:p>
        </p:txBody>
      </p:sp>
      <p:sp>
        <p:nvSpPr>
          <p:cNvPr id="47" name="object 113">
            <a:extLst>
              <a:ext uri="{FF2B5EF4-FFF2-40B4-BE49-F238E27FC236}">
                <a16:creationId xmlns:a16="http://schemas.microsoft.com/office/drawing/2014/main" id="{528B380D-69A1-446F-A6B0-15EBB75C3716}"/>
              </a:ext>
            </a:extLst>
          </p:cNvPr>
          <p:cNvSpPr txBox="1"/>
          <p:nvPr/>
        </p:nvSpPr>
        <p:spPr>
          <a:xfrm>
            <a:off x="4061715" y="2921634"/>
            <a:ext cx="3094861" cy="746417"/>
          </a:xfrm>
          <a:prstGeom prst="rect">
            <a:avLst/>
          </a:prstGeom>
        </p:spPr>
        <p:txBody>
          <a:bodyPr vert="horz" wrap="square" lIns="0" tIns="7678" rIns="0" bIns="0" rtlCol="0">
            <a:spAutoFit/>
          </a:bodyPr>
          <a:lstStyle/>
          <a:p>
            <a:pPr marL="7677" marR="3071">
              <a:spcBef>
                <a:spcPts val="60"/>
              </a:spcBef>
            </a:pPr>
            <a:r>
              <a:rPr lang="de-DE" sz="1200">
                <a:latin typeface="Georgia" panose="02040502050405020303" pitchFamily="18" charset="0"/>
                <a:cs typeface="Calibri" panose="020F0502020204030204" pitchFamily="34" charset="0"/>
              </a:rPr>
              <a:t>Scannen Sie Ihren Sensor mit der </a:t>
            </a:r>
            <a:br>
              <a:rPr lang="de-DE" sz="1200">
                <a:latin typeface="Georgia" panose="02040502050405020303" pitchFamily="18" charset="0"/>
                <a:cs typeface="Calibri" panose="020F0502020204030204" pitchFamily="34" charset="0"/>
              </a:rPr>
            </a:br>
            <a:r>
              <a:rPr lang="de-DE" sz="1200" b="1">
                <a:latin typeface="Georgia" panose="02040502050405020303" pitchFamily="18" charset="0"/>
                <a:cs typeface="Calibri" panose="020F0502020204030204" pitchFamily="34" charset="0"/>
              </a:rPr>
              <a:t>Oberseite Ihres Smartphones.</a:t>
            </a:r>
            <a:r>
              <a:rPr lang="de-DE" sz="1200">
                <a:latin typeface="Georgia" panose="02040502050405020303" pitchFamily="18" charset="0"/>
                <a:cs typeface="Calibri" panose="020F0502020204030204" pitchFamily="34" charset="0"/>
              </a:rPr>
              <a:t> Jedes Smartphone-Modell ist anders. </a:t>
            </a:r>
            <a:r>
              <a:rPr lang="de-DE" sz="1200" b="1">
                <a:latin typeface="Georgia" panose="02040502050405020303" pitchFamily="18" charset="0"/>
                <a:cs typeface="Calibri" panose="020F0502020204030204" pitchFamily="34" charset="0"/>
              </a:rPr>
              <a:t>Bewegen</a:t>
            </a:r>
            <a:r>
              <a:rPr lang="de-DE" sz="1200">
                <a:latin typeface="Georgia" panose="02040502050405020303" pitchFamily="18" charset="0"/>
                <a:cs typeface="Calibri" panose="020F0502020204030204" pitchFamily="34" charset="0"/>
              </a:rPr>
              <a:t> Sie Ihr Smartphone </a:t>
            </a:r>
            <a:r>
              <a:rPr lang="de-DE" sz="1200" b="1">
                <a:latin typeface="Georgia" panose="02040502050405020303" pitchFamily="18" charset="0"/>
                <a:cs typeface="Calibri" panose="020F0502020204030204" pitchFamily="34" charset="0"/>
              </a:rPr>
              <a:t>langsam</a:t>
            </a:r>
            <a:r>
              <a:rPr lang="de-DE" sz="1200">
                <a:latin typeface="Georgia" panose="02040502050405020303" pitchFamily="18" charset="0"/>
                <a:cs typeface="Calibri" panose="020F0502020204030204" pitchFamily="34" charset="0"/>
              </a:rPr>
              <a:t>, falls erforderlich.*</a:t>
            </a:r>
          </a:p>
        </p:txBody>
      </p:sp>
      <p:pic>
        <p:nvPicPr>
          <p:cNvPr id="7" name="Grafik 6">
            <a:extLst>
              <a:ext uri="{FF2B5EF4-FFF2-40B4-BE49-F238E27FC236}">
                <a16:creationId xmlns:a16="http://schemas.microsoft.com/office/drawing/2014/main" id="{890B7E9F-C4CE-4735-9D99-FD75103E3C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5196" y="1009658"/>
            <a:ext cx="963937" cy="1936800"/>
          </a:xfrm>
          <a:prstGeom prst="rect">
            <a:avLst/>
          </a:prstGeom>
        </p:spPr>
      </p:pic>
      <p:sp>
        <p:nvSpPr>
          <p:cNvPr id="51" name="Abgerundetes Rechteck 3">
            <a:extLst>
              <a:ext uri="{FF2B5EF4-FFF2-40B4-BE49-F238E27FC236}">
                <a16:creationId xmlns:a16="http://schemas.microsoft.com/office/drawing/2014/main" id="{CF93B631-3752-45A8-9B51-1B93D17A0EEA}"/>
              </a:ext>
            </a:extLst>
          </p:cNvPr>
          <p:cNvSpPr/>
          <p:nvPr/>
        </p:nvSpPr>
        <p:spPr>
          <a:xfrm>
            <a:off x="502920" y="3749634"/>
            <a:ext cx="8153463" cy="675620"/>
          </a:xfrm>
          <a:prstGeom prst="roundRect">
            <a:avLst>
              <a:gd name="adj" fmla="val 20071"/>
            </a:avLst>
          </a:prstGeom>
          <a:ln w="25400">
            <a:solidFill>
              <a:schemeClr val="accent3"/>
            </a:solidFill>
          </a:ln>
        </p:spPr>
        <p:txBody>
          <a:bodyPr wrap="square">
            <a:spAutoFit/>
          </a:bodyPr>
          <a:lstStyle/>
          <a:p>
            <a:r>
              <a:rPr lang="de-DE" sz="1100">
                <a:latin typeface="Calibri" panose="020F0502020204030204" pitchFamily="34" charset="0"/>
                <a:cs typeface="Calibri" panose="020F0502020204030204" pitchFamily="34" charset="0"/>
              </a:rPr>
              <a:t>Bluetooth muss beim Starten eines </a:t>
            </a:r>
            <a:r>
              <a:rPr lang="de-DE" sz="1100" err="1">
                <a:latin typeface="Calibri" panose="020F0502020204030204" pitchFamily="34" charset="0"/>
                <a:cs typeface="Calibri" panose="020F0502020204030204" pitchFamily="34" charset="0"/>
              </a:rPr>
              <a:t>FreeStyle</a:t>
            </a:r>
            <a:r>
              <a:rPr lang="de-DE" sz="1100">
                <a:latin typeface="Calibri" panose="020F0502020204030204" pitchFamily="34" charset="0"/>
                <a:cs typeface="Calibri" panose="020F0502020204030204" pitchFamily="34" charset="0"/>
              </a:rPr>
              <a:t> Libre 3 Sensors aktiviert sein und dauerhaft eingeschaltet bleiben. Bei Android 6.0 und höher muss die Standortberechtigung aktiviert sein, damit sich das System mit Bluetooth-Geräten verbinden kann. Sowohl </a:t>
            </a:r>
            <a:r>
              <a:rPr lang="de-DE" sz="1100" err="1">
                <a:latin typeface="Calibri" panose="020F0502020204030204" pitchFamily="34" charset="0"/>
                <a:cs typeface="Calibri" panose="020F0502020204030204" pitchFamily="34" charset="0"/>
              </a:rPr>
              <a:t>FreeStyle</a:t>
            </a:r>
            <a:r>
              <a:rPr lang="de-DE" sz="1100">
                <a:latin typeface="Calibri" panose="020F0502020204030204" pitchFamily="34" charset="0"/>
                <a:cs typeface="Calibri" panose="020F0502020204030204" pitchFamily="34" charset="0"/>
              </a:rPr>
              <a:t> Libre 3 Sensoren als auch die </a:t>
            </a:r>
            <a:r>
              <a:rPr lang="de-DE" sz="1100" err="1">
                <a:latin typeface="Calibri" panose="020F0502020204030204" pitchFamily="34" charset="0"/>
                <a:cs typeface="Calibri" panose="020F0502020204030204" pitchFamily="34" charset="0"/>
              </a:rPr>
              <a:t>FreeStyle</a:t>
            </a:r>
            <a:r>
              <a:rPr lang="de-DE" sz="1100">
                <a:latin typeface="Calibri" panose="020F0502020204030204" pitchFamily="34" charset="0"/>
                <a:cs typeface="Calibri" panose="020F0502020204030204" pitchFamily="34" charset="0"/>
              </a:rPr>
              <a:t> Libre 3 App erfassen Ihren Standort nicht.</a:t>
            </a:r>
          </a:p>
        </p:txBody>
      </p:sp>
      <p:sp>
        <p:nvSpPr>
          <p:cNvPr id="37" name="Oval 102">
            <a:extLst>
              <a:ext uri="{FF2B5EF4-FFF2-40B4-BE49-F238E27FC236}">
                <a16:creationId xmlns:a16="http://schemas.microsoft.com/office/drawing/2014/main" id="{5165EA62-2BD0-B24C-A310-5C33FE0D3BB5}"/>
              </a:ext>
            </a:extLst>
          </p:cNvPr>
          <p:cNvSpPr/>
          <p:nvPr/>
        </p:nvSpPr>
        <p:spPr>
          <a:xfrm>
            <a:off x="7169767"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4</a:t>
            </a:r>
          </a:p>
        </p:txBody>
      </p:sp>
      <p:sp>
        <p:nvSpPr>
          <p:cNvPr id="38" name="Oval 102">
            <a:extLst>
              <a:ext uri="{FF2B5EF4-FFF2-40B4-BE49-F238E27FC236}">
                <a16:creationId xmlns:a16="http://schemas.microsoft.com/office/drawing/2014/main" id="{E039CE29-531A-A14C-9185-14D37D5BE84F}"/>
              </a:ext>
            </a:extLst>
          </p:cNvPr>
          <p:cNvSpPr/>
          <p:nvPr/>
        </p:nvSpPr>
        <p:spPr>
          <a:xfrm>
            <a:off x="4550762"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3</a:t>
            </a:r>
          </a:p>
        </p:txBody>
      </p:sp>
      <p:sp>
        <p:nvSpPr>
          <p:cNvPr id="40" name="Oval 102">
            <a:extLst>
              <a:ext uri="{FF2B5EF4-FFF2-40B4-BE49-F238E27FC236}">
                <a16:creationId xmlns:a16="http://schemas.microsoft.com/office/drawing/2014/main" id="{551C59E6-DC57-CD4E-BF78-7AF73570AC36}"/>
              </a:ext>
            </a:extLst>
          </p:cNvPr>
          <p:cNvSpPr/>
          <p:nvPr/>
        </p:nvSpPr>
        <p:spPr>
          <a:xfrm>
            <a:off x="506269"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1</a:t>
            </a:r>
          </a:p>
        </p:txBody>
      </p:sp>
      <p:sp>
        <p:nvSpPr>
          <p:cNvPr id="41" name="Oval 102">
            <a:extLst>
              <a:ext uri="{FF2B5EF4-FFF2-40B4-BE49-F238E27FC236}">
                <a16:creationId xmlns:a16="http://schemas.microsoft.com/office/drawing/2014/main" id="{501B4EA6-4403-B342-AC5A-95D18DF1091E}"/>
              </a:ext>
            </a:extLst>
          </p:cNvPr>
          <p:cNvSpPr/>
          <p:nvPr/>
        </p:nvSpPr>
        <p:spPr>
          <a:xfrm>
            <a:off x="2334001"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2</a:t>
            </a:r>
          </a:p>
        </p:txBody>
      </p:sp>
      <p:grpSp>
        <p:nvGrpSpPr>
          <p:cNvPr id="5" name="Gruppieren 4">
            <a:extLst>
              <a:ext uri="{FF2B5EF4-FFF2-40B4-BE49-F238E27FC236}">
                <a16:creationId xmlns:a16="http://schemas.microsoft.com/office/drawing/2014/main" id="{5C387190-EC3F-C104-A10C-859A2B72F075}"/>
              </a:ext>
            </a:extLst>
          </p:cNvPr>
          <p:cNvGrpSpPr/>
          <p:nvPr/>
        </p:nvGrpSpPr>
        <p:grpSpPr>
          <a:xfrm>
            <a:off x="5936131" y="1974196"/>
            <a:ext cx="603657" cy="770910"/>
            <a:chOff x="5936131" y="2040562"/>
            <a:chExt cx="603657" cy="770910"/>
          </a:xfrm>
        </p:grpSpPr>
        <p:pic>
          <p:nvPicPr>
            <p:cNvPr id="46" name="Grafik 45" descr="Ein Bild, das drinnen, weiß, dunkel enthält.&#10;&#10;Automatisch generierte Beschreibung">
              <a:extLst>
                <a:ext uri="{FF2B5EF4-FFF2-40B4-BE49-F238E27FC236}">
                  <a16:creationId xmlns:a16="http://schemas.microsoft.com/office/drawing/2014/main" id="{0B85173D-6F92-E74E-A62E-B970F73B9E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1458" y="2363142"/>
              <a:ext cx="448330" cy="448330"/>
            </a:xfrm>
            <a:prstGeom prst="rect">
              <a:avLst/>
            </a:prstGeom>
          </p:spPr>
        </p:pic>
        <p:pic>
          <p:nvPicPr>
            <p:cNvPr id="50" name="Grafik 49">
              <a:extLst>
                <a:ext uri="{FF2B5EF4-FFF2-40B4-BE49-F238E27FC236}">
                  <a16:creationId xmlns:a16="http://schemas.microsoft.com/office/drawing/2014/main" id="{BBF4CD9F-7B40-C74D-87B7-087E22D1EEDB}"/>
                </a:ext>
              </a:extLst>
            </p:cNvPr>
            <p:cNvPicPr>
              <a:picLocks noChangeAspect="1"/>
            </p:cNvPicPr>
            <p:nvPr/>
          </p:nvPicPr>
          <p:blipFill>
            <a:blip r:embed="rId5"/>
            <a:stretch>
              <a:fillRect/>
            </a:stretch>
          </p:blipFill>
          <p:spPr>
            <a:xfrm>
              <a:off x="5936131" y="2040562"/>
              <a:ext cx="596535" cy="371016"/>
            </a:xfrm>
            <a:prstGeom prst="rect">
              <a:avLst/>
            </a:prstGeom>
          </p:spPr>
        </p:pic>
      </p:grpSp>
      <p:pic>
        <p:nvPicPr>
          <p:cNvPr id="52" name="Grafik 51">
            <a:extLst>
              <a:ext uri="{FF2B5EF4-FFF2-40B4-BE49-F238E27FC236}">
                <a16:creationId xmlns:a16="http://schemas.microsoft.com/office/drawing/2014/main" id="{31ABF8F3-F11D-7441-A393-138447188DA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5733487" y="2303008"/>
            <a:ext cx="509955" cy="509955"/>
          </a:xfrm>
          <a:prstGeom prst="rect">
            <a:avLst/>
          </a:prstGeom>
        </p:spPr>
      </p:pic>
      <p:grpSp>
        <p:nvGrpSpPr>
          <p:cNvPr id="53" name="Gruppieren 52">
            <a:extLst>
              <a:ext uri="{FF2B5EF4-FFF2-40B4-BE49-F238E27FC236}">
                <a16:creationId xmlns:a16="http://schemas.microsoft.com/office/drawing/2014/main" id="{06C49B46-86C6-FE43-BF45-42A60889E093}"/>
              </a:ext>
            </a:extLst>
          </p:cNvPr>
          <p:cNvGrpSpPr/>
          <p:nvPr/>
        </p:nvGrpSpPr>
        <p:grpSpPr>
          <a:xfrm>
            <a:off x="8505305" y="1669348"/>
            <a:ext cx="450836" cy="450836"/>
            <a:chOff x="7887595" y="3862154"/>
            <a:chExt cx="450836" cy="450836"/>
          </a:xfrm>
        </p:grpSpPr>
        <p:pic>
          <p:nvPicPr>
            <p:cNvPr id="54" name="Grafik 53">
              <a:extLst>
                <a:ext uri="{FF2B5EF4-FFF2-40B4-BE49-F238E27FC236}">
                  <a16:creationId xmlns:a16="http://schemas.microsoft.com/office/drawing/2014/main" id="{3A14097D-EDFF-734E-8021-6D80720F0F5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7887595" y="3862154"/>
              <a:ext cx="450836" cy="450836"/>
            </a:xfrm>
            <a:prstGeom prst="rect">
              <a:avLst/>
            </a:prstGeom>
          </p:spPr>
        </p:pic>
        <p:sp>
          <p:nvSpPr>
            <p:cNvPr id="55" name="object 84">
              <a:extLst>
                <a:ext uri="{FF2B5EF4-FFF2-40B4-BE49-F238E27FC236}">
                  <a16:creationId xmlns:a16="http://schemas.microsoft.com/office/drawing/2014/main" id="{49BDA12D-5877-7C45-A3F0-0390C8807925}"/>
                </a:ext>
              </a:extLst>
            </p:cNvPr>
            <p:cNvSpPr/>
            <p:nvPr/>
          </p:nvSpPr>
          <p:spPr>
            <a:xfrm>
              <a:off x="7887595" y="3944942"/>
              <a:ext cx="364151" cy="361837"/>
            </a:xfrm>
            <a:custGeom>
              <a:avLst/>
              <a:gdLst/>
              <a:ahLst/>
              <a:cxnLst/>
              <a:rect l="l" t="t" r="r" b="b"/>
              <a:pathLst>
                <a:path w="347344" h="347345">
                  <a:moveTo>
                    <a:pt x="173647" y="347306"/>
                  </a:moveTo>
                  <a:lnTo>
                    <a:pt x="219812" y="341103"/>
                  </a:lnTo>
                  <a:lnTo>
                    <a:pt x="261293" y="323597"/>
                  </a:lnTo>
                  <a:lnTo>
                    <a:pt x="296437" y="296444"/>
                  </a:lnTo>
                  <a:lnTo>
                    <a:pt x="323588" y="261300"/>
                  </a:lnTo>
                  <a:lnTo>
                    <a:pt x="341091" y="219820"/>
                  </a:lnTo>
                  <a:lnTo>
                    <a:pt x="347294" y="173659"/>
                  </a:lnTo>
                  <a:lnTo>
                    <a:pt x="341091" y="127493"/>
                  </a:lnTo>
                  <a:lnTo>
                    <a:pt x="323588" y="86010"/>
                  </a:lnTo>
                  <a:lnTo>
                    <a:pt x="296437" y="50863"/>
                  </a:lnTo>
                  <a:lnTo>
                    <a:pt x="261293" y="23709"/>
                  </a:lnTo>
                  <a:lnTo>
                    <a:pt x="219812" y="6203"/>
                  </a:lnTo>
                  <a:lnTo>
                    <a:pt x="173647" y="0"/>
                  </a:lnTo>
                  <a:lnTo>
                    <a:pt x="127482" y="6203"/>
                  </a:lnTo>
                  <a:lnTo>
                    <a:pt x="86000" y="23709"/>
                  </a:lnTo>
                  <a:lnTo>
                    <a:pt x="50857" y="50863"/>
                  </a:lnTo>
                  <a:lnTo>
                    <a:pt x="23706" y="86010"/>
                  </a:lnTo>
                  <a:lnTo>
                    <a:pt x="6202" y="127493"/>
                  </a:lnTo>
                  <a:lnTo>
                    <a:pt x="0" y="173659"/>
                  </a:lnTo>
                  <a:lnTo>
                    <a:pt x="6202" y="219820"/>
                  </a:lnTo>
                  <a:lnTo>
                    <a:pt x="23706" y="261300"/>
                  </a:lnTo>
                  <a:lnTo>
                    <a:pt x="50857" y="296444"/>
                  </a:lnTo>
                  <a:lnTo>
                    <a:pt x="86000" y="323597"/>
                  </a:lnTo>
                  <a:lnTo>
                    <a:pt x="127482" y="341103"/>
                  </a:lnTo>
                  <a:lnTo>
                    <a:pt x="173647" y="347306"/>
                  </a:lnTo>
                  <a:close/>
                </a:path>
              </a:pathLst>
            </a:custGeom>
            <a:ln w="12700">
              <a:solidFill>
                <a:srgbClr val="00A650"/>
              </a:solidFill>
            </a:ln>
          </p:spPr>
          <p:txBody>
            <a:bodyPr wrap="square" lIns="0" tIns="0" rIns="0" bIns="0" rtlCol="0"/>
            <a:lstStyle/>
            <a:p>
              <a:endParaRPr sz="685"/>
            </a:p>
          </p:txBody>
        </p:sp>
      </p:grpSp>
      <p:sp>
        <p:nvSpPr>
          <p:cNvPr id="59" name="object 118">
            <a:extLst>
              <a:ext uri="{FF2B5EF4-FFF2-40B4-BE49-F238E27FC236}">
                <a16:creationId xmlns:a16="http://schemas.microsoft.com/office/drawing/2014/main" id="{7FB8E893-61F8-AD4C-A424-FCCB13BBF72F}"/>
              </a:ext>
            </a:extLst>
          </p:cNvPr>
          <p:cNvSpPr/>
          <p:nvPr/>
        </p:nvSpPr>
        <p:spPr>
          <a:xfrm>
            <a:off x="2027594" y="1832139"/>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p>
        </p:txBody>
      </p:sp>
      <p:sp>
        <p:nvSpPr>
          <p:cNvPr id="61" name="object 118">
            <a:extLst>
              <a:ext uri="{FF2B5EF4-FFF2-40B4-BE49-F238E27FC236}">
                <a16:creationId xmlns:a16="http://schemas.microsoft.com/office/drawing/2014/main" id="{86534F5A-C5E0-0243-81BE-96E8A0440000}"/>
              </a:ext>
            </a:extLst>
          </p:cNvPr>
          <p:cNvSpPr/>
          <p:nvPr/>
        </p:nvSpPr>
        <p:spPr>
          <a:xfrm>
            <a:off x="7010591" y="1832139"/>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p>
        </p:txBody>
      </p:sp>
      <p:sp>
        <p:nvSpPr>
          <p:cNvPr id="63" name="object 118">
            <a:extLst>
              <a:ext uri="{FF2B5EF4-FFF2-40B4-BE49-F238E27FC236}">
                <a16:creationId xmlns:a16="http://schemas.microsoft.com/office/drawing/2014/main" id="{DE225325-1EAB-F441-870B-86F145214BB2}"/>
              </a:ext>
            </a:extLst>
          </p:cNvPr>
          <p:cNvSpPr/>
          <p:nvPr/>
        </p:nvSpPr>
        <p:spPr>
          <a:xfrm>
            <a:off x="3836352" y="1832139"/>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p>
        </p:txBody>
      </p:sp>
      <p:sp>
        <p:nvSpPr>
          <p:cNvPr id="65" name="object 52">
            <a:extLst>
              <a:ext uri="{FF2B5EF4-FFF2-40B4-BE49-F238E27FC236}">
                <a16:creationId xmlns:a16="http://schemas.microsoft.com/office/drawing/2014/main" id="{1929CCD2-87EE-864F-8AC5-CD4183EC273D}"/>
              </a:ext>
            </a:extLst>
          </p:cNvPr>
          <p:cNvSpPr/>
          <p:nvPr/>
        </p:nvSpPr>
        <p:spPr>
          <a:xfrm>
            <a:off x="3864239" y="2921634"/>
            <a:ext cx="10775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66" name="object 52">
            <a:extLst>
              <a:ext uri="{FF2B5EF4-FFF2-40B4-BE49-F238E27FC236}">
                <a16:creationId xmlns:a16="http://schemas.microsoft.com/office/drawing/2014/main" id="{FA150D46-AD03-5045-86A6-4E23FC821781}"/>
              </a:ext>
            </a:extLst>
          </p:cNvPr>
          <p:cNvSpPr/>
          <p:nvPr/>
        </p:nvSpPr>
        <p:spPr>
          <a:xfrm>
            <a:off x="2052778" y="2921634"/>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67" name="object 52">
            <a:extLst>
              <a:ext uri="{FF2B5EF4-FFF2-40B4-BE49-F238E27FC236}">
                <a16:creationId xmlns:a16="http://schemas.microsoft.com/office/drawing/2014/main" id="{35324484-B350-274C-B41C-2765479DCE78}"/>
              </a:ext>
            </a:extLst>
          </p:cNvPr>
          <p:cNvSpPr/>
          <p:nvPr/>
        </p:nvSpPr>
        <p:spPr>
          <a:xfrm>
            <a:off x="7275776" y="2921634"/>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pic>
        <p:nvPicPr>
          <p:cNvPr id="69" name="Grafik 68">
            <a:extLst>
              <a:ext uri="{FF2B5EF4-FFF2-40B4-BE49-F238E27FC236}">
                <a16:creationId xmlns:a16="http://schemas.microsoft.com/office/drawing/2014/main" id="{DC282A46-7E78-D147-8190-3637CB1A909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586921" y="1009658"/>
            <a:ext cx="963937" cy="1936799"/>
          </a:xfrm>
          <a:prstGeom prst="rect">
            <a:avLst/>
          </a:prstGeom>
        </p:spPr>
      </p:pic>
      <p:pic>
        <p:nvPicPr>
          <p:cNvPr id="71" name="Grafik 70">
            <a:extLst>
              <a:ext uri="{FF2B5EF4-FFF2-40B4-BE49-F238E27FC236}">
                <a16:creationId xmlns:a16="http://schemas.microsoft.com/office/drawing/2014/main" id="{856FC67C-FB3C-DE4D-A99E-83861C1ECA2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839657" y="1009658"/>
            <a:ext cx="963936" cy="1936799"/>
          </a:xfrm>
          <a:prstGeom prst="rect">
            <a:avLst/>
          </a:prstGeom>
        </p:spPr>
      </p:pic>
      <p:pic>
        <p:nvPicPr>
          <p:cNvPr id="73" name="Grafik 72">
            <a:extLst>
              <a:ext uri="{FF2B5EF4-FFF2-40B4-BE49-F238E27FC236}">
                <a16:creationId xmlns:a16="http://schemas.microsoft.com/office/drawing/2014/main" id="{D63AFD39-4A7D-CF4B-AD95-A38CCAD92DB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424595" y="1009659"/>
            <a:ext cx="963936" cy="1936797"/>
          </a:xfrm>
          <a:prstGeom prst="rect">
            <a:avLst/>
          </a:prstGeom>
        </p:spPr>
      </p:pic>
      <p:sp>
        <p:nvSpPr>
          <p:cNvPr id="10" name="Datumsplatzhalter 9">
            <a:extLst>
              <a:ext uri="{FF2B5EF4-FFF2-40B4-BE49-F238E27FC236}">
                <a16:creationId xmlns:a16="http://schemas.microsoft.com/office/drawing/2014/main" id="{968AE18E-3C4E-7E66-73CD-71A8E1C78E39}"/>
              </a:ext>
            </a:extLst>
          </p:cNvPr>
          <p:cNvSpPr>
            <a:spLocks noGrp="1"/>
          </p:cNvSpPr>
          <p:nvPr>
            <p:ph type="dt" sz="half" idx="15"/>
          </p:nvPr>
        </p:nvSpPr>
        <p:spPr>
          <a:xfrm>
            <a:off x="7531511" y="4766400"/>
            <a:ext cx="787879" cy="274637"/>
          </a:xfrm>
        </p:spPr>
        <p:txBody>
          <a:bodyPr/>
          <a:lstStyle/>
          <a:p>
            <a:fld id="{C8B7DC66-55A1-0743-9A54-03ABDD60CD60}" type="datetime1">
              <a:rPr lang="de-DE" sz="1000" smtClean="0"/>
              <a:t>16.04.24</a:t>
            </a:fld>
            <a:endParaRPr lang="en-IN" sz="1000"/>
          </a:p>
        </p:txBody>
      </p:sp>
      <p:sp>
        <p:nvSpPr>
          <p:cNvPr id="11" name="Foliennummernplatzhalter 10">
            <a:extLst>
              <a:ext uri="{FF2B5EF4-FFF2-40B4-BE49-F238E27FC236}">
                <a16:creationId xmlns:a16="http://schemas.microsoft.com/office/drawing/2014/main" id="{9F926E24-E24C-D707-6072-0E8F91CDA1FC}"/>
              </a:ext>
            </a:extLst>
          </p:cNvPr>
          <p:cNvSpPr>
            <a:spLocks noGrp="1"/>
          </p:cNvSpPr>
          <p:nvPr>
            <p:ph type="sldNum" sz="quarter" idx="17"/>
          </p:nvPr>
        </p:nvSpPr>
        <p:spPr>
          <a:xfrm>
            <a:off x="8167058" y="4766400"/>
            <a:ext cx="568102" cy="274637"/>
          </a:xfrm>
        </p:spPr>
        <p:txBody>
          <a:bodyPr/>
          <a:lstStyle/>
          <a:p>
            <a:pPr>
              <a:defRPr/>
            </a:pPr>
            <a:r>
              <a:rPr lang="en-IN"/>
              <a:t>|    </a:t>
            </a:r>
            <a:fld id="{7B2119CD-3B2D-4CEB-B404-D2E3F8CD6D69}" type="slidenum">
              <a:rPr lang="en-IN" smtClean="0"/>
              <a:pPr>
                <a:defRPr/>
              </a:pPr>
              <a:t>22</a:t>
            </a:fld>
            <a:endParaRPr lang="en-IN"/>
          </a:p>
        </p:txBody>
      </p:sp>
    </p:spTree>
    <p:extLst>
      <p:ext uri="{BB962C8B-B14F-4D97-AF65-F5344CB8AC3E}">
        <p14:creationId xmlns:p14="http://schemas.microsoft.com/office/powerpoint/2010/main" val="2523644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220D961-14BF-B821-39C6-9F6DD7AB8AA0}"/>
              </a:ext>
            </a:extLst>
          </p:cNvPr>
          <p:cNvSpPr>
            <a:spLocks noGrp="1"/>
          </p:cNvSpPr>
          <p:nvPr>
            <p:ph type="body" sz="quarter" idx="10"/>
          </p:nvPr>
        </p:nvSpPr>
        <p:spPr>
          <a:xfrm>
            <a:off x="502921" y="266700"/>
            <a:ext cx="8138159" cy="261610"/>
          </a:xfrm>
        </p:spPr>
        <p:txBody>
          <a:bodyPr/>
          <a:lstStyle/>
          <a:p>
            <a:r>
              <a:rPr lang="de-DE" err="1"/>
              <a:t>FreeStyle</a:t>
            </a:r>
            <a:r>
              <a:rPr lang="de-DE"/>
              <a:t> Libre 3: Einrichten der </a:t>
            </a:r>
            <a:r>
              <a:rPr lang="de-DE" err="1"/>
              <a:t>FreeStyle</a:t>
            </a:r>
            <a:r>
              <a:rPr lang="de-DE"/>
              <a:t> Libre 3 App</a:t>
            </a:r>
            <a:r>
              <a:rPr lang="de-DE" baseline="30000"/>
              <a:t>1</a:t>
            </a:r>
            <a:r>
              <a:rPr lang="de-DE"/>
              <a:t> und des Lesegeräts</a:t>
            </a:r>
          </a:p>
          <a:p>
            <a:endParaRPr lang="de-DE"/>
          </a:p>
        </p:txBody>
      </p:sp>
      <p:sp>
        <p:nvSpPr>
          <p:cNvPr id="4" name="Datumsplatzhalter 3">
            <a:extLst>
              <a:ext uri="{FF2B5EF4-FFF2-40B4-BE49-F238E27FC236}">
                <a16:creationId xmlns:a16="http://schemas.microsoft.com/office/drawing/2014/main" id="{7F2C25A9-04A6-F8E6-F5C4-1094773DB853}"/>
              </a:ext>
            </a:extLst>
          </p:cNvPr>
          <p:cNvSpPr>
            <a:spLocks noGrp="1"/>
          </p:cNvSpPr>
          <p:nvPr>
            <p:ph type="dt" sz="half" idx="15"/>
          </p:nvPr>
        </p:nvSpPr>
        <p:spPr/>
        <p:txBody>
          <a:bodyPr/>
          <a:lstStyle/>
          <a:p>
            <a:fld id="{A3AD4929-8258-AC47-850A-2F9E903296C7}" type="datetime1">
              <a:rPr lang="de-DE" sz="1000" smtClean="0"/>
              <a:t>16.04.24</a:t>
            </a:fld>
            <a:endParaRPr lang="en-IN" sz="1000"/>
          </a:p>
        </p:txBody>
      </p:sp>
      <p:sp>
        <p:nvSpPr>
          <p:cNvPr id="5" name="Foliennummernplatzhalter 4">
            <a:extLst>
              <a:ext uri="{FF2B5EF4-FFF2-40B4-BE49-F238E27FC236}">
                <a16:creationId xmlns:a16="http://schemas.microsoft.com/office/drawing/2014/main" id="{84C4D1E7-FCEE-92F6-2CBB-6983D68A971F}"/>
              </a:ext>
            </a:extLst>
          </p:cNvPr>
          <p:cNvSpPr>
            <a:spLocks noGrp="1"/>
          </p:cNvSpPr>
          <p:nvPr>
            <p:ph type="sldNum" sz="quarter" idx="17"/>
          </p:nvPr>
        </p:nvSpPr>
        <p:spPr/>
        <p:txBody>
          <a:bodyPr/>
          <a:lstStyle/>
          <a:p>
            <a:pPr>
              <a:defRPr/>
            </a:pPr>
            <a:r>
              <a:rPr lang="en-IN"/>
              <a:t>|    </a:t>
            </a:r>
            <a:fld id="{7B2119CD-3B2D-4CEB-B404-D2E3F8CD6D69}" type="slidenum">
              <a:rPr lang="en-IN" smtClean="0"/>
              <a:pPr>
                <a:defRPr/>
              </a:pPr>
              <a:t>23</a:t>
            </a:fld>
            <a:endParaRPr lang="en-IN"/>
          </a:p>
        </p:txBody>
      </p:sp>
      <p:sp>
        <p:nvSpPr>
          <p:cNvPr id="6" name="Titel 5">
            <a:extLst>
              <a:ext uri="{FF2B5EF4-FFF2-40B4-BE49-F238E27FC236}">
                <a16:creationId xmlns:a16="http://schemas.microsoft.com/office/drawing/2014/main" id="{6BC42CDD-3C07-C7D0-9107-1B0E1F76BE59}"/>
              </a:ext>
            </a:extLst>
          </p:cNvPr>
          <p:cNvSpPr>
            <a:spLocks noGrp="1"/>
          </p:cNvSpPr>
          <p:nvPr>
            <p:ph type="title"/>
          </p:nvPr>
        </p:nvSpPr>
        <p:spPr/>
        <p:txBody>
          <a:bodyPr/>
          <a:lstStyle/>
          <a:p>
            <a:r>
              <a:rPr lang="de-DE"/>
              <a:t>So richten Sie Ihr </a:t>
            </a:r>
            <a:r>
              <a:rPr lang="de-DE" err="1"/>
              <a:t>FreeStyle</a:t>
            </a:r>
            <a:r>
              <a:rPr lang="de-DE"/>
              <a:t> Libre 3 Lesegerät ein</a:t>
            </a:r>
          </a:p>
        </p:txBody>
      </p:sp>
      <p:sp>
        <p:nvSpPr>
          <p:cNvPr id="7" name="Fußzeilenplatzhalter 6">
            <a:extLst>
              <a:ext uri="{FF2B5EF4-FFF2-40B4-BE49-F238E27FC236}">
                <a16:creationId xmlns:a16="http://schemas.microsoft.com/office/drawing/2014/main" id="{48958F99-72B3-7DE2-5BE6-3DB2D656EE0F}"/>
              </a:ext>
            </a:extLst>
          </p:cNvPr>
          <p:cNvSpPr>
            <a:spLocks noGrp="1"/>
          </p:cNvSpPr>
          <p:nvPr>
            <p:ph type="ftr" sz="quarter" idx="18"/>
          </p:nvPr>
        </p:nvSpPr>
        <p:spPr/>
        <p:txBody>
          <a:bodyPr/>
          <a:lstStyle/>
          <a:p>
            <a:pPr>
              <a:defRPr/>
            </a:pPr>
            <a:r>
              <a:rPr lang="en-US" dirty="0"/>
              <a:t>© 2024 Abbott | </a:t>
            </a:r>
            <a:r>
              <a:rPr lang="de-DE" dirty="0"/>
              <a:t>ADC-78239 v4.0 </a:t>
            </a:r>
            <a:r>
              <a:rPr lang="en-US" dirty="0"/>
              <a:t>| </a:t>
            </a:r>
            <a:r>
              <a:rPr lang="en-US" dirty="0" err="1"/>
              <a:t>Geschützt</a:t>
            </a:r>
            <a:r>
              <a:rPr lang="en-US" dirty="0"/>
              <a:t> und </a:t>
            </a:r>
            <a:r>
              <a:rPr lang="en-US" dirty="0" err="1"/>
              <a:t>vertraulich</a:t>
            </a:r>
            <a:r>
              <a:rPr lang="en-US" dirty="0"/>
              <a:t> - </a:t>
            </a:r>
            <a:r>
              <a:rPr lang="en-US" dirty="0" err="1"/>
              <a:t>nicht</a:t>
            </a:r>
            <a:r>
              <a:rPr lang="en-US" dirty="0"/>
              <a:t> </a:t>
            </a:r>
            <a:r>
              <a:rPr lang="en-US" dirty="0" err="1"/>
              <a:t>verbreiten</a:t>
            </a:r>
            <a:endParaRPr lang="en-IN" dirty="0"/>
          </a:p>
        </p:txBody>
      </p:sp>
      <p:sp>
        <p:nvSpPr>
          <p:cNvPr id="8" name="Textplatzhalter 7">
            <a:extLst>
              <a:ext uri="{FF2B5EF4-FFF2-40B4-BE49-F238E27FC236}">
                <a16:creationId xmlns:a16="http://schemas.microsoft.com/office/drawing/2014/main" id="{43BC9B19-BA33-E9BE-5F2A-5F1374973E32}"/>
              </a:ext>
            </a:extLst>
          </p:cNvPr>
          <p:cNvSpPr>
            <a:spLocks noGrp="1"/>
          </p:cNvSpPr>
          <p:nvPr>
            <p:ph type="body" sz="quarter" idx="19"/>
          </p:nvPr>
        </p:nvSpPr>
        <p:spPr/>
        <p:txBody>
          <a:bodyPr/>
          <a:lstStyle/>
          <a:p>
            <a:r>
              <a:rPr lang="de-DE"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a:t>
            </a:r>
          </a:p>
        </p:txBody>
      </p:sp>
      <p:sp>
        <p:nvSpPr>
          <p:cNvPr id="9" name="Textfeld 8">
            <a:extLst>
              <a:ext uri="{FF2B5EF4-FFF2-40B4-BE49-F238E27FC236}">
                <a16:creationId xmlns:a16="http://schemas.microsoft.com/office/drawing/2014/main" id="{7373F3DF-DDCE-2EAA-9DAB-CE1BB7842A42}"/>
              </a:ext>
            </a:extLst>
          </p:cNvPr>
          <p:cNvSpPr txBox="1"/>
          <p:nvPr/>
        </p:nvSpPr>
        <p:spPr>
          <a:xfrm>
            <a:off x="503237" y="2858895"/>
            <a:ext cx="2638547" cy="1326765"/>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200" b="1">
                <a:solidFill>
                  <a:srgbClr val="222731"/>
                </a:solidFill>
                <a:latin typeface="Georgia" panose="02040502050405020303" pitchFamily="18" charset="0"/>
              </a:rPr>
              <a:t>Schalten Sie Ihr Lesegerät</a:t>
            </a:r>
          </a:p>
          <a:p>
            <a:pPr marL="0" lvl="0" indent="0">
              <a:spcBef>
                <a:spcPts val="0"/>
              </a:spcBef>
              <a:buClr>
                <a:srgbClr val="009CDE"/>
              </a:buClr>
              <a:buNone/>
              <a:defRPr/>
            </a:pPr>
            <a:r>
              <a:rPr lang="de-DE" sz="1200" b="1">
                <a:solidFill>
                  <a:srgbClr val="222731"/>
                </a:solidFill>
                <a:latin typeface="Georgia" panose="02040502050405020303" pitchFamily="18" charset="0"/>
              </a:rPr>
              <a:t>ein, </a:t>
            </a:r>
            <a:r>
              <a:rPr lang="de-DE" sz="1200">
                <a:solidFill>
                  <a:srgbClr val="222731"/>
                </a:solidFill>
                <a:latin typeface="Georgia" panose="02040502050405020303" pitchFamily="18" charset="0"/>
              </a:rPr>
              <a:t>indem Sie auf den gelben Home-Button drücken. Drücken Sie diese Taste immer dann, wenn Sie Ihre Zuckerwerte abrufen wollen.</a:t>
            </a:r>
          </a:p>
        </p:txBody>
      </p:sp>
      <p:sp>
        <p:nvSpPr>
          <p:cNvPr id="10" name="Textfeld 9">
            <a:extLst>
              <a:ext uri="{FF2B5EF4-FFF2-40B4-BE49-F238E27FC236}">
                <a16:creationId xmlns:a16="http://schemas.microsoft.com/office/drawing/2014/main" id="{E5947685-7A65-9BBE-BF92-B0A3C050FABA}"/>
              </a:ext>
            </a:extLst>
          </p:cNvPr>
          <p:cNvSpPr txBox="1"/>
          <p:nvPr/>
        </p:nvSpPr>
        <p:spPr>
          <a:xfrm>
            <a:off x="3303907" y="2858895"/>
            <a:ext cx="2708857" cy="1421085"/>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200" b="1">
                <a:solidFill>
                  <a:srgbClr val="222731"/>
                </a:solidFill>
                <a:latin typeface="Georgia" panose="02040502050405020303" pitchFamily="18" charset="0"/>
              </a:rPr>
              <a:t>Schritt für Schritt zu</a:t>
            </a:r>
          </a:p>
          <a:p>
            <a:pPr marL="0" lvl="0" indent="0">
              <a:spcBef>
                <a:spcPts val="0"/>
              </a:spcBef>
              <a:buClr>
                <a:srgbClr val="009CDE"/>
              </a:buClr>
              <a:buNone/>
              <a:defRPr/>
            </a:pPr>
            <a:r>
              <a:rPr lang="de-DE" sz="1200" b="1">
                <a:solidFill>
                  <a:srgbClr val="222731"/>
                </a:solidFill>
                <a:latin typeface="Georgia" panose="02040502050405020303" pitchFamily="18" charset="0"/>
              </a:rPr>
              <a:t>Ihren Einstellungen.</a:t>
            </a:r>
          </a:p>
          <a:p>
            <a:pPr marL="0" lvl="0" indent="0">
              <a:spcBef>
                <a:spcPts val="0"/>
              </a:spcBef>
              <a:buClr>
                <a:srgbClr val="009CDE"/>
              </a:buClr>
              <a:buNone/>
              <a:defRPr/>
            </a:pPr>
            <a:r>
              <a:rPr lang="de-DE" sz="1200">
                <a:solidFill>
                  <a:srgbClr val="222731"/>
                </a:solidFill>
                <a:latin typeface="Georgia" panose="02040502050405020303" pitchFamily="18" charset="0"/>
              </a:rPr>
              <a:t>Mit den Pfeiltasten können Sie die gewünschte Sprache, das aktuelle Datum und die Uhrzeit</a:t>
            </a:r>
          </a:p>
          <a:p>
            <a:pPr marL="0" lvl="0" indent="0">
              <a:spcBef>
                <a:spcPts val="0"/>
              </a:spcBef>
              <a:buClr>
                <a:srgbClr val="009CDE"/>
              </a:buClr>
              <a:buNone/>
              <a:defRPr/>
            </a:pPr>
            <a:r>
              <a:rPr lang="de-DE" sz="1200">
                <a:solidFill>
                  <a:srgbClr val="222731"/>
                </a:solidFill>
                <a:latin typeface="Georgia" panose="02040502050405020303" pitchFamily="18" charset="0"/>
              </a:rPr>
              <a:t>einstellen.</a:t>
            </a:r>
          </a:p>
        </p:txBody>
      </p:sp>
      <p:sp>
        <p:nvSpPr>
          <p:cNvPr id="11" name="Textfeld 10">
            <a:extLst>
              <a:ext uri="{FF2B5EF4-FFF2-40B4-BE49-F238E27FC236}">
                <a16:creationId xmlns:a16="http://schemas.microsoft.com/office/drawing/2014/main" id="{254C8D41-B2EE-E1CD-3444-767D68BF75B3}"/>
              </a:ext>
            </a:extLst>
          </p:cNvPr>
          <p:cNvSpPr txBox="1"/>
          <p:nvPr/>
        </p:nvSpPr>
        <p:spPr>
          <a:xfrm>
            <a:off x="6112197" y="2858896"/>
            <a:ext cx="2528565" cy="1362186"/>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200" b="1">
                <a:solidFill>
                  <a:srgbClr val="222731"/>
                </a:solidFill>
                <a:latin typeface="Georgia" panose="02040502050405020303" pitchFamily="18" charset="0"/>
              </a:rPr>
              <a:t>Lernen Sie die </a:t>
            </a:r>
            <a:br>
              <a:rPr lang="de-DE" sz="1200" b="1">
                <a:solidFill>
                  <a:srgbClr val="222731"/>
                </a:solidFill>
                <a:latin typeface="Georgia" panose="02040502050405020303" pitchFamily="18" charset="0"/>
              </a:rPr>
            </a:br>
            <a:r>
              <a:rPr lang="de-DE" sz="1200" b="1">
                <a:solidFill>
                  <a:srgbClr val="222731"/>
                </a:solidFill>
                <a:latin typeface="Georgia" panose="02040502050405020303" pitchFamily="18" charset="0"/>
              </a:rPr>
              <a:t>Trendpfeile kennen, </a:t>
            </a:r>
            <a:br>
              <a:rPr lang="de-DE" sz="1200" b="1">
                <a:solidFill>
                  <a:srgbClr val="222731"/>
                </a:solidFill>
                <a:latin typeface="Georgia" panose="02040502050405020303" pitchFamily="18" charset="0"/>
              </a:rPr>
            </a:br>
            <a:r>
              <a:rPr lang="de-DE" sz="1200">
                <a:solidFill>
                  <a:srgbClr val="222731"/>
                </a:solidFill>
                <a:latin typeface="Georgia" panose="02040502050405020303" pitchFamily="18" charset="0"/>
              </a:rPr>
              <a:t>damit Sie einschätzen </a:t>
            </a:r>
            <a:br>
              <a:rPr lang="de-DE" sz="1200">
                <a:solidFill>
                  <a:srgbClr val="222731"/>
                </a:solidFill>
                <a:latin typeface="Georgia" panose="02040502050405020303" pitchFamily="18" charset="0"/>
              </a:rPr>
            </a:br>
            <a:r>
              <a:rPr lang="de-DE" sz="1200">
                <a:solidFill>
                  <a:srgbClr val="222731"/>
                </a:solidFill>
                <a:latin typeface="Georgia" panose="02040502050405020303" pitchFamily="18" charset="0"/>
              </a:rPr>
              <a:t>können, wie schnell und </a:t>
            </a:r>
            <a:br>
              <a:rPr lang="de-DE" sz="1200">
                <a:solidFill>
                  <a:srgbClr val="222731"/>
                </a:solidFill>
                <a:latin typeface="Georgia" panose="02040502050405020303" pitchFamily="18" charset="0"/>
              </a:rPr>
            </a:br>
            <a:r>
              <a:rPr lang="de-DE" sz="1200">
                <a:solidFill>
                  <a:srgbClr val="222731"/>
                </a:solidFill>
                <a:latin typeface="Georgia" panose="02040502050405020303" pitchFamily="18" charset="0"/>
              </a:rPr>
              <a:t>wohin sich Ihr Zuckerwert verändert.</a:t>
            </a:r>
          </a:p>
        </p:txBody>
      </p:sp>
      <p:cxnSp>
        <p:nvCxnSpPr>
          <p:cNvPr id="12" name="Gerader Verbinder 20">
            <a:extLst>
              <a:ext uri="{FF2B5EF4-FFF2-40B4-BE49-F238E27FC236}">
                <a16:creationId xmlns:a16="http://schemas.microsoft.com/office/drawing/2014/main" id="{C6546F80-EE73-F388-022B-1876B3789C6E}"/>
              </a:ext>
            </a:extLst>
          </p:cNvPr>
          <p:cNvCxnSpPr>
            <a:cxnSpLocks/>
          </p:cNvCxnSpPr>
          <p:nvPr/>
        </p:nvCxnSpPr>
        <p:spPr>
          <a:xfrm>
            <a:off x="503238" y="2692210"/>
            <a:ext cx="252856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Gerader Verbinder 21">
            <a:extLst>
              <a:ext uri="{FF2B5EF4-FFF2-40B4-BE49-F238E27FC236}">
                <a16:creationId xmlns:a16="http://schemas.microsoft.com/office/drawing/2014/main" id="{1FBB6146-E110-A681-0348-61FB7676ECBC}"/>
              </a:ext>
            </a:extLst>
          </p:cNvPr>
          <p:cNvCxnSpPr>
            <a:cxnSpLocks/>
          </p:cNvCxnSpPr>
          <p:nvPr/>
        </p:nvCxnSpPr>
        <p:spPr>
          <a:xfrm>
            <a:off x="3303908" y="2692210"/>
            <a:ext cx="252856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22">
            <a:extLst>
              <a:ext uri="{FF2B5EF4-FFF2-40B4-BE49-F238E27FC236}">
                <a16:creationId xmlns:a16="http://schemas.microsoft.com/office/drawing/2014/main" id="{A4FD4503-2DEF-770E-3319-13C3DA821159}"/>
              </a:ext>
            </a:extLst>
          </p:cNvPr>
          <p:cNvCxnSpPr>
            <a:cxnSpLocks/>
          </p:cNvCxnSpPr>
          <p:nvPr/>
        </p:nvCxnSpPr>
        <p:spPr>
          <a:xfrm>
            <a:off x="6112198" y="2695982"/>
            <a:ext cx="252856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7" name="Grafik 16" descr="Ein Bild, das Text, Monitor, silbern, Mobiltelefon enthält.&#10;&#10;Automatisch generierte Beschreibung">
            <a:extLst>
              <a:ext uri="{FF2B5EF4-FFF2-40B4-BE49-F238E27FC236}">
                <a16:creationId xmlns:a16="http://schemas.microsoft.com/office/drawing/2014/main" id="{81CA3930-89B2-BD59-AA7B-3FAF6F48A3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738" y="1152555"/>
            <a:ext cx="979562" cy="1452880"/>
          </a:xfrm>
          <a:prstGeom prst="rect">
            <a:avLst/>
          </a:prstGeom>
        </p:spPr>
      </p:pic>
      <p:pic>
        <p:nvPicPr>
          <p:cNvPr id="18" name="Grafik 17">
            <a:extLst>
              <a:ext uri="{FF2B5EF4-FFF2-40B4-BE49-F238E27FC236}">
                <a16:creationId xmlns:a16="http://schemas.microsoft.com/office/drawing/2014/main" id="{276667ED-EAAA-C20E-5E3C-8EF1D9D8EC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08047" y="1156467"/>
            <a:ext cx="1136865" cy="1445795"/>
          </a:xfrm>
          <a:prstGeom prst="rect">
            <a:avLst/>
          </a:prstGeom>
        </p:spPr>
      </p:pic>
      <p:sp>
        <p:nvSpPr>
          <p:cNvPr id="19" name="Ellipse 36">
            <a:extLst>
              <a:ext uri="{FF2B5EF4-FFF2-40B4-BE49-F238E27FC236}">
                <a16:creationId xmlns:a16="http://schemas.microsoft.com/office/drawing/2014/main" id="{73DD4DE4-B28A-D72C-9786-0A60CACA1069}"/>
              </a:ext>
            </a:extLst>
          </p:cNvPr>
          <p:cNvSpPr/>
          <p:nvPr/>
        </p:nvSpPr>
        <p:spPr>
          <a:xfrm>
            <a:off x="503238" y="1248532"/>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latin typeface="Georgia" panose="02040502050405020303" pitchFamily="18" charset="0"/>
                <a:cs typeface="Calibri" panose="020F0502020204030204" pitchFamily="34" charset="0"/>
              </a:rPr>
              <a:t>1</a:t>
            </a:r>
          </a:p>
        </p:txBody>
      </p:sp>
      <p:sp>
        <p:nvSpPr>
          <p:cNvPr id="20" name="Ellipse 36">
            <a:extLst>
              <a:ext uri="{FF2B5EF4-FFF2-40B4-BE49-F238E27FC236}">
                <a16:creationId xmlns:a16="http://schemas.microsoft.com/office/drawing/2014/main" id="{C54B6E7C-B95F-07E4-6E93-B2CD41CB1F72}"/>
              </a:ext>
            </a:extLst>
          </p:cNvPr>
          <p:cNvSpPr/>
          <p:nvPr/>
        </p:nvSpPr>
        <p:spPr>
          <a:xfrm>
            <a:off x="3311525" y="1248532"/>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latin typeface="Georgia" panose="02040502050405020303" pitchFamily="18" charset="0"/>
                <a:cs typeface="Calibri" panose="020F0502020204030204" pitchFamily="34" charset="0"/>
              </a:rPr>
              <a:t>2</a:t>
            </a:r>
          </a:p>
        </p:txBody>
      </p:sp>
      <p:sp>
        <p:nvSpPr>
          <p:cNvPr id="21" name="Ellipse 36">
            <a:extLst>
              <a:ext uri="{FF2B5EF4-FFF2-40B4-BE49-F238E27FC236}">
                <a16:creationId xmlns:a16="http://schemas.microsoft.com/office/drawing/2014/main" id="{E9E18CE5-5B03-0399-47D8-3E47315503F2}"/>
              </a:ext>
            </a:extLst>
          </p:cNvPr>
          <p:cNvSpPr/>
          <p:nvPr/>
        </p:nvSpPr>
        <p:spPr>
          <a:xfrm>
            <a:off x="6112198" y="1248532"/>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latin typeface="Georgia" panose="02040502050405020303" pitchFamily="18" charset="0"/>
                <a:cs typeface="Calibri" panose="020F0502020204030204" pitchFamily="34" charset="0"/>
              </a:rPr>
              <a:t>3</a:t>
            </a:r>
          </a:p>
        </p:txBody>
      </p:sp>
      <p:sp>
        <p:nvSpPr>
          <p:cNvPr id="22" name="Rechteck: abgerundete Ecken 9">
            <a:extLst>
              <a:ext uri="{FF2B5EF4-FFF2-40B4-BE49-F238E27FC236}">
                <a16:creationId xmlns:a16="http://schemas.microsoft.com/office/drawing/2014/main" id="{A51B1923-36C4-996D-84E6-CD1035570711}"/>
              </a:ext>
            </a:extLst>
          </p:cNvPr>
          <p:cNvSpPr/>
          <p:nvPr/>
        </p:nvSpPr>
        <p:spPr>
          <a:xfrm>
            <a:off x="510168" y="4194000"/>
            <a:ext cx="8096121" cy="281764"/>
          </a:xfrm>
          <a:prstGeom prst="roundRect">
            <a:avLst>
              <a:gd name="adj" fmla="val 25479"/>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ctr">
            <a:spAutoFit/>
          </a:bodyPr>
          <a:lstStyle/>
          <a:p>
            <a:pPr lvl="0"/>
            <a:r>
              <a:rPr lang="de-DE" sz="1100">
                <a:ln w="0"/>
                <a:solidFill>
                  <a:srgbClr val="222731"/>
                </a:solidFill>
                <a:latin typeface="Calibri"/>
              </a:rPr>
              <a:t>Die Datums- und Uhrzeiteinstellungen sind wichtig für das Messen Ihrer Werte und die spätere Auswertung Ihrer Zuckerverläufe.</a:t>
            </a:r>
          </a:p>
        </p:txBody>
      </p:sp>
      <p:grpSp>
        <p:nvGrpSpPr>
          <p:cNvPr id="23" name="Gruppieren 22">
            <a:extLst>
              <a:ext uri="{FF2B5EF4-FFF2-40B4-BE49-F238E27FC236}">
                <a16:creationId xmlns:a16="http://schemas.microsoft.com/office/drawing/2014/main" id="{403344C0-D326-E54A-E6AD-2C131C6D91FF}"/>
              </a:ext>
            </a:extLst>
          </p:cNvPr>
          <p:cNvGrpSpPr/>
          <p:nvPr/>
        </p:nvGrpSpPr>
        <p:grpSpPr>
          <a:xfrm>
            <a:off x="3638299" y="1152555"/>
            <a:ext cx="1859471" cy="1452879"/>
            <a:chOff x="3716443" y="1152555"/>
            <a:chExt cx="1859471" cy="1452879"/>
          </a:xfrm>
        </p:grpSpPr>
        <p:pic>
          <p:nvPicPr>
            <p:cNvPr id="24" name="Grafik 23">
              <a:extLst>
                <a:ext uri="{FF2B5EF4-FFF2-40B4-BE49-F238E27FC236}">
                  <a16:creationId xmlns:a16="http://schemas.microsoft.com/office/drawing/2014/main" id="{1A91F17B-9703-C17A-84DD-B3EBC7488C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16443" y="1152555"/>
              <a:ext cx="979562" cy="1452879"/>
            </a:xfrm>
            <a:prstGeom prst="rect">
              <a:avLst/>
            </a:prstGeom>
          </p:spPr>
        </p:pic>
        <p:pic>
          <p:nvPicPr>
            <p:cNvPr id="25" name="Grafik 24">
              <a:extLst>
                <a:ext uri="{FF2B5EF4-FFF2-40B4-BE49-F238E27FC236}">
                  <a16:creationId xmlns:a16="http://schemas.microsoft.com/office/drawing/2014/main" id="{3003CA44-227C-8F94-AFCE-C5C9AB6E982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596969" y="1152555"/>
              <a:ext cx="978945" cy="1452879"/>
            </a:xfrm>
            <a:prstGeom prst="rect">
              <a:avLst/>
            </a:prstGeom>
          </p:spPr>
        </p:pic>
      </p:grpSp>
      <p:sp>
        <p:nvSpPr>
          <p:cNvPr id="26" name="object 118">
            <a:extLst>
              <a:ext uri="{FF2B5EF4-FFF2-40B4-BE49-F238E27FC236}">
                <a16:creationId xmlns:a16="http://schemas.microsoft.com/office/drawing/2014/main" id="{EE80C55D-DE91-4F6C-2B99-7768A8204979}"/>
              </a:ext>
            </a:extLst>
          </p:cNvPr>
          <p:cNvSpPr/>
          <p:nvPr/>
        </p:nvSpPr>
        <p:spPr>
          <a:xfrm>
            <a:off x="3093170" y="1806525"/>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p>
        </p:txBody>
      </p:sp>
      <p:sp>
        <p:nvSpPr>
          <p:cNvPr id="27" name="object 118">
            <a:extLst>
              <a:ext uri="{FF2B5EF4-FFF2-40B4-BE49-F238E27FC236}">
                <a16:creationId xmlns:a16="http://schemas.microsoft.com/office/drawing/2014/main" id="{405A27E0-59A4-B2C4-2E9E-43440F5283C0}"/>
              </a:ext>
            </a:extLst>
          </p:cNvPr>
          <p:cNvSpPr/>
          <p:nvPr/>
        </p:nvSpPr>
        <p:spPr>
          <a:xfrm>
            <a:off x="5965501" y="1806525"/>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p>
        </p:txBody>
      </p:sp>
    </p:spTree>
    <p:extLst>
      <p:ext uri="{BB962C8B-B14F-4D97-AF65-F5344CB8AC3E}">
        <p14:creationId xmlns:p14="http://schemas.microsoft.com/office/powerpoint/2010/main" val="244551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220D961-14BF-B821-39C6-9F6DD7AB8AA0}"/>
              </a:ext>
            </a:extLst>
          </p:cNvPr>
          <p:cNvSpPr>
            <a:spLocks noGrp="1"/>
          </p:cNvSpPr>
          <p:nvPr>
            <p:ph type="body" sz="quarter" idx="10"/>
          </p:nvPr>
        </p:nvSpPr>
        <p:spPr>
          <a:xfrm>
            <a:off x="502921" y="266700"/>
            <a:ext cx="8138159" cy="261610"/>
          </a:xfrm>
        </p:spPr>
        <p:txBody>
          <a:bodyPr/>
          <a:lstStyle/>
          <a:p>
            <a:r>
              <a:rPr lang="de-DE" err="1"/>
              <a:t>FreeStyle</a:t>
            </a:r>
            <a:r>
              <a:rPr lang="de-DE"/>
              <a:t> Libre 3: Einrichten der </a:t>
            </a:r>
            <a:r>
              <a:rPr lang="de-DE" err="1"/>
              <a:t>FreeStyle</a:t>
            </a:r>
            <a:r>
              <a:rPr lang="de-DE"/>
              <a:t> Libre 3 App</a:t>
            </a:r>
            <a:r>
              <a:rPr lang="de-DE" baseline="30000"/>
              <a:t>1</a:t>
            </a:r>
            <a:r>
              <a:rPr lang="de-DE"/>
              <a:t> und des Lesegeräts</a:t>
            </a:r>
          </a:p>
          <a:p>
            <a:endParaRPr lang="de-DE"/>
          </a:p>
        </p:txBody>
      </p:sp>
      <p:sp>
        <p:nvSpPr>
          <p:cNvPr id="4" name="Datumsplatzhalter 3">
            <a:extLst>
              <a:ext uri="{FF2B5EF4-FFF2-40B4-BE49-F238E27FC236}">
                <a16:creationId xmlns:a16="http://schemas.microsoft.com/office/drawing/2014/main" id="{7F2C25A9-04A6-F8E6-F5C4-1094773DB853}"/>
              </a:ext>
            </a:extLst>
          </p:cNvPr>
          <p:cNvSpPr>
            <a:spLocks noGrp="1"/>
          </p:cNvSpPr>
          <p:nvPr>
            <p:ph type="dt" sz="half" idx="15"/>
          </p:nvPr>
        </p:nvSpPr>
        <p:spPr/>
        <p:txBody>
          <a:bodyPr/>
          <a:lstStyle/>
          <a:p>
            <a:fld id="{A3AD4929-8258-AC47-850A-2F9E903296C7}" type="datetime1">
              <a:rPr lang="de-DE" sz="1000" smtClean="0"/>
              <a:t>16.04.24</a:t>
            </a:fld>
            <a:endParaRPr lang="en-IN" sz="1000"/>
          </a:p>
        </p:txBody>
      </p:sp>
      <p:sp>
        <p:nvSpPr>
          <p:cNvPr id="5" name="Foliennummernplatzhalter 4">
            <a:extLst>
              <a:ext uri="{FF2B5EF4-FFF2-40B4-BE49-F238E27FC236}">
                <a16:creationId xmlns:a16="http://schemas.microsoft.com/office/drawing/2014/main" id="{84C4D1E7-FCEE-92F6-2CBB-6983D68A971F}"/>
              </a:ext>
            </a:extLst>
          </p:cNvPr>
          <p:cNvSpPr>
            <a:spLocks noGrp="1"/>
          </p:cNvSpPr>
          <p:nvPr>
            <p:ph type="sldNum" sz="quarter" idx="17"/>
          </p:nvPr>
        </p:nvSpPr>
        <p:spPr/>
        <p:txBody>
          <a:bodyPr/>
          <a:lstStyle/>
          <a:p>
            <a:pPr>
              <a:defRPr/>
            </a:pPr>
            <a:r>
              <a:rPr lang="en-IN"/>
              <a:t>|    </a:t>
            </a:r>
            <a:fld id="{7B2119CD-3B2D-4CEB-B404-D2E3F8CD6D69}" type="slidenum">
              <a:rPr lang="en-IN" smtClean="0"/>
              <a:pPr>
                <a:defRPr/>
              </a:pPr>
              <a:t>24</a:t>
            </a:fld>
            <a:endParaRPr lang="en-IN"/>
          </a:p>
        </p:txBody>
      </p:sp>
      <p:sp>
        <p:nvSpPr>
          <p:cNvPr id="6" name="Titel 5">
            <a:extLst>
              <a:ext uri="{FF2B5EF4-FFF2-40B4-BE49-F238E27FC236}">
                <a16:creationId xmlns:a16="http://schemas.microsoft.com/office/drawing/2014/main" id="{6BC42CDD-3C07-C7D0-9107-1B0E1F76BE59}"/>
              </a:ext>
            </a:extLst>
          </p:cNvPr>
          <p:cNvSpPr>
            <a:spLocks noGrp="1"/>
          </p:cNvSpPr>
          <p:nvPr>
            <p:ph type="title"/>
          </p:nvPr>
        </p:nvSpPr>
        <p:spPr/>
        <p:txBody>
          <a:bodyPr/>
          <a:lstStyle/>
          <a:p>
            <a:r>
              <a:rPr lang="de-DE"/>
              <a:t>So richten Sie Ihr </a:t>
            </a:r>
            <a:r>
              <a:rPr lang="de-DE" err="1"/>
              <a:t>FreeStyle</a:t>
            </a:r>
            <a:r>
              <a:rPr lang="de-DE"/>
              <a:t> Libre 3 Lesegerät ein</a:t>
            </a:r>
          </a:p>
        </p:txBody>
      </p:sp>
      <p:sp>
        <p:nvSpPr>
          <p:cNvPr id="7" name="Fußzeilenplatzhalter 6">
            <a:extLst>
              <a:ext uri="{FF2B5EF4-FFF2-40B4-BE49-F238E27FC236}">
                <a16:creationId xmlns:a16="http://schemas.microsoft.com/office/drawing/2014/main" id="{48958F99-72B3-7DE2-5BE6-3DB2D656EE0F}"/>
              </a:ext>
            </a:extLst>
          </p:cNvPr>
          <p:cNvSpPr>
            <a:spLocks noGrp="1"/>
          </p:cNvSpPr>
          <p:nvPr>
            <p:ph type="ftr" sz="quarter" idx="18"/>
          </p:nvPr>
        </p:nvSpPr>
        <p:spPr/>
        <p:txBody>
          <a:bodyPr/>
          <a:lstStyle/>
          <a:p>
            <a:pPr>
              <a:defRPr/>
            </a:pPr>
            <a:r>
              <a:rPr lang="en-US" dirty="0"/>
              <a:t>© 2024 Abbott | </a:t>
            </a:r>
            <a:r>
              <a:rPr lang="de-DE" dirty="0"/>
              <a:t>ADC-78239 v4.0 </a:t>
            </a:r>
            <a:r>
              <a:rPr lang="en-US" dirty="0"/>
              <a:t>| </a:t>
            </a:r>
            <a:r>
              <a:rPr lang="en-US" dirty="0" err="1"/>
              <a:t>Geschützt</a:t>
            </a:r>
            <a:r>
              <a:rPr lang="en-US" dirty="0"/>
              <a:t> und </a:t>
            </a:r>
            <a:r>
              <a:rPr lang="en-US" dirty="0" err="1"/>
              <a:t>vertraulich</a:t>
            </a:r>
            <a:r>
              <a:rPr lang="en-US" dirty="0"/>
              <a:t> - </a:t>
            </a:r>
            <a:r>
              <a:rPr lang="en-US" dirty="0" err="1"/>
              <a:t>nicht</a:t>
            </a:r>
            <a:r>
              <a:rPr lang="en-US" dirty="0"/>
              <a:t> </a:t>
            </a:r>
            <a:r>
              <a:rPr lang="en-US" dirty="0" err="1"/>
              <a:t>verbreiten</a:t>
            </a:r>
            <a:endParaRPr lang="en-IN" dirty="0"/>
          </a:p>
        </p:txBody>
      </p:sp>
      <p:sp>
        <p:nvSpPr>
          <p:cNvPr id="8" name="Textplatzhalter 7">
            <a:extLst>
              <a:ext uri="{FF2B5EF4-FFF2-40B4-BE49-F238E27FC236}">
                <a16:creationId xmlns:a16="http://schemas.microsoft.com/office/drawing/2014/main" id="{43BC9B19-BA33-E9BE-5F2A-5F1374973E32}"/>
              </a:ext>
            </a:extLst>
          </p:cNvPr>
          <p:cNvSpPr>
            <a:spLocks noGrp="1"/>
          </p:cNvSpPr>
          <p:nvPr>
            <p:ph type="body" sz="quarter" idx="19"/>
          </p:nvPr>
        </p:nvSpPr>
        <p:spPr/>
        <p:txBody>
          <a:bodyPr/>
          <a:lstStyle/>
          <a:p>
            <a:r>
              <a:rPr lang="de-DE"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a:t>
            </a:r>
          </a:p>
        </p:txBody>
      </p:sp>
      <p:sp>
        <p:nvSpPr>
          <p:cNvPr id="9" name="Textfeld 8">
            <a:extLst>
              <a:ext uri="{FF2B5EF4-FFF2-40B4-BE49-F238E27FC236}">
                <a16:creationId xmlns:a16="http://schemas.microsoft.com/office/drawing/2014/main" id="{7373F3DF-DDCE-2EAA-9DAB-CE1BB7842A42}"/>
              </a:ext>
            </a:extLst>
          </p:cNvPr>
          <p:cNvSpPr txBox="1"/>
          <p:nvPr/>
        </p:nvSpPr>
        <p:spPr>
          <a:xfrm>
            <a:off x="503237" y="2858895"/>
            <a:ext cx="2638547" cy="1326765"/>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200">
                <a:solidFill>
                  <a:srgbClr val="222731"/>
                </a:solidFill>
                <a:latin typeface="Georgia" panose="02040502050405020303" pitchFamily="18" charset="0"/>
              </a:rPr>
              <a:t>Wählen Sie </a:t>
            </a:r>
            <a:r>
              <a:rPr lang="de-DE" sz="1200" b="1">
                <a:solidFill>
                  <a:srgbClr val="222731"/>
                </a:solidFill>
                <a:latin typeface="Georgia" panose="02040502050405020303" pitchFamily="18" charset="0"/>
              </a:rPr>
              <a:t>„Neuen</a:t>
            </a:r>
          </a:p>
          <a:p>
            <a:pPr marL="0" lvl="0" indent="0">
              <a:spcBef>
                <a:spcPts val="0"/>
              </a:spcBef>
              <a:buClr>
                <a:srgbClr val="009CDE"/>
              </a:buClr>
              <a:buNone/>
              <a:defRPr/>
            </a:pPr>
            <a:r>
              <a:rPr lang="de-DE" sz="1200" b="1">
                <a:solidFill>
                  <a:srgbClr val="222731"/>
                </a:solidFill>
                <a:latin typeface="Georgia" panose="02040502050405020303" pitchFamily="18" charset="0"/>
              </a:rPr>
              <a:t>Sensor starten“ </a:t>
            </a:r>
            <a:r>
              <a:rPr lang="de-DE" sz="1200">
                <a:solidFill>
                  <a:srgbClr val="222731"/>
                </a:solidFill>
                <a:latin typeface="Georgia" panose="02040502050405020303" pitchFamily="18" charset="0"/>
              </a:rPr>
              <a:t>aus und</a:t>
            </a:r>
          </a:p>
          <a:p>
            <a:pPr marL="0" lvl="0" indent="0">
              <a:spcBef>
                <a:spcPts val="0"/>
              </a:spcBef>
              <a:buClr>
                <a:srgbClr val="009CDE"/>
              </a:buClr>
              <a:buNone/>
              <a:defRPr/>
            </a:pPr>
            <a:r>
              <a:rPr lang="de-DE" sz="1200">
                <a:solidFill>
                  <a:srgbClr val="222731"/>
                </a:solidFill>
                <a:latin typeface="Georgia" panose="02040502050405020303" pitchFamily="18" charset="0"/>
              </a:rPr>
              <a:t>schauen Sie sich die animierte Anleitung genau an.</a:t>
            </a:r>
          </a:p>
        </p:txBody>
      </p:sp>
      <p:sp>
        <p:nvSpPr>
          <p:cNvPr id="10" name="Textfeld 9">
            <a:extLst>
              <a:ext uri="{FF2B5EF4-FFF2-40B4-BE49-F238E27FC236}">
                <a16:creationId xmlns:a16="http://schemas.microsoft.com/office/drawing/2014/main" id="{E5947685-7A65-9BBE-BF92-B0A3C050FABA}"/>
              </a:ext>
            </a:extLst>
          </p:cNvPr>
          <p:cNvSpPr txBox="1"/>
          <p:nvPr/>
        </p:nvSpPr>
        <p:spPr>
          <a:xfrm>
            <a:off x="3303907" y="2858895"/>
            <a:ext cx="2708857" cy="1421085"/>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200">
                <a:solidFill>
                  <a:srgbClr val="222731"/>
                </a:solidFill>
                <a:latin typeface="Georgia" panose="02040502050405020303" pitchFamily="18" charset="0"/>
              </a:rPr>
              <a:t>Halten Sie das Lesegerät</a:t>
            </a:r>
          </a:p>
          <a:p>
            <a:pPr marL="0" lvl="0" indent="0">
              <a:spcBef>
                <a:spcPts val="0"/>
              </a:spcBef>
              <a:buClr>
                <a:srgbClr val="009CDE"/>
              </a:buClr>
              <a:buNone/>
              <a:defRPr/>
            </a:pPr>
            <a:r>
              <a:rPr lang="de-DE" sz="1200">
                <a:solidFill>
                  <a:srgbClr val="222731"/>
                </a:solidFill>
                <a:latin typeface="Georgia" panose="02040502050405020303" pitchFamily="18" charset="0"/>
              </a:rPr>
              <a:t>nah an Ihren Sensor</a:t>
            </a:r>
          </a:p>
          <a:p>
            <a:pPr marL="0" lvl="0" indent="0">
              <a:spcBef>
                <a:spcPts val="0"/>
              </a:spcBef>
              <a:buClr>
                <a:srgbClr val="009CDE"/>
              </a:buClr>
              <a:buNone/>
              <a:defRPr/>
            </a:pPr>
            <a:r>
              <a:rPr lang="de-DE" sz="1200">
                <a:solidFill>
                  <a:srgbClr val="222731"/>
                </a:solidFill>
                <a:latin typeface="Georgia" panose="02040502050405020303" pitchFamily="18" charset="0"/>
              </a:rPr>
              <a:t>am Oberarm, um den</a:t>
            </a:r>
          </a:p>
          <a:p>
            <a:pPr marL="0" lvl="0" indent="0">
              <a:spcBef>
                <a:spcPts val="0"/>
              </a:spcBef>
              <a:buClr>
                <a:srgbClr val="009CDE"/>
              </a:buClr>
              <a:buNone/>
              <a:defRPr/>
            </a:pPr>
            <a:r>
              <a:rPr lang="de-DE" sz="1200" b="1">
                <a:solidFill>
                  <a:srgbClr val="222731"/>
                </a:solidFill>
                <a:latin typeface="Georgia" panose="02040502050405020303" pitchFamily="18" charset="0"/>
              </a:rPr>
              <a:t>Sensor zu aktivieren.</a:t>
            </a:r>
          </a:p>
        </p:txBody>
      </p:sp>
      <p:sp>
        <p:nvSpPr>
          <p:cNvPr id="11" name="Textfeld 10">
            <a:extLst>
              <a:ext uri="{FF2B5EF4-FFF2-40B4-BE49-F238E27FC236}">
                <a16:creationId xmlns:a16="http://schemas.microsoft.com/office/drawing/2014/main" id="{254C8D41-B2EE-E1CD-3444-767D68BF75B3}"/>
              </a:ext>
            </a:extLst>
          </p:cNvPr>
          <p:cNvSpPr txBox="1"/>
          <p:nvPr/>
        </p:nvSpPr>
        <p:spPr>
          <a:xfrm>
            <a:off x="6112197" y="2858896"/>
            <a:ext cx="2528565" cy="1362186"/>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200" b="1">
                <a:solidFill>
                  <a:srgbClr val="222731"/>
                </a:solidFill>
                <a:latin typeface="Georgia" panose="02040502050405020303" pitchFamily="18" charset="0"/>
              </a:rPr>
              <a:t>Ihr Sensor ist nach </a:t>
            </a:r>
            <a:br>
              <a:rPr lang="de-DE" sz="1200" b="1">
                <a:solidFill>
                  <a:srgbClr val="222731"/>
                </a:solidFill>
                <a:latin typeface="Georgia" panose="02040502050405020303" pitchFamily="18" charset="0"/>
              </a:rPr>
            </a:br>
            <a:r>
              <a:rPr lang="de-DE" sz="1200" b="1">
                <a:solidFill>
                  <a:srgbClr val="222731"/>
                </a:solidFill>
                <a:latin typeface="Georgia" panose="02040502050405020303" pitchFamily="18" charset="0"/>
              </a:rPr>
              <a:t>60 Minuten einsatzbereit.</a:t>
            </a:r>
          </a:p>
        </p:txBody>
      </p:sp>
      <p:cxnSp>
        <p:nvCxnSpPr>
          <p:cNvPr id="12" name="Gerader Verbinder 20">
            <a:extLst>
              <a:ext uri="{FF2B5EF4-FFF2-40B4-BE49-F238E27FC236}">
                <a16:creationId xmlns:a16="http://schemas.microsoft.com/office/drawing/2014/main" id="{C6546F80-EE73-F388-022B-1876B3789C6E}"/>
              </a:ext>
            </a:extLst>
          </p:cNvPr>
          <p:cNvCxnSpPr>
            <a:cxnSpLocks/>
          </p:cNvCxnSpPr>
          <p:nvPr/>
        </p:nvCxnSpPr>
        <p:spPr>
          <a:xfrm>
            <a:off x="503238" y="2692210"/>
            <a:ext cx="252856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Gerader Verbinder 21">
            <a:extLst>
              <a:ext uri="{FF2B5EF4-FFF2-40B4-BE49-F238E27FC236}">
                <a16:creationId xmlns:a16="http://schemas.microsoft.com/office/drawing/2014/main" id="{1FBB6146-E110-A681-0348-61FB7676ECBC}"/>
              </a:ext>
            </a:extLst>
          </p:cNvPr>
          <p:cNvCxnSpPr>
            <a:cxnSpLocks/>
          </p:cNvCxnSpPr>
          <p:nvPr/>
        </p:nvCxnSpPr>
        <p:spPr>
          <a:xfrm>
            <a:off x="3303908" y="2692210"/>
            <a:ext cx="252856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22">
            <a:extLst>
              <a:ext uri="{FF2B5EF4-FFF2-40B4-BE49-F238E27FC236}">
                <a16:creationId xmlns:a16="http://schemas.microsoft.com/office/drawing/2014/main" id="{A4FD4503-2DEF-770E-3319-13C3DA821159}"/>
              </a:ext>
            </a:extLst>
          </p:cNvPr>
          <p:cNvCxnSpPr>
            <a:cxnSpLocks/>
          </p:cNvCxnSpPr>
          <p:nvPr/>
        </p:nvCxnSpPr>
        <p:spPr>
          <a:xfrm>
            <a:off x="6112198" y="2695982"/>
            <a:ext cx="252856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Ellipse 36">
            <a:extLst>
              <a:ext uri="{FF2B5EF4-FFF2-40B4-BE49-F238E27FC236}">
                <a16:creationId xmlns:a16="http://schemas.microsoft.com/office/drawing/2014/main" id="{73DD4DE4-B28A-D72C-9786-0A60CACA1069}"/>
              </a:ext>
            </a:extLst>
          </p:cNvPr>
          <p:cNvSpPr/>
          <p:nvPr/>
        </p:nvSpPr>
        <p:spPr>
          <a:xfrm>
            <a:off x="503238" y="1248532"/>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latin typeface="Georgia" panose="02040502050405020303" pitchFamily="18" charset="0"/>
                <a:cs typeface="Calibri" panose="020F0502020204030204" pitchFamily="34" charset="0"/>
              </a:rPr>
              <a:t>4</a:t>
            </a:r>
          </a:p>
        </p:txBody>
      </p:sp>
      <p:sp>
        <p:nvSpPr>
          <p:cNvPr id="20" name="Ellipse 36">
            <a:extLst>
              <a:ext uri="{FF2B5EF4-FFF2-40B4-BE49-F238E27FC236}">
                <a16:creationId xmlns:a16="http://schemas.microsoft.com/office/drawing/2014/main" id="{C54B6E7C-B95F-07E4-6E93-B2CD41CB1F72}"/>
              </a:ext>
            </a:extLst>
          </p:cNvPr>
          <p:cNvSpPr/>
          <p:nvPr/>
        </p:nvSpPr>
        <p:spPr>
          <a:xfrm>
            <a:off x="3311525" y="1248532"/>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latin typeface="Georgia" panose="02040502050405020303" pitchFamily="18" charset="0"/>
                <a:cs typeface="Calibri" panose="020F0502020204030204" pitchFamily="34" charset="0"/>
              </a:rPr>
              <a:t>5</a:t>
            </a:r>
          </a:p>
        </p:txBody>
      </p:sp>
      <p:sp>
        <p:nvSpPr>
          <p:cNvPr id="21" name="Ellipse 36">
            <a:extLst>
              <a:ext uri="{FF2B5EF4-FFF2-40B4-BE49-F238E27FC236}">
                <a16:creationId xmlns:a16="http://schemas.microsoft.com/office/drawing/2014/main" id="{E9E18CE5-5B03-0399-47D8-3E47315503F2}"/>
              </a:ext>
            </a:extLst>
          </p:cNvPr>
          <p:cNvSpPr/>
          <p:nvPr/>
        </p:nvSpPr>
        <p:spPr>
          <a:xfrm>
            <a:off x="6112198" y="1248532"/>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latin typeface="Georgia" panose="02040502050405020303" pitchFamily="18" charset="0"/>
                <a:cs typeface="Calibri" panose="020F0502020204030204" pitchFamily="34" charset="0"/>
              </a:rPr>
              <a:t>6</a:t>
            </a:r>
          </a:p>
        </p:txBody>
      </p:sp>
      <p:sp>
        <p:nvSpPr>
          <p:cNvPr id="22" name="Rechteck: abgerundete Ecken 9">
            <a:extLst>
              <a:ext uri="{FF2B5EF4-FFF2-40B4-BE49-F238E27FC236}">
                <a16:creationId xmlns:a16="http://schemas.microsoft.com/office/drawing/2014/main" id="{A51B1923-36C4-996D-84E6-CD1035570711}"/>
              </a:ext>
            </a:extLst>
          </p:cNvPr>
          <p:cNvSpPr/>
          <p:nvPr/>
        </p:nvSpPr>
        <p:spPr>
          <a:xfrm>
            <a:off x="510168" y="4194000"/>
            <a:ext cx="8096121" cy="281764"/>
          </a:xfrm>
          <a:prstGeom prst="roundRect">
            <a:avLst>
              <a:gd name="adj" fmla="val 25479"/>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ctr">
            <a:spAutoFit/>
          </a:bodyPr>
          <a:lstStyle/>
          <a:p>
            <a:pPr lvl="0"/>
            <a:r>
              <a:rPr lang="de-DE" sz="1100">
                <a:ln w="0"/>
                <a:solidFill>
                  <a:srgbClr val="222731"/>
                </a:solidFill>
                <a:latin typeface="Calibri"/>
              </a:rPr>
              <a:t>Die Datums- und Uhrzeiteinstellungen sind wichtig für das Messen Ihrer Werte und die spätere Auswertung Ihrer Zuckerverläufe.</a:t>
            </a:r>
          </a:p>
        </p:txBody>
      </p:sp>
      <p:sp>
        <p:nvSpPr>
          <p:cNvPr id="26" name="object 118">
            <a:extLst>
              <a:ext uri="{FF2B5EF4-FFF2-40B4-BE49-F238E27FC236}">
                <a16:creationId xmlns:a16="http://schemas.microsoft.com/office/drawing/2014/main" id="{EE80C55D-DE91-4F6C-2B99-7768A8204979}"/>
              </a:ext>
            </a:extLst>
          </p:cNvPr>
          <p:cNvSpPr/>
          <p:nvPr/>
        </p:nvSpPr>
        <p:spPr>
          <a:xfrm>
            <a:off x="3093170" y="1806525"/>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p>
        </p:txBody>
      </p:sp>
      <p:sp>
        <p:nvSpPr>
          <p:cNvPr id="27" name="object 118">
            <a:extLst>
              <a:ext uri="{FF2B5EF4-FFF2-40B4-BE49-F238E27FC236}">
                <a16:creationId xmlns:a16="http://schemas.microsoft.com/office/drawing/2014/main" id="{405A27E0-59A4-B2C4-2E9E-43440F5283C0}"/>
              </a:ext>
            </a:extLst>
          </p:cNvPr>
          <p:cNvSpPr/>
          <p:nvPr/>
        </p:nvSpPr>
        <p:spPr>
          <a:xfrm>
            <a:off x="5965501" y="1806525"/>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p>
        </p:txBody>
      </p:sp>
      <p:pic>
        <p:nvPicPr>
          <p:cNvPr id="3" name="Grafik 2">
            <a:extLst>
              <a:ext uri="{FF2B5EF4-FFF2-40B4-BE49-F238E27FC236}">
                <a16:creationId xmlns:a16="http://schemas.microsoft.com/office/drawing/2014/main" id="{96520011-F574-1BC6-83DE-E1421D246BA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52793" y="1152555"/>
            <a:ext cx="1029452" cy="1526876"/>
          </a:xfrm>
          <a:prstGeom prst="rect">
            <a:avLst/>
          </a:prstGeom>
        </p:spPr>
      </p:pic>
      <p:pic>
        <p:nvPicPr>
          <p:cNvPr id="15" name="Grafik 14">
            <a:extLst>
              <a:ext uri="{FF2B5EF4-FFF2-40B4-BE49-F238E27FC236}">
                <a16:creationId xmlns:a16="http://schemas.microsoft.com/office/drawing/2014/main" id="{2586BF4D-D43A-FB64-451D-EF2AFF413D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15866" y="1152555"/>
            <a:ext cx="1029451" cy="1526876"/>
          </a:xfrm>
          <a:prstGeom prst="rect">
            <a:avLst/>
          </a:prstGeom>
        </p:spPr>
      </p:pic>
      <p:pic>
        <p:nvPicPr>
          <p:cNvPr id="16" name="Grafik 15">
            <a:extLst>
              <a:ext uri="{FF2B5EF4-FFF2-40B4-BE49-F238E27FC236}">
                <a16:creationId xmlns:a16="http://schemas.microsoft.com/office/drawing/2014/main" id="{6B27DA8B-E56B-0774-F5B1-0054DCF913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61754" y="1152555"/>
            <a:ext cx="1029451" cy="1526876"/>
          </a:xfrm>
          <a:prstGeom prst="rect">
            <a:avLst/>
          </a:prstGeom>
        </p:spPr>
      </p:pic>
      <p:pic>
        <p:nvPicPr>
          <p:cNvPr id="28" name="Grafik 27" descr="Ein Bild, das drinnen, weiß, schwarz, dunkel enthält.&#10;&#10;Automatisch generierte Beschreibung">
            <a:extLst>
              <a:ext uri="{FF2B5EF4-FFF2-40B4-BE49-F238E27FC236}">
                <a16:creationId xmlns:a16="http://schemas.microsoft.com/office/drawing/2014/main" id="{6D314407-4220-A89D-EBC6-D990B5F408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1270" y="1969248"/>
            <a:ext cx="613513" cy="658469"/>
          </a:xfrm>
          <a:prstGeom prst="rect">
            <a:avLst/>
          </a:prstGeom>
        </p:spPr>
      </p:pic>
      <p:pic>
        <p:nvPicPr>
          <p:cNvPr id="29" name="Grafik 28">
            <a:extLst>
              <a:ext uri="{FF2B5EF4-FFF2-40B4-BE49-F238E27FC236}">
                <a16:creationId xmlns:a16="http://schemas.microsoft.com/office/drawing/2014/main" id="{988A7E70-E888-B6B2-87F3-B8E1F89A16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0069" y="2096493"/>
            <a:ext cx="315801" cy="463561"/>
          </a:xfrm>
          <a:prstGeom prst="rect">
            <a:avLst/>
          </a:prstGeom>
        </p:spPr>
      </p:pic>
    </p:spTree>
    <p:extLst>
      <p:ext uri="{BB962C8B-B14F-4D97-AF65-F5344CB8AC3E}">
        <p14:creationId xmlns:p14="http://schemas.microsoft.com/office/powerpoint/2010/main" val="742193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object 58">
            <a:extLst>
              <a:ext uri="{FF2B5EF4-FFF2-40B4-BE49-F238E27FC236}">
                <a16:creationId xmlns:a16="http://schemas.microsoft.com/office/drawing/2014/main" id="{F0040993-7C88-0C45-A873-C96813BAA151}"/>
              </a:ext>
            </a:extLst>
          </p:cNvPr>
          <p:cNvSpPr txBox="1"/>
          <p:nvPr/>
        </p:nvSpPr>
        <p:spPr>
          <a:xfrm>
            <a:off x="504000" y="1098000"/>
            <a:ext cx="6015676" cy="430887"/>
          </a:xfrm>
          <a:prstGeom prst="rect">
            <a:avLst/>
          </a:prstGeom>
          <a:noFill/>
        </p:spPr>
        <p:txBody>
          <a:bodyPr wrap="square" lIns="0" tIns="0" rIns="0" bIns="0">
            <a:spAutoFit/>
          </a:bodyPr>
          <a:lstStyle>
            <a:defPPr>
              <a:defRPr lang="en-US"/>
            </a:defPPr>
            <a:lvl1pPr>
              <a:defRPr sz="1400"/>
            </a:lvl1pPr>
          </a:lstStyle>
          <a:p>
            <a:r>
              <a:rPr lang="de-DE" b="1" dirty="0">
                <a:solidFill>
                  <a:schemeClr val="accent3"/>
                </a:solidFill>
                <a:latin typeface="Calibri" panose="020F0502020204030204" pitchFamily="34" charset="0"/>
                <a:cs typeface="Calibri" panose="020F0502020204030204" pitchFamily="34" charset="0"/>
              </a:rPr>
              <a:t>DER TRENDPFEIL GIBT IHNEN EINEN HINWEIS, IN WELCHE RICHTUNG SICH IHR ZUCKERWERT MOMENTAN BEWEGT. </a:t>
            </a:r>
          </a:p>
        </p:txBody>
      </p:sp>
      <p:pic>
        <p:nvPicPr>
          <p:cNvPr id="10" name="Bildplatzhalter 9">
            <a:extLst>
              <a:ext uri="{FF2B5EF4-FFF2-40B4-BE49-F238E27FC236}">
                <a16:creationId xmlns:a16="http://schemas.microsoft.com/office/drawing/2014/main" id="{8FADE029-4C91-103B-9C49-BB4B1A69FF23}"/>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21346" r="43260"/>
          <a:stretch/>
        </p:blipFill>
        <p:spPr>
          <a:xfrm>
            <a:off x="6426116" y="-1036"/>
            <a:ext cx="2736000" cy="5143500"/>
          </a:xfrm>
        </p:spPr>
      </p:pic>
      <p:sp>
        <p:nvSpPr>
          <p:cNvPr id="3" name="Textplatzhalter 2">
            <a:extLst>
              <a:ext uri="{FF2B5EF4-FFF2-40B4-BE49-F238E27FC236}">
                <a16:creationId xmlns:a16="http://schemas.microsoft.com/office/drawing/2014/main" id="{6044ACD6-9C00-5DBF-5A89-3DF72795D68D}"/>
              </a:ext>
            </a:extLst>
          </p:cNvPr>
          <p:cNvSpPr>
            <a:spLocks noGrp="1"/>
          </p:cNvSpPr>
          <p:nvPr>
            <p:ph type="body" sz="quarter" idx="18"/>
          </p:nvPr>
        </p:nvSpPr>
        <p:spPr/>
        <p:txBody>
          <a:bodyPr/>
          <a:lstStyle/>
          <a:p>
            <a:r>
              <a:rPr lang="de-DE" err="1"/>
              <a:t>FreeStyle</a:t>
            </a:r>
            <a:r>
              <a:rPr lang="de-DE"/>
              <a:t> Libre 3: Einrichten der </a:t>
            </a:r>
            <a:r>
              <a:rPr lang="de-DE" err="1"/>
              <a:t>FreeStyle</a:t>
            </a:r>
            <a:r>
              <a:rPr lang="de-DE"/>
              <a:t> Libre 3 App</a:t>
            </a:r>
            <a:r>
              <a:rPr lang="de-DE" baseline="30000"/>
              <a:t>1</a:t>
            </a:r>
            <a:r>
              <a:rPr lang="de-DE"/>
              <a:t> und des Lesegeräts</a:t>
            </a:r>
          </a:p>
        </p:txBody>
      </p:sp>
      <p:sp>
        <p:nvSpPr>
          <p:cNvPr id="5" name="Titel 4">
            <a:extLst>
              <a:ext uri="{FF2B5EF4-FFF2-40B4-BE49-F238E27FC236}">
                <a16:creationId xmlns:a16="http://schemas.microsoft.com/office/drawing/2014/main" id="{AA5522AA-E81D-154A-8540-BEDAC34C08D3}"/>
              </a:ext>
            </a:extLst>
          </p:cNvPr>
          <p:cNvSpPr>
            <a:spLocks noGrp="1"/>
          </p:cNvSpPr>
          <p:nvPr>
            <p:ph type="title"/>
          </p:nvPr>
        </p:nvSpPr>
        <p:spPr>
          <a:xfrm>
            <a:off x="502920" y="707037"/>
            <a:ext cx="5654532" cy="390526"/>
          </a:xfrm>
        </p:spPr>
        <p:txBody>
          <a:bodyPr>
            <a:normAutofit fontScale="90000"/>
          </a:bodyPr>
          <a:lstStyle/>
          <a:p>
            <a:r>
              <a:rPr lang="de-DE"/>
              <a:t>Der Trendpfeil zeigt Ihnen, wo es langgeht</a:t>
            </a:r>
          </a:p>
        </p:txBody>
      </p:sp>
      <p:sp>
        <p:nvSpPr>
          <p:cNvPr id="2" name="Fußzeilenplatzhalter 2">
            <a:extLst>
              <a:ext uri="{FF2B5EF4-FFF2-40B4-BE49-F238E27FC236}">
                <a16:creationId xmlns:a16="http://schemas.microsoft.com/office/drawing/2014/main" id="{9189ED81-1C78-FDD1-5EA7-6C796B6DF31E}"/>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6" name="Textplatzhalter 5">
            <a:extLst>
              <a:ext uri="{FF2B5EF4-FFF2-40B4-BE49-F238E27FC236}">
                <a16:creationId xmlns:a16="http://schemas.microsoft.com/office/drawing/2014/main" id="{295B88C6-3E9C-FF4C-9EA2-C25279E8CEBC}"/>
              </a:ext>
            </a:extLst>
          </p:cNvPr>
          <p:cNvSpPr>
            <a:spLocks noGrp="1"/>
          </p:cNvSpPr>
          <p:nvPr>
            <p:ph type="body" sz="quarter" idx="24"/>
          </p:nvPr>
        </p:nvSpPr>
        <p:spPr>
          <a:xfrm>
            <a:off x="495237" y="4533952"/>
            <a:ext cx="5825050" cy="246499"/>
          </a:xfrm>
        </p:spPr>
        <p:txBody>
          <a:bodyPr anchor="b"/>
          <a:lstStyle/>
          <a:p>
            <a:r>
              <a:rPr lang="de-DE"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a:t>
            </a:r>
          </a:p>
        </p:txBody>
      </p:sp>
      <p:sp>
        <p:nvSpPr>
          <p:cNvPr id="49" name="object 74">
            <a:extLst>
              <a:ext uri="{FF2B5EF4-FFF2-40B4-BE49-F238E27FC236}">
                <a16:creationId xmlns:a16="http://schemas.microsoft.com/office/drawing/2014/main" id="{2891D807-CE88-0E44-A479-08B03EC8C367}"/>
              </a:ext>
            </a:extLst>
          </p:cNvPr>
          <p:cNvSpPr txBox="1"/>
          <p:nvPr/>
        </p:nvSpPr>
        <p:spPr>
          <a:xfrm>
            <a:off x="962263" y="1629438"/>
            <a:ext cx="4167062" cy="424440"/>
          </a:xfrm>
          <a:prstGeom prst="rect">
            <a:avLst/>
          </a:prstGeom>
        </p:spPr>
        <p:txBody>
          <a:bodyPr vert="horz" wrap="square" lIns="0" tIns="29175" rIns="0" bIns="0" rtlCol="0">
            <a:spAutoFit/>
          </a:bodyPr>
          <a:lstStyle/>
          <a:p>
            <a:pPr marL="7677">
              <a:spcBef>
                <a:spcPts val="230"/>
              </a:spcBef>
            </a:pPr>
            <a:r>
              <a:rPr lang="de-DE" sz="1200" b="1">
                <a:solidFill>
                  <a:schemeClr val="accent3"/>
                </a:solidFill>
                <a:latin typeface="Calibri" panose="020F0502020204030204" pitchFamily="34" charset="0"/>
                <a:cs typeface="Calibri" panose="020F0502020204030204" pitchFamily="34" charset="0"/>
              </a:rPr>
              <a:t>ZUCKERWERT STEIGT RASCH</a:t>
            </a:r>
          </a:p>
          <a:p>
            <a:pPr marL="7677">
              <a:spcBef>
                <a:spcPts val="172"/>
              </a:spcBef>
            </a:pPr>
            <a:r>
              <a:rPr sz="1100" spc="-50">
                <a:latin typeface="Georgia" panose="02040502050405020303" pitchFamily="18" charset="0"/>
                <a:cs typeface="Calibri" panose="020F0502020204030204" pitchFamily="34" charset="0"/>
              </a:rPr>
              <a:t>d. h. in 15 </a:t>
            </a:r>
            <a:r>
              <a:rPr sz="1100" spc="-50" err="1">
                <a:latin typeface="Georgia" panose="02040502050405020303" pitchFamily="18" charset="0"/>
                <a:cs typeface="Calibri" panose="020F0502020204030204" pitchFamily="34" charset="0"/>
              </a:rPr>
              <a:t>Minuten</a:t>
            </a:r>
            <a:r>
              <a:rPr sz="1100" spc="-50">
                <a:latin typeface="Georgia" panose="02040502050405020303" pitchFamily="18" charset="0"/>
                <a:cs typeface="Calibri" panose="020F0502020204030204" pitchFamily="34" charset="0"/>
              </a:rPr>
              <a:t> </a:t>
            </a:r>
            <a:r>
              <a:rPr sz="1100" spc="-50" err="1">
                <a:latin typeface="Georgia" panose="02040502050405020303" pitchFamily="18" charset="0"/>
                <a:cs typeface="Calibri" panose="020F0502020204030204" pitchFamily="34" charset="0"/>
              </a:rPr>
              <a:t>steigt</a:t>
            </a:r>
            <a:r>
              <a:rPr sz="1100" spc="-50">
                <a:latin typeface="Georgia" panose="02040502050405020303" pitchFamily="18" charset="0"/>
                <a:cs typeface="Calibri" panose="020F0502020204030204" pitchFamily="34" charset="0"/>
              </a:rPr>
              <a:t> er um </a:t>
            </a:r>
            <a:r>
              <a:rPr sz="1100" spc="-50" err="1">
                <a:latin typeface="Georgia" panose="02040502050405020303" pitchFamily="18" charset="0"/>
                <a:cs typeface="Calibri" panose="020F0502020204030204" pitchFamily="34" charset="0"/>
              </a:rPr>
              <a:t>mehr</a:t>
            </a:r>
            <a:r>
              <a:rPr sz="1100" spc="-50">
                <a:latin typeface="Georgia" panose="02040502050405020303" pitchFamily="18" charset="0"/>
                <a:cs typeface="Calibri" panose="020F0502020204030204" pitchFamily="34" charset="0"/>
              </a:rPr>
              <a:t> </a:t>
            </a:r>
            <a:r>
              <a:rPr sz="1100" spc="-50" err="1">
                <a:latin typeface="Georgia" panose="02040502050405020303" pitchFamily="18" charset="0"/>
                <a:cs typeface="Calibri" panose="020F0502020204030204" pitchFamily="34" charset="0"/>
              </a:rPr>
              <a:t>als</a:t>
            </a:r>
            <a:r>
              <a:rPr sz="1100" spc="-50">
                <a:latin typeface="Georgia" panose="02040502050405020303" pitchFamily="18" charset="0"/>
                <a:cs typeface="Calibri" panose="020F0502020204030204" pitchFamily="34" charset="0"/>
              </a:rPr>
              <a:t> 30 mg/dL</a:t>
            </a:r>
            <a:r>
              <a:rPr lang="de-DE" sz="1100" spc="-50">
                <a:latin typeface="Georgia" panose="02040502050405020303" pitchFamily="18" charset="0"/>
                <a:cs typeface="Calibri" panose="020F0502020204030204" pitchFamily="34" charset="0"/>
              </a:rPr>
              <a:t> (</a:t>
            </a:r>
            <a:r>
              <a:rPr lang="de-DE" sz="1100" spc="-50">
                <a:latin typeface="Georgia" panose="02040502050405020303" pitchFamily="18" charset="0"/>
                <a:cs typeface="HelveticaNeueLTPro-Lt"/>
              </a:rPr>
              <a:t>1,7 mmol/L</a:t>
            </a:r>
            <a:r>
              <a:rPr lang="de-DE" sz="1100" spc="-50">
                <a:latin typeface="Georgia" panose="02040502050405020303" pitchFamily="18" charset="0"/>
                <a:cs typeface="Calibri" panose="020F0502020204030204" pitchFamily="34" charset="0"/>
              </a:rPr>
              <a:t>)</a:t>
            </a:r>
            <a:endParaRPr sz="1100" spc="-50">
              <a:latin typeface="Georgia" panose="02040502050405020303" pitchFamily="18" charset="0"/>
              <a:cs typeface="Calibri" panose="020F0502020204030204" pitchFamily="34" charset="0"/>
            </a:endParaRPr>
          </a:p>
        </p:txBody>
      </p:sp>
      <p:sp>
        <p:nvSpPr>
          <p:cNvPr id="53" name="object 78">
            <a:extLst>
              <a:ext uri="{FF2B5EF4-FFF2-40B4-BE49-F238E27FC236}">
                <a16:creationId xmlns:a16="http://schemas.microsoft.com/office/drawing/2014/main" id="{DD93CB5C-A69D-3744-97C8-B0E2C04383AE}"/>
              </a:ext>
            </a:extLst>
          </p:cNvPr>
          <p:cNvSpPr txBox="1"/>
          <p:nvPr/>
        </p:nvSpPr>
        <p:spPr>
          <a:xfrm>
            <a:off x="962262" y="2131455"/>
            <a:ext cx="4819106" cy="424440"/>
          </a:xfrm>
          <a:prstGeom prst="rect">
            <a:avLst/>
          </a:prstGeom>
        </p:spPr>
        <p:txBody>
          <a:bodyPr vert="horz" wrap="square" lIns="0" tIns="29175" rIns="0" bIns="0" rtlCol="0">
            <a:spAutoFit/>
          </a:bodyPr>
          <a:lstStyle/>
          <a:p>
            <a:pPr marL="7677">
              <a:spcBef>
                <a:spcPts val="230"/>
              </a:spcBef>
            </a:pPr>
            <a:r>
              <a:rPr lang="de-DE" sz="1200" b="1" dirty="0">
                <a:solidFill>
                  <a:schemeClr val="accent3"/>
                </a:solidFill>
                <a:latin typeface="Calibri" panose="020F0502020204030204" pitchFamily="34" charset="0"/>
                <a:cs typeface="Calibri" panose="020F0502020204030204" pitchFamily="34" charset="0"/>
              </a:rPr>
              <a:t>ZUCKERWERT STEIGT</a:t>
            </a:r>
          </a:p>
          <a:p>
            <a:pPr marL="7677">
              <a:spcBef>
                <a:spcPts val="172"/>
              </a:spcBef>
            </a:pPr>
            <a:r>
              <a:rPr sz="1100" spc="-50" dirty="0">
                <a:latin typeface="Georgia" panose="02040502050405020303" pitchFamily="18" charset="0"/>
                <a:cs typeface="Calibri" panose="020F0502020204030204" pitchFamily="34" charset="0"/>
              </a:rPr>
              <a:t>d. h. in 15 </a:t>
            </a:r>
            <a:r>
              <a:rPr lang="de-DE" sz="1100" spc="-50" dirty="0">
                <a:latin typeface="Georgia" panose="02040502050405020303" pitchFamily="18" charset="0"/>
                <a:cs typeface="Calibri" panose="020F0502020204030204" pitchFamily="34" charset="0"/>
              </a:rPr>
              <a:t>Minuten</a:t>
            </a:r>
            <a:r>
              <a:rPr sz="1100" spc="-50" dirty="0">
                <a:latin typeface="Georgia" panose="02040502050405020303" pitchFamily="18" charset="0"/>
                <a:cs typeface="Calibri" panose="020F0502020204030204" pitchFamily="34" charset="0"/>
              </a:rPr>
              <a:t> </a:t>
            </a:r>
            <a:r>
              <a:rPr lang="de-DE" sz="1100" spc="-50" dirty="0">
                <a:latin typeface="Georgia" panose="02040502050405020303" pitchFamily="18" charset="0"/>
                <a:cs typeface="Calibri" panose="020F0502020204030204" pitchFamily="34" charset="0"/>
              </a:rPr>
              <a:t>steigt</a:t>
            </a:r>
            <a:r>
              <a:rPr sz="1100" spc="-50" dirty="0">
                <a:latin typeface="Georgia" panose="02040502050405020303" pitchFamily="18" charset="0"/>
                <a:cs typeface="Calibri" panose="020F0502020204030204" pitchFamily="34" charset="0"/>
              </a:rPr>
              <a:t> er </a:t>
            </a:r>
            <a:r>
              <a:rPr lang="de-DE" sz="1100" spc="-50" dirty="0">
                <a:latin typeface="Georgia" panose="02040502050405020303" pitchFamily="18" charset="0"/>
                <a:cs typeface="Calibri" panose="020F0502020204030204" pitchFamily="34" charset="0"/>
              </a:rPr>
              <a:t>zwischen</a:t>
            </a:r>
            <a:r>
              <a:rPr sz="1100" spc="-50" dirty="0">
                <a:latin typeface="Georgia" panose="02040502050405020303" pitchFamily="18" charset="0"/>
                <a:cs typeface="Calibri" panose="020F0502020204030204" pitchFamily="34" charset="0"/>
              </a:rPr>
              <a:t> 15 </a:t>
            </a:r>
            <a:r>
              <a:rPr lang="de-DE" sz="1100" spc="-50" dirty="0">
                <a:latin typeface="Georgia" panose="02040502050405020303" pitchFamily="18" charset="0"/>
                <a:cs typeface="Calibri" panose="020F0502020204030204" pitchFamily="34" charset="0"/>
              </a:rPr>
              <a:t>und</a:t>
            </a:r>
            <a:r>
              <a:rPr sz="1100" spc="-50" dirty="0">
                <a:latin typeface="Georgia" panose="02040502050405020303" pitchFamily="18" charset="0"/>
                <a:cs typeface="Calibri" panose="020F0502020204030204" pitchFamily="34" charset="0"/>
              </a:rPr>
              <a:t> 30 mg/dL</a:t>
            </a:r>
            <a:r>
              <a:rPr lang="de-DE" sz="1100" spc="-50" dirty="0">
                <a:latin typeface="Georgia" panose="02040502050405020303" pitchFamily="18" charset="0"/>
                <a:cs typeface="Calibri" panose="020F0502020204030204" pitchFamily="34" charset="0"/>
              </a:rPr>
              <a:t> (</a:t>
            </a:r>
            <a:r>
              <a:rPr lang="de-DE" sz="1100" spc="-50" dirty="0">
                <a:latin typeface="Georgia" panose="02040502050405020303" pitchFamily="18" charset="0"/>
                <a:cs typeface="HelveticaNeueLTPro-Lt"/>
              </a:rPr>
              <a:t>0,8 und 1,7 mmol/L</a:t>
            </a:r>
            <a:r>
              <a:rPr lang="de-DE" sz="1100" spc="-50" dirty="0">
                <a:latin typeface="Georgia" panose="02040502050405020303" pitchFamily="18" charset="0"/>
                <a:cs typeface="Calibri" panose="020F0502020204030204" pitchFamily="34" charset="0"/>
              </a:rPr>
              <a:t>)</a:t>
            </a:r>
            <a:endParaRPr sz="1100" spc="-50" dirty="0">
              <a:latin typeface="Georgia" panose="02040502050405020303" pitchFamily="18" charset="0"/>
              <a:cs typeface="Calibri" panose="020F0502020204030204" pitchFamily="34" charset="0"/>
            </a:endParaRPr>
          </a:p>
        </p:txBody>
      </p:sp>
      <p:sp>
        <p:nvSpPr>
          <p:cNvPr id="57" name="object 82">
            <a:extLst>
              <a:ext uri="{FF2B5EF4-FFF2-40B4-BE49-F238E27FC236}">
                <a16:creationId xmlns:a16="http://schemas.microsoft.com/office/drawing/2014/main" id="{FBBF4BC7-F797-314F-B868-AAD75E90D742}"/>
              </a:ext>
            </a:extLst>
          </p:cNvPr>
          <p:cNvSpPr txBox="1"/>
          <p:nvPr/>
        </p:nvSpPr>
        <p:spPr>
          <a:xfrm>
            <a:off x="962262" y="2655957"/>
            <a:ext cx="4819105" cy="424440"/>
          </a:xfrm>
          <a:prstGeom prst="rect">
            <a:avLst/>
          </a:prstGeom>
        </p:spPr>
        <p:txBody>
          <a:bodyPr vert="horz" wrap="square" lIns="0" tIns="29175" rIns="0" bIns="0" rtlCol="0">
            <a:spAutoFit/>
          </a:bodyPr>
          <a:lstStyle/>
          <a:p>
            <a:pPr marL="7677">
              <a:spcBef>
                <a:spcPts val="230"/>
              </a:spcBef>
            </a:pPr>
            <a:r>
              <a:rPr lang="de-DE" sz="1200" b="1" dirty="0">
                <a:solidFill>
                  <a:schemeClr val="accent3"/>
                </a:solidFill>
                <a:latin typeface="Calibri" panose="020F0502020204030204" pitchFamily="34" charset="0"/>
                <a:cs typeface="Calibri" panose="020F0502020204030204" pitchFamily="34" charset="0"/>
              </a:rPr>
              <a:t>ZUCKERWERT ÄNDERT SICH LANGSAM</a:t>
            </a:r>
          </a:p>
          <a:p>
            <a:pPr marL="7677">
              <a:spcBef>
                <a:spcPts val="172"/>
              </a:spcBef>
            </a:pPr>
            <a:r>
              <a:rPr sz="1100" spc="-50" dirty="0">
                <a:latin typeface="Georgia" panose="02040502050405020303" pitchFamily="18" charset="0"/>
                <a:cs typeface="Calibri" panose="020F0502020204030204" pitchFamily="34" charset="0"/>
              </a:rPr>
              <a:t>d. h. in 15 </a:t>
            </a:r>
            <a:r>
              <a:rPr lang="de-DE" sz="1100" spc="-50" dirty="0">
                <a:latin typeface="Georgia" panose="02040502050405020303" pitchFamily="18" charset="0"/>
                <a:cs typeface="Calibri" panose="020F0502020204030204" pitchFamily="34" charset="0"/>
              </a:rPr>
              <a:t>Minuten</a:t>
            </a:r>
            <a:r>
              <a:rPr sz="1100" spc="-50" dirty="0">
                <a:latin typeface="Georgia" panose="02040502050405020303" pitchFamily="18" charset="0"/>
                <a:cs typeface="Calibri" panose="020F0502020204030204" pitchFamily="34" charset="0"/>
              </a:rPr>
              <a:t> </a:t>
            </a:r>
            <a:r>
              <a:rPr lang="de-DE" sz="1100" spc="-50" dirty="0">
                <a:latin typeface="Georgia" panose="02040502050405020303" pitchFamily="18" charset="0"/>
                <a:cs typeface="Calibri" panose="020F0502020204030204" pitchFamily="34" charset="0"/>
              </a:rPr>
              <a:t>steigt</a:t>
            </a:r>
            <a:r>
              <a:rPr sz="1100" spc="-50" dirty="0">
                <a:latin typeface="Georgia" panose="02040502050405020303" pitchFamily="18" charset="0"/>
                <a:cs typeface="Calibri" panose="020F0502020204030204" pitchFamily="34" charset="0"/>
              </a:rPr>
              <a:t> </a:t>
            </a:r>
            <a:r>
              <a:rPr lang="de-DE" sz="1100" spc="-50" dirty="0">
                <a:latin typeface="Georgia" panose="02040502050405020303" pitchFamily="18" charset="0"/>
                <a:cs typeface="Calibri" panose="020F0502020204030204" pitchFamily="34" charset="0"/>
              </a:rPr>
              <a:t>oder</a:t>
            </a:r>
            <a:r>
              <a:rPr sz="1100" spc="-50" dirty="0">
                <a:latin typeface="Georgia" panose="02040502050405020303" pitchFamily="18" charset="0"/>
                <a:cs typeface="Calibri" panose="020F0502020204030204" pitchFamily="34" charset="0"/>
              </a:rPr>
              <a:t> </a:t>
            </a:r>
            <a:r>
              <a:rPr lang="de-DE" sz="1100" spc="-50" dirty="0">
                <a:latin typeface="Georgia" panose="02040502050405020303" pitchFamily="18" charset="0"/>
                <a:cs typeface="Calibri" panose="020F0502020204030204" pitchFamily="34" charset="0"/>
              </a:rPr>
              <a:t>fällt</a:t>
            </a:r>
            <a:r>
              <a:rPr sz="1100" spc="-50" dirty="0">
                <a:latin typeface="Georgia" panose="02040502050405020303" pitchFamily="18" charset="0"/>
                <a:cs typeface="Calibri" panose="020F0502020204030204" pitchFamily="34" charset="0"/>
              </a:rPr>
              <a:t> er um </a:t>
            </a:r>
            <a:r>
              <a:rPr lang="de-DE" sz="1100" spc="-50" dirty="0">
                <a:latin typeface="Georgia" panose="02040502050405020303" pitchFamily="18" charset="0"/>
                <a:cs typeface="Calibri" panose="020F0502020204030204" pitchFamily="34" charset="0"/>
              </a:rPr>
              <a:t>weniger</a:t>
            </a:r>
            <a:r>
              <a:rPr sz="1100" spc="-50" dirty="0">
                <a:latin typeface="Georgia" panose="02040502050405020303" pitchFamily="18" charset="0"/>
                <a:cs typeface="Calibri" panose="020F0502020204030204" pitchFamily="34" charset="0"/>
              </a:rPr>
              <a:t> </a:t>
            </a:r>
            <a:r>
              <a:rPr lang="de-DE" sz="1100" spc="-50" dirty="0">
                <a:latin typeface="Georgia" panose="02040502050405020303" pitchFamily="18" charset="0"/>
                <a:cs typeface="Calibri" panose="020F0502020204030204" pitchFamily="34" charset="0"/>
              </a:rPr>
              <a:t>als</a:t>
            </a:r>
            <a:r>
              <a:rPr sz="1100" spc="-50" dirty="0">
                <a:latin typeface="Georgia" panose="02040502050405020303" pitchFamily="18" charset="0"/>
                <a:cs typeface="Calibri" panose="020F0502020204030204" pitchFamily="34" charset="0"/>
              </a:rPr>
              <a:t> 15 mg/dL</a:t>
            </a:r>
            <a:r>
              <a:rPr lang="de-DE" sz="1100" spc="-50" dirty="0">
                <a:latin typeface="Georgia" panose="02040502050405020303" pitchFamily="18" charset="0"/>
                <a:cs typeface="Calibri" panose="020F0502020204030204" pitchFamily="34" charset="0"/>
              </a:rPr>
              <a:t> (</a:t>
            </a:r>
            <a:r>
              <a:rPr lang="de-DE" sz="1100" spc="-50" dirty="0">
                <a:latin typeface="Georgia" panose="02040502050405020303" pitchFamily="18" charset="0"/>
                <a:cs typeface="HelveticaNeueLTPro-Lt"/>
              </a:rPr>
              <a:t>0,8 mmol/</a:t>
            </a:r>
            <a:r>
              <a:rPr lang="de-DE" sz="1100" spc="-50" dirty="0" err="1">
                <a:latin typeface="Georgia" panose="02040502050405020303" pitchFamily="18" charset="0"/>
                <a:cs typeface="HelveticaNeueLTPro-Lt"/>
              </a:rPr>
              <a:t>dL</a:t>
            </a:r>
            <a:r>
              <a:rPr lang="de-DE" sz="1100" spc="-50" dirty="0">
                <a:latin typeface="Georgia" panose="02040502050405020303" pitchFamily="18" charset="0"/>
                <a:cs typeface="Calibri" panose="020F0502020204030204" pitchFamily="34" charset="0"/>
              </a:rPr>
              <a:t>)</a:t>
            </a:r>
            <a:endParaRPr sz="1100" spc="-50" dirty="0">
              <a:latin typeface="Georgia" panose="02040502050405020303" pitchFamily="18" charset="0"/>
              <a:cs typeface="Calibri" panose="020F0502020204030204" pitchFamily="34" charset="0"/>
            </a:endParaRPr>
          </a:p>
        </p:txBody>
      </p:sp>
      <p:sp>
        <p:nvSpPr>
          <p:cNvPr id="61" name="object 86">
            <a:extLst>
              <a:ext uri="{FF2B5EF4-FFF2-40B4-BE49-F238E27FC236}">
                <a16:creationId xmlns:a16="http://schemas.microsoft.com/office/drawing/2014/main" id="{AB71E870-516D-9041-993A-02A4D6C41AC5}"/>
              </a:ext>
            </a:extLst>
          </p:cNvPr>
          <p:cNvSpPr txBox="1"/>
          <p:nvPr/>
        </p:nvSpPr>
        <p:spPr>
          <a:xfrm>
            <a:off x="962262" y="3195449"/>
            <a:ext cx="4749917" cy="424440"/>
          </a:xfrm>
          <a:prstGeom prst="rect">
            <a:avLst/>
          </a:prstGeom>
        </p:spPr>
        <p:txBody>
          <a:bodyPr vert="horz" wrap="square" lIns="0" tIns="29175" rIns="0" bIns="0" rtlCol="0">
            <a:spAutoFit/>
          </a:bodyPr>
          <a:lstStyle/>
          <a:p>
            <a:pPr marL="7677">
              <a:spcBef>
                <a:spcPts val="230"/>
              </a:spcBef>
            </a:pPr>
            <a:r>
              <a:rPr lang="de-DE" sz="1200" b="1" dirty="0">
                <a:solidFill>
                  <a:schemeClr val="accent3"/>
                </a:solidFill>
                <a:latin typeface="Calibri" panose="020F0502020204030204" pitchFamily="34" charset="0"/>
                <a:cs typeface="Calibri" panose="020F0502020204030204" pitchFamily="34" charset="0"/>
              </a:rPr>
              <a:t>ZUCKERWERT FÄLLT</a:t>
            </a:r>
          </a:p>
          <a:p>
            <a:pPr marL="7677">
              <a:spcBef>
                <a:spcPts val="172"/>
              </a:spcBef>
            </a:pPr>
            <a:r>
              <a:rPr lang="de-DE" sz="1100" spc="-50" dirty="0">
                <a:latin typeface="Georgia" panose="02040502050405020303" pitchFamily="18" charset="0"/>
                <a:cs typeface="Calibri" panose="020F0502020204030204" pitchFamily="34" charset="0"/>
              </a:rPr>
              <a:t>d. h. in 15 Minuten fällt er zwischen 15 und 30 mg/</a:t>
            </a:r>
            <a:r>
              <a:rPr lang="de-DE" sz="1100" spc="-50" dirty="0" err="1">
                <a:latin typeface="Georgia" panose="02040502050405020303" pitchFamily="18" charset="0"/>
                <a:cs typeface="Calibri" panose="020F0502020204030204" pitchFamily="34" charset="0"/>
              </a:rPr>
              <a:t>dL</a:t>
            </a:r>
            <a:r>
              <a:rPr lang="de-DE" sz="1100" spc="-50" dirty="0">
                <a:latin typeface="Georgia" panose="02040502050405020303" pitchFamily="18" charset="0"/>
                <a:cs typeface="Calibri" panose="020F0502020204030204" pitchFamily="34" charset="0"/>
              </a:rPr>
              <a:t> (</a:t>
            </a:r>
            <a:r>
              <a:rPr lang="de-DE" sz="1100" spc="-50" dirty="0">
                <a:latin typeface="Georgia" panose="02040502050405020303" pitchFamily="18" charset="0"/>
                <a:cs typeface="HelveticaNeueLTPro-Lt"/>
              </a:rPr>
              <a:t>0,8 und 1,7 mmol/L</a:t>
            </a:r>
            <a:r>
              <a:rPr lang="de-DE" sz="1100" spc="-50" dirty="0">
                <a:latin typeface="Georgia" panose="02040502050405020303" pitchFamily="18" charset="0"/>
                <a:cs typeface="Calibri" panose="020F0502020204030204" pitchFamily="34" charset="0"/>
              </a:rPr>
              <a:t>)</a:t>
            </a:r>
          </a:p>
        </p:txBody>
      </p:sp>
      <p:sp>
        <p:nvSpPr>
          <p:cNvPr id="65" name="object 90">
            <a:extLst>
              <a:ext uri="{FF2B5EF4-FFF2-40B4-BE49-F238E27FC236}">
                <a16:creationId xmlns:a16="http://schemas.microsoft.com/office/drawing/2014/main" id="{9739D248-3AE5-D94B-867A-98ACC60FE21F}"/>
              </a:ext>
            </a:extLst>
          </p:cNvPr>
          <p:cNvSpPr txBox="1"/>
          <p:nvPr/>
        </p:nvSpPr>
        <p:spPr>
          <a:xfrm>
            <a:off x="962262" y="3712457"/>
            <a:ext cx="5267942" cy="829679"/>
          </a:xfrm>
          <a:prstGeom prst="rect">
            <a:avLst/>
          </a:prstGeom>
        </p:spPr>
        <p:txBody>
          <a:bodyPr vert="horz" wrap="square" lIns="0" tIns="29175" rIns="0" bIns="0" rtlCol="0">
            <a:spAutoFit/>
          </a:bodyPr>
          <a:lstStyle/>
          <a:p>
            <a:pPr marL="7677">
              <a:spcBef>
                <a:spcPts val="230"/>
              </a:spcBef>
            </a:pPr>
            <a:r>
              <a:rPr lang="de-DE" sz="1200" b="1" dirty="0">
                <a:solidFill>
                  <a:schemeClr val="accent3"/>
                </a:solidFill>
                <a:latin typeface="Calibri" panose="020F0502020204030204" pitchFamily="34" charset="0"/>
                <a:cs typeface="Calibri" panose="020F0502020204030204" pitchFamily="34" charset="0"/>
              </a:rPr>
              <a:t>ZUCKERWERT FÄLLT RASCH</a:t>
            </a:r>
          </a:p>
          <a:p>
            <a:pPr marL="7677">
              <a:spcBef>
                <a:spcPts val="172"/>
              </a:spcBef>
            </a:pPr>
            <a:r>
              <a:rPr lang="de-DE" sz="1100" spc="-50" dirty="0">
                <a:latin typeface="Georgia" panose="02040502050405020303" pitchFamily="18" charset="0"/>
                <a:cs typeface="Calibri" panose="020F0502020204030204" pitchFamily="34" charset="0"/>
              </a:rPr>
              <a:t>d. h. in 15 Minuten fällt er um mehr als 30 mg/</a:t>
            </a:r>
            <a:r>
              <a:rPr lang="de-DE" sz="1100" spc="-50" dirty="0" err="1">
                <a:latin typeface="Georgia" panose="02040502050405020303" pitchFamily="18" charset="0"/>
                <a:cs typeface="Calibri" panose="020F0502020204030204" pitchFamily="34" charset="0"/>
              </a:rPr>
              <a:t>dL</a:t>
            </a:r>
            <a:r>
              <a:rPr lang="de-DE" sz="1100" spc="-50" dirty="0">
                <a:latin typeface="Georgia" panose="02040502050405020303" pitchFamily="18" charset="0"/>
                <a:cs typeface="Calibri" panose="020F0502020204030204" pitchFamily="34" charset="0"/>
              </a:rPr>
              <a:t> (</a:t>
            </a:r>
            <a:r>
              <a:rPr lang="de-DE" sz="1100" spc="-50" dirty="0">
                <a:latin typeface="Georgia" panose="02040502050405020303" pitchFamily="18" charset="0"/>
                <a:cs typeface="HelveticaNeueLTPro-Lt"/>
              </a:rPr>
              <a:t>1,7 mmol/L</a:t>
            </a:r>
            <a:r>
              <a:rPr lang="de-DE" sz="1100" spc="-50" dirty="0">
                <a:latin typeface="Georgia" panose="02040502050405020303" pitchFamily="18" charset="0"/>
                <a:cs typeface="Calibri" panose="020F0502020204030204" pitchFamily="34" charset="0"/>
              </a:rPr>
              <a:t>)</a:t>
            </a:r>
          </a:p>
          <a:p>
            <a:pPr marL="12283" marR="3071">
              <a:spcBef>
                <a:spcPts val="414"/>
              </a:spcBef>
            </a:pPr>
            <a:r>
              <a:rPr lang="de-DE" sz="1100" dirty="0">
                <a:latin typeface="Georgia" panose="02040502050405020303" pitchFamily="18" charset="0"/>
                <a:cs typeface="Calibri" panose="020F0502020204030204" pitchFamily="34" charset="0"/>
              </a:rPr>
              <a:t>Ein stark fallender Trendpfeil kann beispielsweise bei Gabe von</a:t>
            </a:r>
            <a:r>
              <a:rPr lang="de-DE" sz="1100" spc="-9" dirty="0">
                <a:latin typeface="Georgia" panose="02040502050405020303" pitchFamily="18" charset="0"/>
                <a:cs typeface="Calibri" panose="020F0502020204030204" pitchFamily="34" charset="0"/>
              </a:rPr>
              <a:t> </a:t>
            </a:r>
            <a:r>
              <a:rPr lang="de-DE" sz="1100" dirty="0">
                <a:latin typeface="Georgia" panose="02040502050405020303" pitchFamily="18" charset="0"/>
                <a:cs typeface="Calibri" panose="020F0502020204030204" pitchFamily="34" charset="0"/>
              </a:rPr>
              <a:t>schnell</a:t>
            </a:r>
            <a:r>
              <a:rPr lang="de-DE" sz="1100" spc="-6" dirty="0">
                <a:latin typeface="Georgia" panose="02040502050405020303" pitchFamily="18" charset="0"/>
                <a:cs typeface="Calibri" panose="020F0502020204030204" pitchFamily="34" charset="0"/>
              </a:rPr>
              <a:t> </a:t>
            </a:r>
            <a:r>
              <a:rPr lang="de-DE" sz="1100" dirty="0">
                <a:latin typeface="Georgia" panose="02040502050405020303" pitchFamily="18" charset="0"/>
                <a:cs typeface="Calibri" panose="020F0502020204030204" pitchFamily="34" charset="0"/>
              </a:rPr>
              <a:t>wirksamen</a:t>
            </a:r>
            <a:r>
              <a:rPr lang="de-DE" sz="1100" spc="-9" dirty="0">
                <a:latin typeface="Georgia" panose="02040502050405020303" pitchFamily="18" charset="0"/>
                <a:cs typeface="Calibri" panose="020F0502020204030204" pitchFamily="34" charset="0"/>
              </a:rPr>
              <a:t> </a:t>
            </a:r>
            <a:r>
              <a:rPr lang="de-DE" sz="1100" dirty="0">
                <a:latin typeface="Georgia" panose="02040502050405020303" pitchFamily="18" charset="0"/>
                <a:cs typeface="Calibri" panose="020F0502020204030204" pitchFamily="34" charset="0"/>
              </a:rPr>
              <a:t>Insulin</a:t>
            </a:r>
            <a:r>
              <a:rPr lang="de-DE" sz="1100" spc="-6" dirty="0">
                <a:latin typeface="Georgia" panose="02040502050405020303" pitchFamily="18" charset="0"/>
                <a:cs typeface="Calibri" panose="020F0502020204030204" pitchFamily="34" charset="0"/>
              </a:rPr>
              <a:t> </a:t>
            </a:r>
            <a:r>
              <a:rPr lang="de-DE" sz="1100" dirty="0">
                <a:latin typeface="Georgia" panose="02040502050405020303" pitchFamily="18" charset="0"/>
                <a:cs typeface="Calibri" panose="020F0502020204030204" pitchFamily="34" charset="0"/>
              </a:rPr>
              <a:t>oder</a:t>
            </a:r>
            <a:r>
              <a:rPr lang="de-DE" sz="1100" spc="-9" dirty="0">
                <a:latin typeface="Georgia" panose="02040502050405020303" pitchFamily="18" charset="0"/>
                <a:cs typeface="Calibri" panose="020F0502020204030204" pitchFamily="34" charset="0"/>
              </a:rPr>
              <a:t> </a:t>
            </a:r>
            <a:r>
              <a:rPr lang="de-DE" sz="1100" dirty="0">
                <a:latin typeface="Georgia" panose="02040502050405020303" pitchFamily="18" charset="0"/>
                <a:cs typeface="Calibri" panose="020F0502020204030204" pitchFamily="34" charset="0"/>
              </a:rPr>
              <a:t>während</a:t>
            </a:r>
            <a:r>
              <a:rPr lang="de-DE" sz="1100" spc="-6" dirty="0">
                <a:latin typeface="Georgia" panose="02040502050405020303" pitchFamily="18" charset="0"/>
                <a:cs typeface="Calibri" panose="020F0502020204030204" pitchFamily="34" charset="0"/>
              </a:rPr>
              <a:t> </a:t>
            </a:r>
            <a:r>
              <a:rPr lang="de-DE" sz="1100" dirty="0">
                <a:latin typeface="Georgia" panose="02040502050405020303" pitchFamily="18" charset="0"/>
                <a:cs typeface="Calibri" panose="020F0502020204030204" pitchFamily="34" charset="0"/>
              </a:rPr>
              <a:t>oder</a:t>
            </a:r>
            <a:r>
              <a:rPr lang="de-DE" sz="1100" spc="-9" dirty="0">
                <a:latin typeface="Georgia" panose="02040502050405020303" pitchFamily="18" charset="0"/>
                <a:cs typeface="Calibri" panose="020F0502020204030204" pitchFamily="34" charset="0"/>
              </a:rPr>
              <a:t> </a:t>
            </a:r>
            <a:r>
              <a:rPr lang="de-DE" sz="1100" dirty="0">
                <a:latin typeface="Georgia" panose="02040502050405020303" pitchFamily="18" charset="0"/>
                <a:cs typeface="Calibri" panose="020F0502020204030204" pitchFamily="34" charset="0"/>
              </a:rPr>
              <a:t>nach</a:t>
            </a:r>
            <a:r>
              <a:rPr lang="de-DE" sz="1100" spc="-6" dirty="0">
                <a:latin typeface="Georgia" panose="02040502050405020303" pitchFamily="18" charset="0"/>
                <a:cs typeface="Calibri" panose="020F0502020204030204" pitchFamily="34" charset="0"/>
              </a:rPr>
              <a:t> </a:t>
            </a:r>
            <a:r>
              <a:rPr lang="de-DE" sz="1100" dirty="0">
                <a:latin typeface="Georgia" panose="02040502050405020303" pitchFamily="18" charset="0"/>
                <a:cs typeface="Calibri" panose="020F0502020204030204" pitchFamily="34" charset="0"/>
              </a:rPr>
              <a:t>einer</a:t>
            </a:r>
            <a:r>
              <a:rPr lang="de-DE" sz="1100" spc="-163" dirty="0">
                <a:latin typeface="Georgia" panose="02040502050405020303" pitchFamily="18" charset="0"/>
                <a:cs typeface="Calibri" panose="020F0502020204030204" pitchFamily="34" charset="0"/>
              </a:rPr>
              <a:t> </a:t>
            </a:r>
            <a:r>
              <a:rPr lang="de-DE" sz="1100" dirty="0">
                <a:latin typeface="Georgia" panose="02040502050405020303" pitchFamily="18" charset="0"/>
                <a:cs typeface="Calibri" panose="020F0502020204030204" pitchFamily="34" charset="0"/>
              </a:rPr>
              <a:t>sportlichen</a:t>
            </a:r>
            <a:r>
              <a:rPr lang="de-DE" sz="1100" spc="-3" dirty="0">
                <a:latin typeface="Georgia" panose="02040502050405020303" pitchFamily="18" charset="0"/>
                <a:cs typeface="Calibri" panose="020F0502020204030204" pitchFamily="34" charset="0"/>
              </a:rPr>
              <a:t> </a:t>
            </a:r>
            <a:r>
              <a:rPr lang="de-DE" sz="1100" dirty="0">
                <a:latin typeface="Georgia" panose="02040502050405020303" pitchFamily="18" charset="0"/>
                <a:cs typeface="Calibri" panose="020F0502020204030204" pitchFamily="34" charset="0"/>
              </a:rPr>
              <a:t>Aktivität auftreten.</a:t>
            </a:r>
            <a:endParaRPr sz="1100" dirty="0">
              <a:latin typeface="Georgia" panose="02040502050405020303" pitchFamily="18" charset="0"/>
              <a:cs typeface="Calibri" panose="020F0502020204030204" pitchFamily="34" charset="0"/>
            </a:endParaRPr>
          </a:p>
        </p:txBody>
      </p:sp>
      <p:pic>
        <p:nvPicPr>
          <p:cNvPr id="39" name="Grafik 38">
            <a:extLst>
              <a:ext uri="{FF2B5EF4-FFF2-40B4-BE49-F238E27FC236}">
                <a16:creationId xmlns:a16="http://schemas.microsoft.com/office/drawing/2014/main" id="{DA2E9AE9-C867-8349-AB5D-99BE6B71FF59}"/>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383379" y="4059603"/>
            <a:ext cx="524794" cy="524794"/>
          </a:xfrm>
          <a:prstGeom prst="rect">
            <a:avLst/>
          </a:prstGeom>
        </p:spPr>
      </p:pic>
      <p:pic>
        <p:nvPicPr>
          <p:cNvPr id="41" name="Grafik 40">
            <a:extLst>
              <a:ext uri="{FF2B5EF4-FFF2-40B4-BE49-F238E27FC236}">
                <a16:creationId xmlns:a16="http://schemas.microsoft.com/office/drawing/2014/main" id="{2A652434-6620-8B43-8D8C-2D6471806849}"/>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497112" y="1676055"/>
            <a:ext cx="297670" cy="297670"/>
          </a:xfrm>
          <a:prstGeom prst="rect">
            <a:avLst/>
          </a:prstGeom>
        </p:spPr>
      </p:pic>
      <p:pic>
        <p:nvPicPr>
          <p:cNvPr id="42" name="Grafik 41">
            <a:extLst>
              <a:ext uri="{FF2B5EF4-FFF2-40B4-BE49-F238E27FC236}">
                <a16:creationId xmlns:a16="http://schemas.microsoft.com/office/drawing/2014/main" id="{596577B7-55B2-C745-9B3B-DFC3D2AA6339}"/>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rot="5400000">
            <a:off x="497112" y="2670642"/>
            <a:ext cx="297670" cy="297670"/>
          </a:xfrm>
          <a:prstGeom prst="rect">
            <a:avLst/>
          </a:prstGeom>
        </p:spPr>
      </p:pic>
      <p:pic>
        <p:nvPicPr>
          <p:cNvPr id="43" name="Grafik 42">
            <a:extLst>
              <a:ext uri="{FF2B5EF4-FFF2-40B4-BE49-F238E27FC236}">
                <a16:creationId xmlns:a16="http://schemas.microsoft.com/office/drawing/2014/main" id="{D9EA9D56-FF4B-F04F-A7FA-8BBD19C335C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rot="9000000">
            <a:off x="497112" y="3253347"/>
            <a:ext cx="297670" cy="297670"/>
          </a:xfrm>
          <a:prstGeom prst="rect">
            <a:avLst/>
          </a:prstGeom>
        </p:spPr>
      </p:pic>
      <p:pic>
        <p:nvPicPr>
          <p:cNvPr id="45" name="Grafik 44">
            <a:extLst>
              <a:ext uri="{FF2B5EF4-FFF2-40B4-BE49-F238E27FC236}">
                <a16:creationId xmlns:a16="http://schemas.microsoft.com/office/drawing/2014/main" id="{00B1673E-4B7B-6E48-8278-1A3218EB455F}"/>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rot="2700000">
            <a:off x="497112" y="2142885"/>
            <a:ext cx="297670" cy="297670"/>
          </a:xfrm>
          <a:prstGeom prst="rect">
            <a:avLst/>
          </a:prstGeom>
        </p:spPr>
      </p:pic>
      <p:pic>
        <p:nvPicPr>
          <p:cNvPr id="11" name="Grafik 10">
            <a:extLst>
              <a:ext uri="{FF2B5EF4-FFF2-40B4-BE49-F238E27FC236}">
                <a16:creationId xmlns:a16="http://schemas.microsoft.com/office/drawing/2014/main" id="{528371D7-8153-0B98-690C-76C43C92DE0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rot="10800000">
            <a:off x="497111" y="3746503"/>
            <a:ext cx="297670" cy="297670"/>
          </a:xfrm>
          <a:prstGeom prst="rect">
            <a:avLst/>
          </a:prstGeom>
        </p:spPr>
      </p:pic>
      <p:sp>
        <p:nvSpPr>
          <p:cNvPr id="16" name="Datumsplatzhalter 7">
            <a:extLst>
              <a:ext uri="{FF2B5EF4-FFF2-40B4-BE49-F238E27FC236}">
                <a16:creationId xmlns:a16="http://schemas.microsoft.com/office/drawing/2014/main" id="{D8CB22A0-2ADB-A4AA-A93F-CE53DAFB003D}"/>
              </a:ext>
            </a:extLst>
          </p:cNvPr>
          <p:cNvSpPr txBox="1">
            <a:spLocks/>
          </p:cNvSpPr>
          <p:nvPr/>
        </p:nvSpPr>
        <p:spPr>
          <a:xfrm>
            <a:off x="7531511" y="4767263"/>
            <a:ext cx="787879" cy="274637"/>
          </a:xfrm>
          <a:prstGeom prst="rect">
            <a:avLst/>
          </a:prstGeom>
        </p:spPr>
        <p:txBody>
          <a:bodyPr lIns="72000" rIns="9000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14C899-40F9-1049-91DB-158F829A05EA}" type="datetime1">
              <a:rPr lang="de-DE" sz="1000" smtClean="0">
                <a:solidFill>
                  <a:schemeClr val="bg1"/>
                </a:solidFill>
              </a:rPr>
              <a:pPr algn="ctr"/>
              <a:t>16.04.24</a:t>
            </a:fld>
            <a:endParaRPr lang="en-US" sz="1000">
              <a:solidFill>
                <a:schemeClr val="bg1"/>
              </a:solidFill>
            </a:endParaRPr>
          </a:p>
        </p:txBody>
      </p:sp>
      <p:sp>
        <p:nvSpPr>
          <p:cNvPr id="17" name="Foliennummernplatzhalter 39">
            <a:extLst>
              <a:ext uri="{FF2B5EF4-FFF2-40B4-BE49-F238E27FC236}">
                <a16:creationId xmlns:a16="http://schemas.microsoft.com/office/drawing/2014/main" id="{0A15A0D6-C3B9-3E22-D010-40D7FAF5BC83}"/>
              </a:ext>
            </a:extLst>
          </p:cNvPr>
          <p:cNvSpPr txBox="1">
            <a:spLocks/>
          </p:cNvSpPr>
          <p:nvPr/>
        </p:nvSpPr>
        <p:spPr>
          <a:xfrm>
            <a:off x="8167058" y="4767263"/>
            <a:ext cx="568102" cy="274637"/>
          </a:xfrm>
          <a:prstGeom prst="rect">
            <a:avLst/>
          </a:prstGeom>
        </p:spPr>
        <p:txBody>
          <a:bodyPr vert="horz" lIns="0" tIns="45720" rIns="9000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IN" dirty="0">
                <a:solidFill>
                  <a:schemeClr val="bg1"/>
                </a:solidFill>
              </a:rPr>
              <a:t>|    27</a:t>
            </a:r>
          </a:p>
        </p:txBody>
      </p:sp>
      <p:grpSp>
        <p:nvGrpSpPr>
          <p:cNvPr id="4" name="Gruppieren 3">
            <a:extLst>
              <a:ext uri="{FF2B5EF4-FFF2-40B4-BE49-F238E27FC236}">
                <a16:creationId xmlns:a16="http://schemas.microsoft.com/office/drawing/2014/main" id="{D843B2F6-041A-EDB9-934E-9EBB15CE814A}"/>
              </a:ext>
            </a:extLst>
          </p:cNvPr>
          <p:cNvGrpSpPr/>
          <p:nvPr/>
        </p:nvGrpSpPr>
        <p:grpSpPr>
          <a:xfrm>
            <a:off x="950044" y="2103192"/>
            <a:ext cx="5040000" cy="1572595"/>
            <a:chOff x="950044" y="2149036"/>
            <a:chExt cx="5503387" cy="1572595"/>
          </a:xfrm>
        </p:grpSpPr>
        <p:cxnSp>
          <p:nvCxnSpPr>
            <p:cNvPr id="7" name="Gerade Verbindung 6">
              <a:extLst>
                <a:ext uri="{FF2B5EF4-FFF2-40B4-BE49-F238E27FC236}">
                  <a16:creationId xmlns:a16="http://schemas.microsoft.com/office/drawing/2014/main" id="{DC3D4127-B9E0-7B23-5BC9-7BDB63D76146}"/>
                </a:ext>
              </a:extLst>
            </p:cNvPr>
            <p:cNvCxnSpPr/>
            <p:nvPr/>
          </p:nvCxnSpPr>
          <p:spPr>
            <a:xfrm>
              <a:off x="950044" y="3721631"/>
              <a:ext cx="550338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DE3CFF1F-3786-59FD-0501-F4AF919CF326}"/>
                </a:ext>
              </a:extLst>
            </p:cNvPr>
            <p:cNvCxnSpPr/>
            <p:nvPr/>
          </p:nvCxnSpPr>
          <p:spPr>
            <a:xfrm>
              <a:off x="950044" y="3197590"/>
              <a:ext cx="550338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B0549FE7-4739-2BFE-D048-0281CEEA1CBB}"/>
                </a:ext>
              </a:extLst>
            </p:cNvPr>
            <p:cNvCxnSpPr/>
            <p:nvPr/>
          </p:nvCxnSpPr>
          <p:spPr>
            <a:xfrm>
              <a:off x="950044" y="2664629"/>
              <a:ext cx="550338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ADB4B492-5696-532D-2940-067F87F0D107}"/>
                </a:ext>
              </a:extLst>
            </p:cNvPr>
            <p:cNvCxnSpPr>
              <a:cxnSpLocks/>
            </p:cNvCxnSpPr>
            <p:nvPr/>
          </p:nvCxnSpPr>
          <p:spPr>
            <a:xfrm>
              <a:off x="950044" y="2149036"/>
              <a:ext cx="550338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8503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29422DB2-0B49-4671-8CA1-134C3FA70A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8663" y="1573200"/>
            <a:ext cx="1714176" cy="2995200"/>
          </a:xfrm>
          <a:prstGeom prst="rect">
            <a:avLst/>
          </a:prstGeom>
        </p:spPr>
      </p:pic>
      <p:pic>
        <p:nvPicPr>
          <p:cNvPr id="39" name="Grafik 38">
            <a:extLst>
              <a:ext uri="{FF2B5EF4-FFF2-40B4-BE49-F238E27FC236}">
                <a16:creationId xmlns:a16="http://schemas.microsoft.com/office/drawing/2014/main" id="{BD18FF0F-0FAC-4D61-BC7B-6EAD6A21B1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3868" y="1573200"/>
            <a:ext cx="1714176" cy="2995200"/>
          </a:xfrm>
          <a:prstGeom prst="rect">
            <a:avLst/>
          </a:prstGeom>
        </p:spPr>
      </p:pic>
      <p:pic>
        <p:nvPicPr>
          <p:cNvPr id="43" name="Grafik 42">
            <a:extLst>
              <a:ext uri="{FF2B5EF4-FFF2-40B4-BE49-F238E27FC236}">
                <a16:creationId xmlns:a16="http://schemas.microsoft.com/office/drawing/2014/main" id="{A9DE475F-7986-486D-BA75-817A4E6166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600" y="1573200"/>
            <a:ext cx="1714176" cy="2995200"/>
          </a:xfrm>
          <a:prstGeom prst="rect">
            <a:avLst/>
          </a:prstGeom>
        </p:spPr>
      </p:pic>
      <p:sp>
        <p:nvSpPr>
          <p:cNvPr id="49" name="Abgerundetes Rechteck 48">
            <a:extLst>
              <a:ext uri="{FF2B5EF4-FFF2-40B4-BE49-F238E27FC236}">
                <a16:creationId xmlns:a16="http://schemas.microsoft.com/office/drawing/2014/main" id="{F6E86B38-8218-E24D-B923-7CC7D52F26F7}"/>
              </a:ext>
            </a:extLst>
          </p:cNvPr>
          <p:cNvSpPr/>
          <p:nvPr/>
        </p:nvSpPr>
        <p:spPr>
          <a:xfrm>
            <a:off x="7247010" y="2554756"/>
            <a:ext cx="187770" cy="154024"/>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a16="http://schemas.microsoft.com/office/drawing/2014/main" id="{2AB4F611-706D-314E-9420-F1DBDC5E0388}"/>
              </a:ext>
            </a:extLst>
          </p:cNvPr>
          <p:cNvSpPr>
            <a:spLocks noGrp="1"/>
          </p:cNvSpPr>
          <p:nvPr>
            <p:ph type="body" sz="quarter" idx="14"/>
          </p:nvPr>
        </p:nvSpPr>
        <p:spPr>
          <a:xfrm>
            <a:off x="503237" y="1097279"/>
            <a:ext cx="8231911" cy="292388"/>
          </a:xfrm>
        </p:spPr>
        <p:txBody>
          <a:bodyPr vert="horz" wrap="square" lIns="0" tIns="0" rIns="91440" bIns="45720" rtlCol="0" anchor="t">
            <a:spAutoFit/>
          </a:bodyPr>
          <a:lstStyle/>
          <a:p>
            <a:r>
              <a:rPr lang="de-DE" sz="1600" dirty="0"/>
              <a:t>So lassen sich Notizen zu einem aktuellen Wert hinzufügen:</a:t>
            </a:r>
          </a:p>
        </p:txBody>
      </p:sp>
      <p:sp>
        <p:nvSpPr>
          <p:cNvPr id="3" name="Textplatzhalter 2">
            <a:extLst>
              <a:ext uri="{FF2B5EF4-FFF2-40B4-BE49-F238E27FC236}">
                <a16:creationId xmlns:a16="http://schemas.microsoft.com/office/drawing/2014/main" id="{54D2EC2E-27D7-B607-9AE2-2DE0994F9854}"/>
              </a:ext>
            </a:extLst>
          </p:cNvPr>
          <p:cNvSpPr>
            <a:spLocks noGrp="1"/>
          </p:cNvSpPr>
          <p:nvPr>
            <p:ph type="body" sz="quarter" idx="10"/>
          </p:nvPr>
        </p:nvSpPr>
        <p:spPr>
          <a:xfrm>
            <a:off x="502921" y="266700"/>
            <a:ext cx="8138157" cy="261610"/>
          </a:xfrm>
        </p:spPr>
        <p:txBody>
          <a:bodyPr/>
          <a:lstStyle/>
          <a:p>
            <a:r>
              <a:rPr lang="de-DE" err="1"/>
              <a:t>FreeStyle</a:t>
            </a:r>
            <a:r>
              <a:rPr lang="de-DE"/>
              <a:t> Libre 3: Einrichten der </a:t>
            </a:r>
            <a:r>
              <a:rPr lang="de-DE" err="1"/>
              <a:t>FreeStyle</a:t>
            </a:r>
            <a:r>
              <a:rPr lang="de-DE"/>
              <a:t> Libre 3 App</a:t>
            </a:r>
            <a:r>
              <a:rPr lang="de-DE" baseline="30000"/>
              <a:t>1</a:t>
            </a:r>
            <a:r>
              <a:rPr lang="de-DE"/>
              <a:t> und des Lesegeräts</a:t>
            </a:r>
          </a:p>
        </p:txBody>
      </p:sp>
      <p:sp>
        <p:nvSpPr>
          <p:cNvPr id="7" name="Titel 6">
            <a:extLst>
              <a:ext uri="{FF2B5EF4-FFF2-40B4-BE49-F238E27FC236}">
                <a16:creationId xmlns:a16="http://schemas.microsoft.com/office/drawing/2014/main" id="{9B6440BD-5552-8D4E-8173-E775BA1BF66C}"/>
              </a:ext>
            </a:extLst>
          </p:cNvPr>
          <p:cNvSpPr>
            <a:spLocks noGrp="1"/>
          </p:cNvSpPr>
          <p:nvPr>
            <p:ph type="title"/>
          </p:nvPr>
        </p:nvSpPr>
        <p:spPr/>
        <p:txBody>
          <a:bodyPr>
            <a:normAutofit fontScale="90000"/>
          </a:bodyPr>
          <a:lstStyle/>
          <a:p>
            <a:r>
              <a:rPr lang="de-DE"/>
              <a:t>Nutzen Sie die Notizfunktion Ihrer </a:t>
            </a:r>
            <a:r>
              <a:rPr lang="de-DE" err="1"/>
              <a:t>FreeStyle</a:t>
            </a:r>
            <a:r>
              <a:rPr lang="de-DE"/>
              <a:t> Libre 3 App</a:t>
            </a:r>
            <a:endParaRPr lang="de-DE" baseline="30000"/>
          </a:p>
        </p:txBody>
      </p:sp>
      <p:sp>
        <p:nvSpPr>
          <p:cNvPr id="5" name="Fußzeilenplatzhalter 2">
            <a:extLst>
              <a:ext uri="{FF2B5EF4-FFF2-40B4-BE49-F238E27FC236}">
                <a16:creationId xmlns:a16="http://schemas.microsoft.com/office/drawing/2014/main" id="{A4C1A417-8A48-F972-7C79-4F526F9BB010}"/>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12" name="Textplatzhalter 11">
            <a:extLst>
              <a:ext uri="{FF2B5EF4-FFF2-40B4-BE49-F238E27FC236}">
                <a16:creationId xmlns:a16="http://schemas.microsoft.com/office/drawing/2014/main" id="{FB3B1EC0-5C52-ABB7-E0B4-3496D68CE4B6}"/>
              </a:ext>
            </a:extLst>
          </p:cNvPr>
          <p:cNvSpPr>
            <a:spLocks noGrp="1"/>
          </p:cNvSpPr>
          <p:nvPr>
            <p:ph type="body" sz="quarter" idx="23"/>
          </p:nvPr>
        </p:nvSpPr>
        <p:spPr>
          <a:xfrm>
            <a:off x="495236" y="4471988"/>
            <a:ext cx="8145842" cy="308464"/>
          </a:xfrm>
        </p:spPr>
        <p:txBody>
          <a:bodyPr/>
          <a:lstStyle/>
          <a:p>
            <a:r>
              <a:rPr lang="en-US"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a:t>
            </a:r>
          </a:p>
        </p:txBody>
      </p:sp>
      <p:sp>
        <p:nvSpPr>
          <p:cNvPr id="28" name="object 4">
            <a:extLst>
              <a:ext uri="{FF2B5EF4-FFF2-40B4-BE49-F238E27FC236}">
                <a16:creationId xmlns:a16="http://schemas.microsoft.com/office/drawing/2014/main" id="{84E4D5C4-6287-FF49-B5FD-3CABD7195FEA}"/>
              </a:ext>
            </a:extLst>
          </p:cNvPr>
          <p:cNvSpPr txBox="1"/>
          <p:nvPr/>
        </p:nvSpPr>
        <p:spPr>
          <a:xfrm>
            <a:off x="1831357" y="1764000"/>
            <a:ext cx="1142691" cy="1674817"/>
          </a:xfrm>
          <a:prstGeom prst="rect">
            <a:avLst/>
          </a:prstGeom>
        </p:spPr>
        <p:txBody>
          <a:bodyPr vert="horz" wrap="square" lIns="0" tIns="12700" rIns="0" bIns="0" rtlCol="0">
            <a:spAutoFit/>
          </a:bodyPr>
          <a:lstStyle/>
          <a:p>
            <a:pPr marL="12700" marR="5080">
              <a:lnSpc>
                <a:spcPct val="100000"/>
              </a:lnSpc>
              <a:spcBef>
                <a:spcPts val="100"/>
              </a:spcBef>
            </a:pPr>
            <a:r>
              <a:rPr lang="de-DE" sz="1200" b="1">
                <a:latin typeface="Georgia" panose="02040502050405020303" pitchFamily="18" charset="0"/>
                <a:cs typeface="Arial" panose="020B0604020202020204" pitchFamily="34" charset="0"/>
              </a:rPr>
              <a:t>1. </a:t>
            </a:r>
            <a:r>
              <a:rPr sz="1200" b="0">
                <a:latin typeface="Georgia" panose="02040502050405020303" pitchFamily="18" charset="0"/>
                <a:cs typeface="Arial" panose="020B0604020202020204" pitchFamily="34" charset="0"/>
              </a:rPr>
              <a:t>Sie </a:t>
            </a:r>
            <a:r>
              <a:rPr sz="1200" b="0" err="1">
                <a:latin typeface="Georgia" panose="02040502050405020303" pitchFamily="18" charset="0"/>
                <a:cs typeface="Arial" panose="020B0604020202020204" pitchFamily="34" charset="0"/>
              </a:rPr>
              <a:t>können</a:t>
            </a:r>
            <a:r>
              <a:rPr sz="1200" b="0">
                <a:latin typeface="Georgia" panose="02040502050405020303" pitchFamily="18" charset="0"/>
                <a:cs typeface="Arial" panose="020B0604020202020204" pitchFamily="34" charset="0"/>
              </a:rPr>
              <a:t> </a:t>
            </a:r>
            <a:r>
              <a:rPr sz="1200" b="0" err="1">
                <a:latin typeface="Georgia" panose="02040502050405020303" pitchFamily="18" charset="0"/>
                <a:cs typeface="Arial" panose="020B0604020202020204" pitchFamily="34" charset="0"/>
              </a:rPr>
              <a:t>Notizen</a:t>
            </a:r>
            <a:r>
              <a:rPr sz="1200" b="0">
                <a:latin typeface="Georgia" panose="02040502050405020303" pitchFamily="18" charset="0"/>
                <a:cs typeface="Arial" panose="020B0604020202020204" pitchFamily="34" charset="0"/>
              </a:rPr>
              <a:t> für </a:t>
            </a:r>
            <a:r>
              <a:rPr lang="de-DE" sz="1200" spc="-10">
                <a:latin typeface="Georgia" panose="02040502050405020303" pitchFamily="18" charset="0"/>
                <a:cs typeface="Arial" panose="020B0604020202020204" pitchFamily="34" charset="0"/>
              </a:rPr>
              <a:t>Glukose-m</a:t>
            </a:r>
            <a:r>
              <a:rPr sz="1200" b="0" err="1">
                <a:latin typeface="Georgia" panose="02040502050405020303" pitchFamily="18" charset="0"/>
                <a:cs typeface="Arial" panose="020B0604020202020204" pitchFamily="34" charset="0"/>
              </a:rPr>
              <a:t>esswerte</a:t>
            </a:r>
            <a:r>
              <a:rPr sz="1200" b="0">
                <a:latin typeface="Georgia" panose="02040502050405020303" pitchFamily="18" charset="0"/>
                <a:cs typeface="Arial" panose="020B0604020202020204" pitchFamily="34" charset="0"/>
              </a:rPr>
              <a:t> </a:t>
            </a:r>
            <a:r>
              <a:rPr sz="1200" b="0" err="1">
                <a:latin typeface="Georgia" panose="02040502050405020303" pitchFamily="18" charset="0"/>
                <a:cs typeface="Arial" panose="020B0604020202020204" pitchFamily="34" charset="0"/>
              </a:rPr>
              <a:t>hinzufügen</a:t>
            </a:r>
            <a:r>
              <a:rPr sz="1200" b="0">
                <a:latin typeface="Georgia" panose="02040502050405020303" pitchFamily="18" charset="0"/>
                <a:cs typeface="Arial" panose="020B0604020202020204" pitchFamily="34" charset="0"/>
              </a:rPr>
              <a:t>, </a:t>
            </a:r>
            <a:r>
              <a:rPr sz="1200" b="0" err="1">
                <a:latin typeface="Georgia" panose="02040502050405020303" pitchFamily="18" charset="0"/>
                <a:cs typeface="Arial" panose="020B0604020202020204" pitchFamily="34" charset="0"/>
              </a:rPr>
              <a:t>indem</a:t>
            </a:r>
            <a:r>
              <a:rPr lang="de-DE" sz="1200">
                <a:latin typeface="Georgia" panose="02040502050405020303" pitchFamily="18" charset="0"/>
                <a:cs typeface="Arial" panose="020B0604020202020204" pitchFamily="34" charset="0"/>
              </a:rPr>
              <a:t> Sie auf </a:t>
            </a:r>
            <a:r>
              <a:rPr lang="de-DE" sz="1200" b="1">
                <a:latin typeface="Georgia" panose="02040502050405020303" pitchFamily="18" charset="0"/>
                <a:cs typeface="Arial" panose="020B0604020202020204" pitchFamily="34" charset="0"/>
              </a:rPr>
              <a:t>„Notiz hinzufügen“</a:t>
            </a:r>
            <a:r>
              <a:rPr lang="de-DE" sz="1200">
                <a:latin typeface="Georgia" panose="02040502050405020303" pitchFamily="18" charset="0"/>
                <a:cs typeface="Arial" panose="020B0604020202020204" pitchFamily="34" charset="0"/>
              </a:rPr>
              <a:t> tippen.</a:t>
            </a:r>
            <a:endParaRPr sz="1200">
              <a:latin typeface="Georgia" panose="02040502050405020303" pitchFamily="18" charset="0"/>
              <a:cs typeface="Arial" panose="020B0604020202020204" pitchFamily="34" charset="0"/>
            </a:endParaRPr>
          </a:p>
        </p:txBody>
      </p:sp>
      <p:sp>
        <p:nvSpPr>
          <p:cNvPr id="31" name="object 32">
            <a:extLst>
              <a:ext uri="{FF2B5EF4-FFF2-40B4-BE49-F238E27FC236}">
                <a16:creationId xmlns:a16="http://schemas.microsoft.com/office/drawing/2014/main" id="{CA043168-FA90-9147-9920-90D3E6AC8736}"/>
              </a:ext>
            </a:extLst>
          </p:cNvPr>
          <p:cNvSpPr/>
          <p:nvPr/>
        </p:nvSpPr>
        <p:spPr>
          <a:xfrm>
            <a:off x="329172" y="3806453"/>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chemeClr val="accent3"/>
          </a:solidFill>
        </p:spPr>
        <p:txBody>
          <a:bodyPr wrap="square" lIns="0" tIns="46800" rIns="0" bIns="46800" rtlCol="0" anchor="b" anchorCtr="0"/>
          <a:lstStyle/>
          <a:p>
            <a:pPr algn="ctr"/>
            <a:r>
              <a:rPr lang="de-DE" sz="1200" b="1">
                <a:solidFill>
                  <a:schemeClr val="bg1"/>
                </a:solidFill>
                <a:latin typeface="Georgia" panose="02040502050405020303" pitchFamily="18" charset="0"/>
                <a:cs typeface="Calibri" panose="020F0502020204030204" pitchFamily="34" charset="0"/>
              </a:rPr>
              <a:t>1</a:t>
            </a:r>
          </a:p>
        </p:txBody>
      </p:sp>
      <p:sp>
        <p:nvSpPr>
          <p:cNvPr id="32" name="object 5">
            <a:extLst>
              <a:ext uri="{FF2B5EF4-FFF2-40B4-BE49-F238E27FC236}">
                <a16:creationId xmlns:a16="http://schemas.microsoft.com/office/drawing/2014/main" id="{DA31350B-ABFB-9E46-BBF9-2A8D42C2941D}"/>
              </a:ext>
            </a:extLst>
          </p:cNvPr>
          <p:cNvSpPr txBox="1"/>
          <p:nvPr/>
        </p:nvSpPr>
        <p:spPr>
          <a:xfrm>
            <a:off x="4504643" y="1764000"/>
            <a:ext cx="1520198" cy="2623795"/>
          </a:xfrm>
          <a:prstGeom prst="rect">
            <a:avLst/>
          </a:prstGeom>
        </p:spPr>
        <p:txBody>
          <a:bodyPr vert="horz" wrap="square" lIns="0" tIns="12700" rIns="0" bIns="0" rtlCol="0">
            <a:spAutoFit/>
          </a:bodyPr>
          <a:lstStyle/>
          <a:p>
            <a:pPr marL="12700" marR="5080">
              <a:lnSpc>
                <a:spcPct val="100000"/>
              </a:lnSpc>
              <a:spcBef>
                <a:spcPts val="100"/>
              </a:spcBef>
            </a:pPr>
            <a:r>
              <a:rPr lang="de-DE" sz="1200" b="1" spc="-5">
                <a:latin typeface="Georgia" panose="02040502050405020303" pitchFamily="18" charset="0"/>
                <a:cs typeface="Arial" panose="020B0604020202020204" pitchFamily="34" charset="0"/>
              </a:rPr>
              <a:t>2. </a:t>
            </a:r>
            <a:r>
              <a:rPr sz="1200" b="0" spc="-5" err="1">
                <a:latin typeface="Georgia" panose="02040502050405020303" pitchFamily="18" charset="0"/>
                <a:cs typeface="Arial" panose="020B0604020202020204" pitchFamily="34" charset="0"/>
              </a:rPr>
              <a:t>Markieren</a:t>
            </a:r>
            <a:r>
              <a:rPr sz="1200" b="0" spc="-5">
                <a:latin typeface="Georgia" panose="02040502050405020303" pitchFamily="18" charset="0"/>
                <a:cs typeface="Arial" panose="020B0604020202020204" pitchFamily="34" charset="0"/>
              </a:rPr>
              <a:t> </a:t>
            </a:r>
            <a:r>
              <a:rPr sz="1200" b="0">
                <a:latin typeface="Georgia" panose="02040502050405020303" pitchFamily="18" charset="0"/>
                <a:cs typeface="Arial" panose="020B0604020202020204" pitchFamily="34" charset="0"/>
              </a:rPr>
              <a:t>Sie das </a:t>
            </a:r>
            <a:r>
              <a:rPr sz="1200" b="1" err="1">
                <a:latin typeface="Georgia" panose="02040502050405020303" pitchFamily="18" charset="0"/>
                <a:cs typeface="HelveticaNeueLT Pro 55 Roman"/>
              </a:rPr>
              <a:t>Kontrollkästchen</a:t>
            </a:r>
            <a:r>
              <a:rPr sz="1200" b="1">
                <a:latin typeface="Georgia" panose="02040502050405020303" pitchFamily="18" charset="0"/>
                <a:cs typeface="HelveticaNeueLT Pro 55 Roman"/>
              </a:rPr>
              <a:t> </a:t>
            </a:r>
            <a:r>
              <a:rPr sz="1200" b="0" err="1">
                <a:latin typeface="Georgia" panose="02040502050405020303" pitchFamily="18" charset="0"/>
                <a:cs typeface="Arial" panose="020B0604020202020204" pitchFamily="34" charset="0"/>
              </a:rPr>
              <a:t>neben</a:t>
            </a:r>
            <a:r>
              <a:rPr sz="1200" b="0">
                <a:latin typeface="Georgia" panose="02040502050405020303" pitchFamily="18" charset="0"/>
                <a:cs typeface="Arial" panose="020B0604020202020204" pitchFamily="34" charset="0"/>
              </a:rPr>
              <a:t> den </a:t>
            </a:r>
            <a:r>
              <a:rPr sz="1200" b="0" err="1">
                <a:latin typeface="Georgia" panose="02040502050405020303" pitchFamily="18" charset="0"/>
                <a:cs typeface="Arial" panose="020B0604020202020204" pitchFamily="34" charset="0"/>
              </a:rPr>
              <a:t>Notizen</a:t>
            </a:r>
            <a:r>
              <a:rPr sz="1200" b="0">
                <a:latin typeface="Georgia" panose="02040502050405020303" pitchFamily="18" charset="0"/>
                <a:cs typeface="Arial" panose="020B0604020202020204" pitchFamily="34" charset="0"/>
              </a:rPr>
              <a:t>, </a:t>
            </a:r>
            <a:r>
              <a:rPr sz="1200" b="0" err="1">
                <a:latin typeface="Georgia" panose="02040502050405020303" pitchFamily="18" charset="0"/>
                <a:cs typeface="Arial" panose="020B0604020202020204" pitchFamily="34" charset="0"/>
              </a:rPr>
              <a:t>welche</a:t>
            </a:r>
            <a:r>
              <a:rPr lang="de-DE" sz="1200" b="0">
                <a:latin typeface="Georgia" panose="02040502050405020303" pitchFamily="18" charset="0"/>
                <a:cs typeface="Arial" panose="020B0604020202020204" pitchFamily="34" charset="0"/>
              </a:rPr>
              <a:t> </a:t>
            </a:r>
            <a:r>
              <a:rPr sz="1200" b="0">
                <a:latin typeface="Georgia" panose="02040502050405020303" pitchFamily="18" charset="0"/>
                <a:cs typeface="Arial" panose="020B0604020202020204" pitchFamily="34" charset="0"/>
              </a:rPr>
              <a:t>Sie </a:t>
            </a:r>
            <a:r>
              <a:rPr sz="1200" b="0" err="1">
                <a:latin typeface="Georgia" panose="02040502050405020303" pitchFamily="18" charset="0"/>
                <a:cs typeface="Arial" panose="020B0604020202020204" pitchFamily="34" charset="0"/>
              </a:rPr>
              <a:t>hinzufügen</a:t>
            </a:r>
            <a:r>
              <a:rPr sz="1200" b="0">
                <a:latin typeface="Georgia" panose="02040502050405020303" pitchFamily="18" charset="0"/>
                <a:cs typeface="Arial" panose="020B0604020202020204" pitchFamily="34" charset="0"/>
              </a:rPr>
              <a:t> </a:t>
            </a:r>
            <a:r>
              <a:rPr sz="1200" b="0" err="1">
                <a:latin typeface="Georgia" panose="02040502050405020303" pitchFamily="18" charset="0"/>
                <a:cs typeface="Arial" panose="020B0604020202020204" pitchFamily="34" charset="0"/>
              </a:rPr>
              <a:t>möchten</a:t>
            </a:r>
            <a:r>
              <a:rPr lang="de-DE" sz="1200" b="0">
                <a:latin typeface="Georgia" panose="02040502050405020303" pitchFamily="18" charset="0"/>
                <a:cs typeface="Arial" panose="020B0604020202020204" pitchFamily="34" charset="0"/>
              </a:rPr>
              <a:t> und tragen Sie den Wert ein</a:t>
            </a:r>
            <a:r>
              <a:rPr sz="1200" b="0">
                <a:latin typeface="Georgia" panose="02040502050405020303" pitchFamily="18" charset="0"/>
                <a:cs typeface="Arial" panose="020B0604020202020204" pitchFamily="34" charset="0"/>
              </a:rPr>
              <a:t>.</a:t>
            </a:r>
            <a:r>
              <a:rPr sz="1200" b="0" spc="-80">
                <a:latin typeface="Georgia" panose="02040502050405020303" pitchFamily="18" charset="0"/>
                <a:cs typeface="Arial" panose="020B0604020202020204" pitchFamily="34" charset="0"/>
              </a:rPr>
              <a:t> </a:t>
            </a:r>
            <a:r>
              <a:rPr sz="1200" b="0" spc="-5" err="1">
                <a:latin typeface="Georgia" panose="02040502050405020303" pitchFamily="18" charset="0"/>
                <a:cs typeface="Arial" panose="020B0604020202020204" pitchFamily="34" charset="0"/>
              </a:rPr>
              <a:t>Berühren</a:t>
            </a:r>
            <a:r>
              <a:rPr sz="1200" b="0" spc="-5">
                <a:latin typeface="Georgia" panose="02040502050405020303" pitchFamily="18" charset="0"/>
                <a:cs typeface="Arial" panose="020B0604020202020204" pitchFamily="34" charset="0"/>
              </a:rPr>
              <a:t> </a:t>
            </a:r>
            <a:r>
              <a:rPr sz="1200" b="0">
                <a:latin typeface="Georgia" panose="02040502050405020303" pitchFamily="18" charset="0"/>
                <a:cs typeface="Arial" panose="020B0604020202020204" pitchFamily="34" charset="0"/>
              </a:rPr>
              <a:t>Sie den </a:t>
            </a:r>
            <a:r>
              <a:rPr sz="1200" b="1" err="1">
                <a:latin typeface="Georgia" panose="02040502050405020303" pitchFamily="18" charset="0"/>
                <a:cs typeface="HelveticaNeueLT Pro 55 Roman"/>
              </a:rPr>
              <a:t>Pfeil</a:t>
            </a:r>
            <a:r>
              <a:rPr sz="1200" b="1">
                <a:latin typeface="Georgia" panose="02040502050405020303" pitchFamily="18" charset="0"/>
                <a:cs typeface="HelveticaNeueLT Pro 55 Roman"/>
              </a:rPr>
              <a:t> </a:t>
            </a:r>
            <a:r>
              <a:rPr sz="1200" b="1" err="1">
                <a:latin typeface="Georgia" panose="02040502050405020303" pitchFamily="18" charset="0"/>
                <a:cs typeface="HelveticaNeueLT Pro 55 Roman"/>
              </a:rPr>
              <a:t>nach</a:t>
            </a:r>
            <a:r>
              <a:rPr sz="1200" b="1">
                <a:latin typeface="Georgia" panose="02040502050405020303" pitchFamily="18" charset="0"/>
                <a:cs typeface="HelveticaNeueLT Pro 55 Roman"/>
              </a:rPr>
              <a:t> </a:t>
            </a:r>
            <a:r>
              <a:rPr sz="1200" b="1" err="1">
                <a:latin typeface="Georgia" panose="02040502050405020303" pitchFamily="18" charset="0"/>
                <a:cs typeface="HelveticaNeueLT Pro 55 Roman"/>
              </a:rPr>
              <a:t>unten</a:t>
            </a:r>
            <a:r>
              <a:rPr sz="1200" b="0">
                <a:latin typeface="Georgia" panose="02040502050405020303" pitchFamily="18" charset="0"/>
                <a:cs typeface="Arial" panose="020B0604020202020204" pitchFamily="34" charset="0"/>
              </a:rPr>
              <a:t>, um </a:t>
            </a:r>
            <a:r>
              <a:rPr sz="1200" b="0" spc="-5" err="1">
                <a:latin typeface="Georgia" panose="02040502050405020303" pitchFamily="18" charset="0"/>
                <a:cs typeface="Arial" panose="020B0604020202020204" pitchFamily="34" charset="0"/>
              </a:rPr>
              <a:t>weitere</a:t>
            </a:r>
            <a:r>
              <a:rPr sz="1200" b="0" spc="-5">
                <a:latin typeface="Georgia" panose="02040502050405020303" pitchFamily="18" charset="0"/>
                <a:cs typeface="Arial" panose="020B0604020202020204" pitchFamily="34" charset="0"/>
              </a:rPr>
              <a:t> </a:t>
            </a:r>
            <a:r>
              <a:rPr sz="1200" b="0" err="1">
                <a:latin typeface="Georgia" panose="02040502050405020303" pitchFamily="18" charset="0"/>
                <a:cs typeface="Arial" panose="020B0604020202020204" pitchFamily="34" charset="0"/>
              </a:rPr>
              <a:t>Notizenoptionen</a:t>
            </a:r>
            <a:r>
              <a:rPr sz="1200" b="0">
                <a:latin typeface="Georgia" panose="02040502050405020303" pitchFamily="18" charset="0"/>
                <a:cs typeface="Arial" panose="020B0604020202020204" pitchFamily="34" charset="0"/>
              </a:rPr>
              <a:t> </a:t>
            </a:r>
            <a:r>
              <a:rPr sz="1200" b="0" err="1">
                <a:latin typeface="Georgia" panose="02040502050405020303" pitchFamily="18" charset="0"/>
                <a:cs typeface="Arial" panose="020B0604020202020204" pitchFamily="34" charset="0"/>
              </a:rPr>
              <a:t>anzeigen</a:t>
            </a:r>
            <a:r>
              <a:rPr sz="1200" b="0">
                <a:latin typeface="Georgia" panose="02040502050405020303" pitchFamily="18" charset="0"/>
                <a:cs typeface="Arial" panose="020B0604020202020204" pitchFamily="34" charset="0"/>
              </a:rPr>
              <a:t> </a:t>
            </a:r>
            <a:r>
              <a:rPr sz="1200" b="0" err="1">
                <a:latin typeface="Georgia" panose="02040502050405020303" pitchFamily="18" charset="0"/>
                <a:cs typeface="Arial" panose="020B0604020202020204" pitchFamily="34" charset="0"/>
              </a:rPr>
              <a:t>zu</a:t>
            </a:r>
            <a:r>
              <a:rPr sz="1200" b="0" spc="-5">
                <a:latin typeface="Georgia" panose="02040502050405020303" pitchFamily="18" charset="0"/>
                <a:cs typeface="Arial" panose="020B0604020202020204" pitchFamily="34" charset="0"/>
              </a:rPr>
              <a:t> </a:t>
            </a:r>
            <a:r>
              <a:rPr sz="1200" b="0" err="1">
                <a:latin typeface="Georgia" panose="02040502050405020303" pitchFamily="18" charset="0"/>
                <a:cs typeface="Arial" panose="020B0604020202020204" pitchFamily="34" charset="0"/>
              </a:rPr>
              <a:t>lassen</a:t>
            </a:r>
            <a:r>
              <a:rPr sz="1200" b="0">
                <a:latin typeface="Georgia" panose="02040502050405020303" pitchFamily="18" charset="0"/>
                <a:cs typeface="Arial" panose="020B0604020202020204" pitchFamily="34" charset="0"/>
              </a:rPr>
              <a:t>.</a:t>
            </a:r>
            <a:r>
              <a:rPr lang="de-DE" sz="1200" b="0">
                <a:latin typeface="Georgia" panose="02040502050405020303" pitchFamily="18" charset="0"/>
                <a:cs typeface="Arial" panose="020B0604020202020204" pitchFamily="34" charset="0"/>
              </a:rPr>
              <a:t> </a:t>
            </a:r>
          </a:p>
          <a:p>
            <a:pPr marL="12700" marR="5080">
              <a:lnSpc>
                <a:spcPct val="100000"/>
              </a:lnSpc>
              <a:spcBef>
                <a:spcPts val="100"/>
              </a:spcBef>
            </a:pPr>
            <a:endParaRPr lang="de-DE" sz="1200">
              <a:latin typeface="Georgia" panose="02040502050405020303" pitchFamily="18" charset="0"/>
              <a:cs typeface="Arial" panose="020B0604020202020204" pitchFamily="34" charset="0"/>
            </a:endParaRPr>
          </a:p>
          <a:p>
            <a:pPr marL="12700" marR="5080">
              <a:lnSpc>
                <a:spcPct val="100000"/>
              </a:lnSpc>
              <a:spcBef>
                <a:spcPts val="100"/>
              </a:spcBef>
            </a:pPr>
            <a:r>
              <a:rPr lang="de-DE" sz="1200" b="1">
                <a:latin typeface="Georgia" panose="02040502050405020303" pitchFamily="18" charset="0"/>
                <a:cs typeface="Arial" panose="020B0604020202020204" pitchFamily="34" charset="0"/>
              </a:rPr>
              <a:t>3. </a:t>
            </a:r>
            <a:r>
              <a:rPr lang="de-DE" sz="1200">
                <a:latin typeface="Georgia" panose="02040502050405020303" pitchFamily="18" charset="0"/>
                <a:cs typeface="Arial" panose="020B0604020202020204" pitchFamily="34" charset="0"/>
              </a:rPr>
              <a:t>Speichern Sie mit </a:t>
            </a:r>
            <a:r>
              <a:rPr lang="de-DE" sz="1200" b="1">
                <a:latin typeface="Georgia" panose="02040502050405020303" pitchFamily="18" charset="0"/>
                <a:cs typeface="Arial" panose="020B0604020202020204" pitchFamily="34" charset="0"/>
              </a:rPr>
              <a:t>„Fertig“</a:t>
            </a:r>
            <a:r>
              <a:rPr lang="de-DE" sz="1200">
                <a:latin typeface="Georgia" panose="02040502050405020303" pitchFamily="18" charset="0"/>
                <a:cs typeface="Arial" panose="020B0604020202020204" pitchFamily="34" charset="0"/>
              </a:rPr>
              <a:t>.</a:t>
            </a:r>
            <a:endParaRPr sz="1200">
              <a:latin typeface="Georgia" panose="02040502050405020303" pitchFamily="18" charset="0"/>
              <a:cs typeface="Arial" panose="020B0604020202020204" pitchFamily="34" charset="0"/>
            </a:endParaRPr>
          </a:p>
        </p:txBody>
      </p:sp>
      <p:sp>
        <p:nvSpPr>
          <p:cNvPr id="42" name="Rechteck 41">
            <a:extLst>
              <a:ext uri="{FF2B5EF4-FFF2-40B4-BE49-F238E27FC236}">
                <a16:creationId xmlns:a16="http://schemas.microsoft.com/office/drawing/2014/main" id="{3FABC745-CFA4-D34E-92E9-E3D97B1BA6E2}"/>
              </a:ext>
            </a:extLst>
          </p:cNvPr>
          <p:cNvSpPr/>
          <p:nvPr/>
        </p:nvSpPr>
        <p:spPr>
          <a:xfrm>
            <a:off x="7540493" y="1764000"/>
            <a:ext cx="1328588" cy="1569660"/>
          </a:xfrm>
          <a:prstGeom prst="rect">
            <a:avLst/>
          </a:prstGeom>
        </p:spPr>
        <p:txBody>
          <a:bodyPr wrap="square">
            <a:spAutoFit/>
          </a:bodyPr>
          <a:lstStyle/>
          <a:p>
            <a:r>
              <a:rPr lang="de-DE" sz="1200" b="1">
                <a:latin typeface="Georgia" panose="02040502050405020303" pitchFamily="18" charset="0"/>
                <a:cs typeface="Arial" panose="020B0604020202020204" pitchFamily="34" charset="0"/>
              </a:rPr>
              <a:t>4. </a:t>
            </a:r>
            <a:r>
              <a:rPr lang="de-DE" sz="1200">
                <a:latin typeface="Georgia" panose="02040502050405020303" pitchFamily="18" charset="0"/>
                <a:cs typeface="Arial" panose="020B0604020202020204" pitchFamily="34" charset="0"/>
              </a:rPr>
              <a:t>Notizen werden als Symbole in Ihren Glukose­-Diagrammen und in Ihrem Protokoll angezeigt.</a:t>
            </a:r>
          </a:p>
        </p:txBody>
      </p:sp>
      <p:sp>
        <p:nvSpPr>
          <p:cNvPr id="2" name="Abgerundetes Rechteck 1">
            <a:extLst>
              <a:ext uri="{FF2B5EF4-FFF2-40B4-BE49-F238E27FC236}">
                <a16:creationId xmlns:a16="http://schemas.microsoft.com/office/drawing/2014/main" id="{5533AF8E-57D1-5047-9088-DD360EECC8A0}"/>
              </a:ext>
            </a:extLst>
          </p:cNvPr>
          <p:cNvSpPr/>
          <p:nvPr/>
        </p:nvSpPr>
        <p:spPr>
          <a:xfrm>
            <a:off x="592306" y="3846911"/>
            <a:ext cx="1024771" cy="157042"/>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Abgerundetes Rechteck 44">
            <a:extLst>
              <a:ext uri="{FF2B5EF4-FFF2-40B4-BE49-F238E27FC236}">
                <a16:creationId xmlns:a16="http://schemas.microsoft.com/office/drawing/2014/main" id="{8FE990FE-4A23-4549-AB0E-E1FEA05BCFF1}"/>
              </a:ext>
            </a:extLst>
          </p:cNvPr>
          <p:cNvSpPr/>
          <p:nvPr/>
        </p:nvSpPr>
        <p:spPr>
          <a:xfrm>
            <a:off x="4174565" y="2356312"/>
            <a:ext cx="187770" cy="154024"/>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Abgerundetes Rechteck 45">
            <a:extLst>
              <a:ext uri="{FF2B5EF4-FFF2-40B4-BE49-F238E27FC236}">
                <a16:creationId xmlns:a16="http://schemas.microsoft.com/office/drawing/2014/main" id="{576F063A-3058-4244-9BF7-BB97D03D2462}"/>
              </a:ext>
            </a:extLst>
          </p:cNvPr>
          <p:cNvSpPr/>
          <p:nvPr/>
        </p:nvSpPr>
        <p:spPr>
          <a:xfrm>
            <a:off x="3764215" y="3972401"/>
            <a:ext cx="571726" cy="196154"/>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object 32">
            <a:extLst>
              <a:ext uri="{FF2B5EF4-FFF2-40B4-BE49-F238E27FC236}">
                <a16:creationId xmlns:a16="http://schemas.microsoft.com/office/drawing/2014/main" id="{3CEE9448-8A54-6441-BD4C-DDFB5DCC2543}"/>
              </a:ext>
            </a:extLst>
          </p:cNvPr>
          <p:cNvSpPr/>
          <p:nvPr/>
        </p:nvSpPr>
        <p:spPr>
          <a:xfrm>
            <a:off x="3012890" y="2299440"/>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chemeClr val="accent3"/>
          </a:solidFill>
        </p:spPr>
        <p:txBody>
          <a:bodyPr wrap="square" lIns="0" tIns="46800" rIns="0" bIns="46800" rtlCol="0" anchor="b" anchorCtr="0"/>
          <a:lstStyle/>
          <a:p>
            <a:pPr algn="ctr"/>
            <a:r>
              <a:rPr lang="de-DE" sz="1200" b="1">
                <a:solidFill>
                  <a:schemeClr val="bg1"/>
                </a:solidFill>
                <a:latin typeface="Georgia" panose="02040502050405020303" pitchFamily="18" charset="0"/>
                <a:cs typeface="Calibri" panose="020F0502020204030204" pitchFamily="34" charset="0"/>
              </a:rPr>
              <a:t>2</a:t>
            </a:r>
          </a:p>
        </p:txBody>
      </p:sp>
      <p:sp>
        <p:nvSpPr>
          <p:cNvPr id="48" name="object 32">
            <a:extLst>
              <a:ext uri="{FF2B5EF4-FFF2-40B4-BE49-F238E27FC236}">
                <a16:creationId xmlns:a16="http://schemas.microsoft.com/office/drawing/2014/main" id="{44155AB7-95D2-564B-AA08-853601258BAB}"/>
              </a:ext>
            </a:extLst>
          </p:cNvPr>
          <p:cNvSpPr/>
          <p:nvPr/>
        </p:nvSpPr>
        <p:spPr>
          <a:xfrm>
            <a:off x="3012890" y="3951853"/>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chemeClr val="accent3"/>
          </a:solidFill>
        </p:spPr>
        <p:txBody>
          <a:bodyPr wrap="square" lIns="0" tIns="46800" rIns="0" bIns="46800" rtlCol="0" anchor="b" anchorCtr="0"/>
          <a:lstStyle/>
          <a:p>
            <a:pPr algn="ctr"/>
            <a:r>
              <a:rPr lang="de-DE" sz="1200" b="1">
                <a:solidFill>
                  <a:schemeClr val="bg1"/>
                </a:solidFill>
                <a:latin typeface="Georgia" panose="02040502050405020303" pitchFamily="18" charset="0"/>
                <a:cs typeface="Calibri" panose="020F0502020204030204" pitchFamily="34" charset="0"/>
              </a:rPr>
              <a:t>3</a:t>
            </a:r>
          </a:p>
        </p:txBody>
      </p:sp>
      <p:sp>
        <p:nvSpPr>
          <p:cNvPr id="50" name="object 32">
            <a:extLst>
              <a:ext uri="{FF2B5EF4-FFF2-40B4-BE49-F238E27FC236}">
                <a16:creationId xmlns:a16="http://schemas.microsoft.com/office/drawing/2014/main" id="{30BB0A65-8884-AD45-9CF4-9DBC43FA6252}"/>
              </a:ext>
            </a:extLst>
          </p:cNvPr>
          <p:cNvSpPr/>
          <p:nvPr/>
        </p:nvSpPr>
        <p:spPr>
          <a:xfrm>
            <a:off x="6200895" y="2486553"/>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chemeClr val="accent3"/>
          </a:solidFill>
        </p:spPr>
        <p:txBody>
          <a:bodyPr wrap="square" lIns="0" tIns="46800" rIns="0" bIns="46800" rtlCol="0" anchor="b" anchorCtr="0"/>
          <a:lstStyle/>
          <a:p>
            <a:pPr algn="ctr"/>
            <a:r>
              <a:rPr lang="de-DE" sz="1200" b="1">
                <a:solidFill>
                  <a:schemeClr val="bg1"/>
                </a:solidFill>
                <a:latin typeface="Georgia" panose="02040502050405020303" pitchFamily="18" charset="0"/>
                <a:cs typeface="Calibri" panose="020F0502020204030204" pitchFamily="34" charset="0"/>
              </a:rPr>
              <a:t>4</a:t>
            </a:r>
          </a:p>
        </p:txBody>
      </p:sp>
      <p:cxnSp>
        <p:nvCxnSpPr>
          <p:cNvPr id="14" name="Gerade Verbindung 13">
            <a:extLst>
              <a:ext uri="{FF2B5EF4-FFF2-40B4-BE49-F238E27FC236}">
                <a16:creationId xmlns:a16="http://schemas.microsoft.com/office/drawing/2014/main" id="{444F77C2-2DEF-DA40-B87A-B966BD4A4F9B}"/>
              </a:ext>
            </a:extLst>
          </p:cNvPr>
          <p:cNvCxnSpPr>
            <a:cxnSpLocks/>
          </p:cNvCxnSpPr>
          <p:nvPr/>
        </p:nvCxnSpPr>
        <p:spPr>
          <a:xfrm>
            <a:off x="2920529" y="1748508"/>
            <a:ext cx="0" cy="262346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5BF01B39-41D3-924E-8200-15C2107FD460}"/>
              </a:ext>
            </a:extLst>
          </p:cNvPr>
          <p:cNvCxnSpPr>
            <a:cxnSpLocks/>
          </p:cNvCxnSpPr>
          <p:nvPr/>
        </p:nvCxnSpPr>
        <p:spPr>
          <a:xfrm>
            <a:off x="6123210" y="1748508"/>
            <a:ext cx="0" cy="262346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Datumsplatzhalter 8">
            <a:extLst>
              <a:ext uri="{FF2B5EF4-FFF2-40B4-BE49-F238E27FC236}">
                <a16:creationId xmlns:a16="http://schemas.microsoft.com/office/drawing/2014/main" id="{D8FC97AA-3336-2284-96E0-F95C2244F3DF}"/>
              </a:ext>
            </a:extLst>
          </p:cNvPr>
          <p:cNvSpPr>
            <a:spLocks noGrp="1"/>
          </p:cNvSpPr>
          <p:nvPr>
            <p:ph type="dt" sz="half" idx="20"/>
          </p:nvPr>
        </p:nvSpPr>
        <p:spPr>
          <a:xfrm>
            <a:off x="7531511" y="4766400"/>
            <a:ext cx="787879" cy="274637"/>
          </a:xfrm>
        </p:spPr>
        <p:txBody>
          <a:bodyPr/>
          <a:lstStyle/>
          <a:p>
            <a:fld id="{0B8EFC19-1F83-6348-9D70-B2D5F824B7B8}" type="datetime1">
              <a:rPr lang="de-DE" sz="1000" smtClean="0"/>
              <a:t>16.04.24</a:t>
            </a:fld>
            <a:endParaRPr lang="en-IN" sz="1000"/>
          </a:p>
        </p:txBody>
      </p:sp>
      <p:sp>
        <p:nvSpPr>
          <p:cNvPr id="10" name="Foliennummernplatzhalter 9">
            <a:extLst>
              <a:ext uri="{FF2B5EF4-FFF2-40B4-BE49-F238E27FC236}">
                <a16:creationId xmlns:a16="http://schemas.microsoft.com/office/drawing/2014/main" id="{FA27AAA2-5746-3911-0D93-27BFDCC3249A}"/>
              </a:ext>
            </a:extLst>
          </p:cNvPr>
          <p:cNvSpPr>
            <a:spLocks noGrp="1"/>
          </p:cNvSpPr>
          <p:nvPr>
            <p:ph type="sldNum" sz="quarter" idx="22"/>
          </p:nvPr>
        </p:nvSpPr>
        <p:spPr>
          <a:xfrm>
            <a:off x="8167058" y="4766400"/>
            <a:ext cx="568102" cy="274637"/>
          </a:xfrm>
        </p:spPr>
        <p:txBody>
          <a:bodyPr/>
          <a:lstStyle/>
          <a:p>
            <a:pPr>
              <a:defRPr/>
            </a:pPr>
            <a:r>
              <a:rPr lang="en-IN"/>
              <a:t>|    </a:t>
            </a:r>
            <a:fld id="{7B2119CD-3B2D-4CEB-B404-D2E3F8CD6D69}" type="slidenum">
              <a:rPr lang="en-IN" smtClean="0"/>
              <a:pPr>
                <a:defRPr/>
              </a:pPr>
              <a:t>26</a:t>
            </a:fld>
            <a:endParaRPr lang="en-IN"/>
          </a:p>
        </p:txBody>
      </p:sp>
    </p:spTree>
    <p:extLst>
      <p:ext uri="{BB962C8B-B14F-4D97-AF65-F5344CB8AC3E}">
        <p14:creationId xmlns:p14="http://schemas.microsoft.com/office/powerpoint/2010/main" val="2964484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2F766F67-B04C-4CC6-A7D9-8E830F8667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6757" y="1573200"/>
            <a:ext cx="1714840" cy="2996360"/>
          </a:xfrm>
          <a:prstGeom prst="rect">
            <a:avLst/>
          </a:prstGeom>
        </p:spPr>
      </p:pic>
      <p:pic>
        <p:nvPicPr>
          <p:cNvPr id="33" name="Grafik 32">
            <a:extLst>
              <a:ext uri="{FF2B5EF4-FFF2-40B4-BE49-F238E27FC236}">
                <a16:creationId xmlns:a16="http://schemas.microsoft.com/office/drawing/2014/main" id="{F1651326-21B1-437B-8E98-F41E328929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5158" y="1573593"/>
            <a:ext cx="1714839" cy="2996359"/>
          </a:xfrm>
          <a:prstGeom prst="rect">
            <a:avLst/>
          </a:prstGeom>
        </p:spPr>
      </p:pic>
      <p:sp>
        <p:nvSpPr>
          <p:cNvPr id="6" name="Textplatzhalter 5">
            <a:extLst>
              <a:ext uri="{FF2B5EF4-FFF2-40B4-BE49-F238E27FC236}">
                <a16:creationId xmlns:a16="http://schemas.microsoft.com/office/drawing/2014/main" id="{2AB4F611-706D-314E-9420-F1DBDC5E0388}"/>
              </a:ext>
            </a:extLst>
          </p:cNvPr>
          <p:cNvSpPr>
            <a:spLocks noGrp="1"/>
          </p:cNvSpPr>
          <p:nvPr>
            <p:ph type="body" sz="quarter" idx="14"/>
          </p:nvPr>
        </p:nvSpPr>
        <p:spPr>
          <a:xfrm>
            <a:off x="503237" y="1097279"/>
            <a:ext cx="8145519" cy="292388"/>
          </a:xfrm>
        </p:spPr>
        <p:txBody>
          <a:bodyPr vert="horz" wrap="square" lIns="0" tIns="0" rIns="91440" bIns="45720" rtlCol="0" anchor="t">
            <a:spAutoFit/>
          </a:bodyPr>
          <a:lstStyle/>
          <a:p>
            <a:r>
              <a:rPr lang="de-DE" sz="1600" dirty="0"/>
              <a:t>So lassen sich Notizen zu einem bereits vergangenen Wert hinzufügen:</a:t>
            </a:r>
          </a:p>
        </p:txBody>
      </p:sp>
      <p:sp>
        <p:nvSpPr>
          <p:cNvPr id="3" name="Inhaltsplatzhalter 2">
            <a:extLst>
              <a:ext uri="{FF2B5EF4-FFF2-40B4-BE49-F238E27FC236}">
                <a16:creationId xmlns:a16="http://schemas.microsoft.com/office/drawing/2014/main" id="{D4991F73-AA43-82C0-2070-81E257213CFC}"/>
              </a:ext>
            </a:extLst>
          </p:cNvPr>
          <p:cNvSpPr>
            <a:spLocks noGrp="1"/>
          </p:cNvSpPr>
          <p:nvPr>
            <p:ph sz="quarter" idx="18"/>
          </p:nvPr>
        </p:nvSpPr>
        <p:spPr>
          <a:xfrm>
            <a:off x="1860830" y="1828799"/>
            <a:ext cx="2487820" cy="2490039"/>
          </a:xfrm>
        </p:spPr>
        <p:txBody>
          <a:bodyPr/>
          <a:lstStyle/>
          <a:p>
            <a:r>
              <a:rPr lang="de-DE" sz="1200" b="1">
                <a:latin typeface="Georgia"/>
                <a:cs typeface="Arial"/>
              </a:rPr>
              <a:t>1. </a:t>
            </a:r>
            <a:r>
              <a:rPr lang="de-DE" sz="1200">
                <a:latin typeface="Georgia"/>
                <a:cs typeface="Arial"/>
              </a:rPr>
              <a:t>Sie können Notizen für </a:t>
            </a:r>
            <a:r>
              <a:rPr lang="de-DE" sz="1200" spc="-10">
                <a:latin typeface="Georgia"/>
                <a:cs typeface="Arial"/>
              </a:rPr>
              <a:t>Glukosemess</a:t>
            </a:r>
            <a:r>
              <a:rPr lang="de-DE" sz="1200">
                <a:latin typeface="Georgia"/>
                <a:cs typeface="Arial"/>
              </a:rPr>
              <a:t>werte, die in der Vergangenheit liegen, hinzufügen, indem</a:t>
            </a:r>
            <a:r>
              <a:rPr lang="de-DE" sz="1200" spc="-100">
                <a:latin typeface="Georgia"/>
                <a:cs typeface="Arial"/>
              </a:rPr>
              <a:t> </a:t>
            </a:r>
            <a:r>
              <a:rPr lang="de-DE" sz="1200">
                <a:latin typeface="Georgia"/>
                <a:cs typeface="Arial"/>
              </a:rPr>
              <a:t>Sie im Protokoll auf </a:t>
            </a:r>
            <a:r>
              <a:rPr lang="de-DE" sz="1200" b="1">
                <a:latin typeface="Georgia"/>
                <a:cs typeface="Arial"/>
              </a:rPr>
              <a:t>„Notiz hinzufügen“</a:t>
            </a:r>
            <a:r>
              <a:rPr lang="de-DE" sz="1200">
                <a:latin typeface="Georgia"/>
                <a:cs typeface="Arial"/>
              </a:rPr>
              <a:t> tippen</a:t>
            </a:r>
            <a:r>
              <a:rPr lang="de-DE" sz="1200" spc="-5">
                <a:latin typeface="Georgia"/>
                <a:cs typeface="Arial"/>
              </a:rPr>
              <a:t>.</a:t>
            </a:r>
            <a:endParaRPr lang="de-DE" sz="1200">
              <a:latin typeface="Georgia"/>
              <a:cs typeface="Arial"/>
            </a:endParaRPr>
          </a:p>
          <a:p>
            <a:endParaRPr lang="de-DE" sz="1400"/>
          </a:p>
        </p:txBody>
      </p:sp>
      <p:sp>
        <p:nvSpPr>
          <p:cNvPr id="11" name="Textplatzhalter 10">
            <a:extLst>
              <a:ext uri="{FF2B5EF4-FFF2-40B4-BE49-F238E27FC236}">
                <a16:creationId xmlns:a16="http://schemas.microsoft.com/office/drawing/2014/main" id="{35967D08-3ED9-4B31-05A2-AA2186CA33BD}"/>
              </a:ext>
            </a:extLst>
          </p:cNvPr>
          <p:cNvSpPr>
            <a:spLocks noGrp="1"/>
          </p:cNvSpPr>
          <p:nvPr>
            <p:ph type="body" sz="quarter" idx="10"/>
          </p:nvPr>
        </p:nvSpPr>
        <p:spPr>
          <a:xfrm>
            <a:off x="502921" y="266700"/>
            <a:ext cx="8137838" cy="261610"/>
          </a:xfrm>
        </p:spPr>
        <p:txBody>
          <a:bodyPr/>
          <a:lstStyle/>
          <a:p>
            <a:r>
              <a:rPr lang="de-DE" err="1"/>
              <a:t>FreeStyle</a:t>
            </a:r>
            <a:r>
              <a:rPr lang="de-DE"/>
              <a:t> Libre 3: Einrichten der </a:t>
            </a:r>
            <a:r>
              <a:rPr lang="de-DE" err="1"/>
              <a:t>FreeStyle</a:t>
            </a:r>
            <a:r>
              <a:rPr lang="de-DE"/>
              <a:t> Libre 3 App</a:t>
            </a:r>
            <a:r>
              <a:rPr lang="de-DE" baseline="30000"/>
              <a:t>1</a:t>
            </a:r>
            <a:r>
              <a:rPr lang="de-DE"/>
              <a:t> und des Lesegeräts</a:t>
            </a:r>
          </a:p>
        </p:txBody>
      </p:sp>
      <p:sp>
        <p:nvSpPr>
          <p:cNvPr id="7" name="Titel 6">
            <a:extLst>
              <a:ext uri="{FF2B5EF4-FFF2-40B4-BE49-F238E27FC236}">
                <a16:creationId xmlns:a16="http://schemas.microsoft.com/office/drawing/2014/main" id="{9B6440BD-5552-8D4E-8173-E775BA1BF66C}"/>
              </a:ext>
            </a:extLst>
          </p:cNvPr>
          <p:cNvSpPr>
            <a:spLocks noGrp="1"/>
          </p:cNvSpPr>
          <p:nvPr>
            <p:ph type="title"/>
          </p:nvPr>
        </p:nvSpPr>
        <p:spPr/>
        <p:txBody>
          <a:bodyPr>
            <a:normAutofit fontScale="90000"/>
          </a:bodyPr>
          <a:lstStyle/>
          <a:p>
            <a:r>
              <a:rPr lang="de-DE"/>
              <a:t>Nutzen Sie die Notizfunktion Ihrer FreeStyle Libre 3 App</a:t>
            </a:r>
            <a:endParaRPr lang="de-DE" baseline="30000"/>
          </a:p>
        </p:txBody>
      </p:sp>
      <p:sp>
        <p:nvSpPr>
          <p:cNvPr id="5" name="Fußzeilenplatzhalter 2">
            <a:extLst>
              <a:ext uri="{FF2B5EF4-FFF2-40B4-BE49-F238E27FC236}">
                <a16:creationId xmlns:a16="http://schemas.microsoft.com/office/drawing/2014/main" id="{A86BE034-313A-5B66-EF6C-777A5E9C293D}"/>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9" name="Textplatzhalter 8">
            <a:extLst>
              <a:ext uri="{FF2B5EF4-FFF2-40B4-BE49-F238E27FC236}">
                <a16:creationId xmlns:a16="http://schemas.microsoft.com/office/drawing/2014/main" id="{59F17E49-06EA-3D9B-C3F5-2B858C9A9612}"/>
              </a:ext>
            </a:extLst>
          </p:cNvPr>
          <p:cNvSpPr>
            <a:spLocks noGrp="1"/>
          </p:cNvSpPr>
          <p:nvPr>
            <p:ph type="body" sz="quarter" idx="23"/>
          </p:nvPr>
        </p:nvSpPr>
        <p:spPr>
          <a:xfrm>
            <a:off x="495236" y="4471988"/>
            <a:ext cx="8145523" cy="308464"/>
          </a:xfrm>
        </p:spPr>
        <p:txBody>
          <a:bodyPr/>
          <a:lstStyle/>
          <a:p>
            <a:r>
              <a:rPr lang="en-US"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a:t>
            </a:r>
          </a:p>
        </p:txBody>
      </p:sp>
      <p:sp>
        <p:nvSpPr>
          <p:cNvPr id="31" name="object 32">
            <a:extLst>
              <a:ext uri="{FF2B5EF4-FFF2-40B4-BE49-F238E27FC236}">
                <a16:creationId xmlns:a16="http://schemas.microsoft.com/office/drawing/2014/main" id="{CA043168-FA90-9147-9920-90D3E6AC8736}"/>
              </a:ext>
            </a:extLst>
          </p:cNvPr>
          <p:cNvSpPr/>
          <p:nvPr/>
        </p:nvSpPr>
        <p:spPr>
          <a:xfrm>
            <a:off x="304247" y="3950472"/>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chemeClr val="accent3"/>
          </a:solidFill>
        </p:spPr>
        <p:txBody>
          <a:bodyPr wrap="square" lIns="0" tIns="46800" rIns="0" bIns="46800" rtlCol="0" anchor="b" anchorCtr="0"/>
          <a:lstStyle/>
          <a:p>
            <a:pPr algn="ctr"/>
            <a:r>
              <a:rPr lang="de-DE" sz="1200" b="1">
                <a:solidFill>
                  <a:schemeClr val="bg1"/>
                </a:solidFill>
                <a:latin typeface="Georgia" panose="02040502050405020303" pitchFamily="18" charset="0"/>
                <a:cs typeface="Calibri" panose="020F0502020204030204" pitchFamily="34" charset="0"/>
              </a:rPr>
              <a:t>1</a:t>
            </a:r>
          </a:p>
        </p:txBody>
      </p:sp>
      <p:sp>
        <p:nvSpPr>
          <p:cNvPr id="2" name="Abgerundetes Rechteck 1">
            <a:extLst>
              <a:ext uri="{FF2B5EF4-FFF2-40B4-BE49-F238E27FC236}">
                <a16:creationId xmlns:a16="http://schemas.microsoft.com/office/drawing/2014/main" id="{5533AF8E-57D1-5047-9088-DD360EECC8A0}"/>
              </a:ext>
            </a:extLst>
          </p:cNvPr>
          <p:cNvSpPr/>
          <p:nvPr/>
        </p:nvSpPr>
        <p:spPr>
          <a:xfrm>
            <a:off x="566971" y="3967491"/>
            <a:ext cx="1116285" cy="209222"/>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45" name="Abgerundetes Rechteck 44">
            <a:extLst>
              <a:ext uri="{FF2B5EF4-FFF2-40B4-BE49-F238E27FC236}">
                <a16:creationId xmlns:a16="http://schemas.microsoft.com/office/drawing/2014/main" id="{8FE990FE-4A23-4549-AB0E-E1FEA05BCFF1}"/>
              </a:ext>
            </a:extLst>
          </p:cNvPr>
          <p:cNvSpPr/>
          <p:nvPr/>
        </p:nvSpPr>
        <p:spPr>
          <a:xfrm>
            <a:off x="5222981" y="2446109"/>
            <a:ext cx="1042392" cy="162153"/>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47" name="object 32">
            <a:extLst>
              <a:ext uri="{FF2B5EF4-FFF2-40B4-BE49-F238E27FC236}">
                <a16:creationId xmlns:a16="http://schemas.microsoft.com/office/drawing/2014/main" id="{3CEE9448-8A54-6441-BD4C-DDFB5DCC2543}"/>
              </a:ext>
            </a:extLst>
          </p:cNvPr>
          <p:cNvSpPr/>
          <p:nvPr/>
        </p:nvSpPr>
        <p:spPr>
          <a:xfrm>
            <a:off x="4929708" y="2417634"/>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chemeClr val="accent3"/>
          </a:solidFill>
        </p:spPr>
        <p:txBody>
          <a:bodyPr wrap="square" lIns="0" tIns="46800" rIns="0" bIns="46800" rtlCol="0" anchor="b" anchorCtr="0"/>
          <a:lstStyle/>
          <a:p>
            <a:pPr algn="ctr"/>
            <a:r>
              <a:rPr lang="de-DE" sz="1200" b="1">
                <a:solidFill>
                  <a:schemeClr val="bg1"/>
                </a:solidFill>
                <a:latin typeface="Georgia" panose="02040502050405020303" pitchFamily="18" charset="0"/>
                <a:cs typeface="Calibri" panose="020F0502020204030204" pitchFamily="34" charset="0"/>
              </a:rPr>
              <a:t>2</a:t>
            </a:r>
          </a:p>
        </p:txBody>
      </p:sp>
      <p:cxnSp>
        <p:nvCxnSpPr>
          <p:cNvPr id="14" name="Gerade Verbindung 13">
            <a:extLst>
              <a:ext uri="{FF2B5EF4-FFF2-40B4-BE49-F238E27FC236}">
                <a16:creationId xmlns:a16="http://schemas.microsoft.com/office/drawing/2014/main" id="{444F77C2-2DEF-DA40-B87A-B966BD4A4F9B}"/>
              </a:ext>
            </a:extLst>
          </p:cNvPr>
          <p:cNvCxnSpPr>
            <a:cxnSpLocks/>
          </p:cNvCxnSpPr>
          <p:nvPr/>
        </p:nvCxnSpPr>
        <p:spPr>
          <a:xfrm>
            <a:off x="4562767" y="1748508"/>
            <a:ext cx="0" cy="262346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Inhaltsplatzhalter 2">
            <a:extLst>
              <a:ext uri="{FF2B5EF4-FFF2-40B4-BE49-F238E27FC236}">
                <a16:creationId xmlns:a16="http://schemas.microsoft.com/office/drawing/2014/main" id="{BFC5F120-BD80-54B5-7F94-AE8BC06553E2}"/>
              </a:ext>
            </a:extLst>
          </p:cNvPr>
          <p:cNvSpPr txBox="1">
            <a:spLocks/>
          </p:cNvSpPr>
          <p:nvPr/>
        </p:nvSpPr>
        <p:spPr>
          <a:xfrm>
            <a:off x="6450586" y="1828799"/>
            <a:ext cx="2198170" cy="2490039"/>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2700" marR="5080">
              <a:lnSpc>
                <a:spcPct val="100000"/>
              </a:lnSpc>
              <a:spcBef>
                <a:spcPts val="100"/>
              </a:spcBef>
            </a:pPr>
            <a:r>
              <a:rPr lang="de-DE" sz="1200" b="1" spc="-5">
                <a:latin typeface="Georgia" panose="02040502050405020303" pitchFamily="18" charset="0"/>
                <a:cs typeface="Arial" panose="020B0604020202020204" pitchFamily="34" charset="0"/>
              </a:rPr>
              <a:t>2. </a:t>
            </a:r>
            <a:r>
              <a:rPr lang="de-DE" sz="1200" spc="-5">
                <a:latin typeface="Georgia" panose="02040502050405020303" pitchFamily="18" charset="0"/>
                <a:cs typeface="Arial" panose="020B0604020202020204" pitchFamily="34" charset="0"/>
              </a:rPr>
              <a:t>Wählen Sie die Uhrzeit aus, wann die Notiz an dem ausgewählten Tag hinzugefügt werden soll. </a:t>
            </a:r>
            <a:endParaRPr lang="de-DE" sz="1200">
              <a:latin typeface="Georgia" panose="02040502050405020303" pitchFamily="18" charset="0"/>
              <a:cs typeface="Arial" panose="020B0604020202020204" pitchFamily="34" charset="0"/>
            </a:endParaRPr>
          </a:p>
        </p:txBody>
      </p:sp>
      <p:sp>
        <p:nvSpPr>
          <p:cNvPr id="10" name="Datumsplatzhalter 9">
            <a:extLst>
              <a:ext uri="{FF2B5EF4-FFF2-40B4-BE49-F238E27FC236}">
                <a16:creationId xmlns:a16="http://schemas.microsoft.com/office/drawing/2014/main" id="{0D28FD61-0961-E7BD-3857-B203BDE63EDE}"/>
              </a:ext>
            </a:extLst>
          </p:cNvPr>
          <p:cNvSpPr>
            <a:spLocks noGrp="1"/>
          </p:cNvSpPr>
          <p:nvPr>
            <p:ph type="dt" sz="half" idx="20"/>
          </p:nvPr>
        </p:nvSpPr>
        <p:spPr>
          <a:xfrm>
            <a:off x="7531511" y="4766400"/>
            <a:ext cx="787879" cy="274637"/>
          </a:xfrm>
        </p:spPr>
        <p:txBody>
          <a:bodyPr/>
          <a:lstStyle/>
          <a:p>
            <a:fld id="{67966397-97EC-2446-BD11-2A9263D98119}" type="datetime1">
              <a:rPr lang="de-DE" sz="1000" smtClean="0"/>
              <a:t>16.04.24</a:t>
            </a:fld>
            <a:endParaRPr lang="en-IN" sz="1000"/>
          </a:p>
        </p:txBody>
      </p:sp>
      <p:sp>
        <p:nvSpPr>
          <p:cNvPr id="12" name="Foliennummernplatzhalter 11">
            <a:extLst>
              <a:ext uri="{FF2B5EF4-FFF2-40B4-BE49-F238E27FC236}">
                <a16:creationId xmlns:a16="http://schemas.microsoft.com/office/drawing/2014/main" id="{16A285A8-2F09-B94D-5A0E-BC24D8DE161C}"/>
              </a:ext>
            </a:extLst>
          </p:cNvPr>
          <p:cNvSpPr>
            <a:spLocks noGrp="1"/>
          </p:cNvSpPr>
          <p:nvPr>
            <p:ph type="sldNum" sz="quarter" idx="22"/>
          </p:nvPr>
        </p:nvSpPr>
        <p:spPr>
          <a:xfrm>
            <a:off x="8167058" y="4766400"/>
            <a:ext cx="568102" cy="274637"/>
          </a:xfrm>
        </p:spPr>
        <p:txBody>
          <a:bodyPr/>
          <a:lstStyle/>
          <a:p>
            <a:pPr>
              <a:defRPr/>
            </a:pPr>
            <a:r>
              <a:rPr lang="en-IN"/>
              <a:t>|    </a:t>
            </a:r>
            <a:fld id="{7B2119CD-3B2D-4CEB-B404-D2E3F8CD6D69}" type="slidenum">
              <a:rPr lang="en-IN" smtClean="0"/>
              <a:pPr>
                <a:defRPr/>
              </a:pPr>
              <a:t>27</a:t>
            </a:fld>
            <a:endParaRPr lang="en-IN"/>
          </a:p>
        </p:txBody>
      </p:sp>
    </p:spTree>
    <p:extLst>
      <p:ext uri="{BB962C8B-B14F-4D97-AF65-F5344CB8AC3E}">
        <p14:creationId xmlns:p14="http://schemas.microsoft.com/office/powerpoint/2010/main" val="779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2AB4F611-706D-314E-9420-F1DBDC5E0388}"/>
              </a:ext>
            </a:extLst>
          </p:cNvPr>
          <p:cNvSpPr>
            <a:spLocks noGrp="1"/>
          </p:cNvSpPr>
          <p:nvPr>
            <p:ph type="body" sz="quarter" idx="14"/>
          </p:nvPr>
        </p:nvSpPr>
        <p:spPr>
          <a:xfrm>
            <a:off x="503237" y="1097279"/>
            <a:ext cx="8145519" cy="292388"/>
          </a:xfrm>
        </p:spPr>
        <p:txBody>
          <a:bodyPr vert="horz" wrap="square" lIns="0" tIns="0" rIns="91440" bIns="45720" rtlCol="0" anchor="t">
            <a:spAutoFit/>
          </a:bodyPr>
          <a:lstStyle/>
          <a:p>
            <a:r>
              <a:rPr lang="de-DE" sz="1600" dirty="0"/>
              <a:t>So lassen sich Notizen zu einem bereits vergangenen Wert hinzufügen:</a:t>
            </a:r>
          </a:p>
        </p:txBody>
      </p:sp>
      <p:sp>
        <p:nvSpPr>
          <p:cNvPr id="3" name="Inhaltsplatzhalter 2">
            <a:extLst>
              <a:ext uri="{FF2B5EF4-FFF2-40B4-BE49-F238E27FC236}">
                <a16:creationId xmlns:a16="http://schemas.microsoft.com/office/drawing/2014/main" id="{D4991F73-AA43-82C0-2070-81E257213CFC}"/>
              </a:ext>
            </a:extLst>
          </p:cNvPr>
          <p:cNvSpPr>
            <a:spLocks noGrp="1"/>
          </p:cNvSpPr>
          <p:nvPr>
            <p:ph sz="quarter" idx="18"/>
          </p:nvPr>
        </p:nvSpPr>
        <p:spPr>
          <a:xfrm>
            <a:off x="1860830" y="1828799"/>
            <a:ext cx="2487820" cy="2490039"/>
          </a:xfrm>
        </p:spPr>
        <p:txBody>
          <a:bodyPr/>
          <a:lstStyle/>
          <a:p>
            <a:pPr marL="12700" marR="5080">
              <a:lnSpc>
                <a:spcPct val="100000"/>
              </a:lnSpc>
              <a:spcBef>
                <a:spcPts val="100"/>
              </a:spcBef>
            </a:pPr>
            <a:r>
              <a:rPr lang="de-DE" sz="1200" b="1" spc="-5">
                <a:latin typeface="Georgia"/>
                <a:cs typeface="Arial"/>
              </a:rPr>
              <a:t>3. </a:t>
            </a:r>
            <a:r>
              <a:rPr lang="de-DE" sz="1200" spc="-5">
                <a:latin typeface="Georgia"/>
                <a:cs typeface="Arial"/>
              </a:rPr>
              <a:t>Markieren </a:t>
            </a:r>
            <a:r>
              <a:rPr lang="de-DE" sz="1200">
                <a:latin typeface="Georgia"/>
                <a:cs typeface="Arial"/>
              </a:rPr>
              <a:t>Sie das </a:t>
            </a:r>
            <a:r>
              <a:rPr lang="de-DE" sz="1200">
                <a:latin typeface="Georgia"/>
                <a:cs typeface="HelveticaNeueLT Pro 55 Roman"/>
              </a:rPr>
              <a:t>Kontroll-kästchen </a:t>
            </a:r>
            <a:r>
              <a:rPr lang="de-DE" sz="1200">
                <a:latin typeface="Georgia"/>
                <a:cs typeface="Arial"/>
              </a:rPr>
              <a:t>neben den Notizen, welche Sie hinzufügen möchten und tragen Sie den Wert ein.</a:t>
            </a:r>
            <a:r>
              <a:rPr lang="de-DE" sz="1200" spc="-80">
                <a:latin typeface="Georgia"/>
                <a:cs typeface="Arial"/>
              </a:rPr>
              <a:t> </a:t>
            </a:r>
            <a:r>
              <a:rPr lang="de-DE" sz="1200" spc="-5">
                <a:latin typeface="Georgia"/>
                <a:cs typeface="Arial"/>
              </a:rPr>
              <a:t>Berühren </a:t>
            </a:r>
            <a:r>
              <a:rPr lang="de-DE" sz="1200">
                <a:latin typeface="Georgia"/>
                <a:cs typeface="Arial"/>
              </a:rPr>
              <a:t>Sie den </a:t>
            </a:r>
            <a:r>
              <a:rPr lang="de-DE" sz="1200">
                <a:latin typeface="Georgia"/>
                <a:cs typeface="HelveticaNeueLT Pro 55 Roman"/>
              </a:rPr>
              <a:t>Pfeil nach unten</a:t>
            </a:r>
            <a:r>
              <a:rPr lang="de-DE" sz="1200">
                <a:latin typeface="Georgia"/>
                <a:cs typeface="Arial"/>
              </a:rPr>
              <a:t>, um </a:t>
            </a:r>
            <a:r>
              <a:rPr lang="de-DE" sz="1200" spc="-5">
                <a:latin typeface="Georgia"/>
                <a:cs typeface="Arial"/>
              </a:rPr>
              <a:t>weitere </a:t>
            </a:r>
            <a:r>
              <a:rPr lang="de-DE" sz="1200">
                <a:latin typeface="Georgia"/>
                <a:cs typeface="Arial"/>
              </a:rPr>
              <a:t>Notizenoptionen anzeigen zu</a:t>
            </a:r>
            <a:r>
              <a:rPr lang="de-DE" sz="1200" spc="-5">
                <a:latin typeface="Georgia"/>
                <a:cs typeface="Arial"/>
              </a:rPr>
              <a:t> </a:t>
            </a:r>
            <a:r>
              <a:rPr lang="de-DE" sz="1200">
                <a:latin typeface="Georgia"/>
                <a:cs typeface="Arial"/>
              </a:rPr>
              <a:t>lassen. Speichern Sie mit </a:t>
            </a:r>
            <a:r>
              <a:rPr lang="de-DE" sz="1200" b="1">
                <a:latin typeface="Georgia"/>
                <a:cs typeface="Arial"/>
              </a:rPr>
              <a:t>„Fertig“</a:t>
            </a:r>
            <a:r>
              <a:rPr lang="de-DE" sz="1200">
                <a:latin typeface="Georgia"/>
                <a:cs typeface="Arial"/>
              </a:rPr>
              <a:t>.</a:t>
            </a:r>
            <a:endParaRPr lang="de-DE" sz="1200">
              <a:latin typeface="Georgia" panose="02040502050405020303" pitchFamily="18" charset="0"/>
              <a:cs typeface="Arial" panose="020B0604020202020204" pitchFamily="34" charset="0"/>
            </a:endParaRPr>
          </a:p>
        </p:txBody>
      </p:sp>
      <p:sp>
        <p:nvSpPr>
          <p:cNvPr id="11" name="Textplatzhalter 10">
            <a:extLst>
              <a:ext uri="{FF2B5EF4-FFF2-40B4-BE49-F238E27FC236}">
                <a16:creationId xmlns:a16="http://schemas.microsoft.com/office/drawing/2014/main" id="{35967D08-3ED9-4B31-05A2-AA2186CA33BD}"/>
              </a:ext>
            </a:extLst>
          </p:cNvPr>
          <p:cNvSpPr>
            <a:spLocks noGrp="1"/>
          </p:cNvSpPr>
          <p:nvPr>
            <p:ph type="body" sz="quarter" idx="10"/>
          </p:nvPr>
        </p:nvSpPr>
        <p:spPr>
          <a:xfrm>
            <a:off x="502921" y="266700"/>
            <a:ext cx="8137838" cy="261610"/>
          </a:xfrm>
        </p:spPr>
        <p:txBody>
          <a:bodyPr/>
          <a:lstStyle/>
          <a:p>
            <a:r>
              <a:rPr lang="de-DE" err="1"/>
              <a:t>FreeStyle</a:t>
            </a:r>
            <a:r>
              <a:rPr lang="de-DE"/>
              <a:t> Libre 3: Einrichten der </a:t>
            </a:r>
            <a:r>
              <a:rPr lang="de-DE" err="1"/>
              <a:t>FreeStyle</a:t>
            </a:r>
            <a:r>
              <a:rPr lang="de-DE"/>
              <a:t> Libre 3 App</a:t>
            </a:r>
            <a:r>
              <a:rPr lang="de-DE" baseline="30000"/>
              <a:t>1</a:t>
            </a:r>
            <a:r>
              <a:rPr lang="de-DE"/>
              <a:t> und des Lesegeräts</a:t>
            </a:r>
          </a:p>
        </p:txBody>
      </p:sp>
      <p:sp>
        <p:nvSpPr>
          <p:cNvPr id="7" name="Titel 6">
            <a:extLst>
              <a:ext uri="{FF2B5EF4-FFF2-40B4-BE49-F238E27FC236}">
                <a16:creationId xmlns:a16="http://schemas.microsoft.com/office/drawing/2014/main" id="{9B6440BD-5552-8D4E-8173-E775BA1BF66C}"/>
              </a:ext>
            </a:extLst>
          </p:cNvPr>
          <p:cNvSpPr>
            <a:spLocks noGrp="1"/>
          </p:cNvSpPr>
          <p:nvPr>
            <p:ph type="title"/>
          </p:nvPr>
        </p:nvSpPr>
        <p:spPr/>
        <p:txBody>
          <a:bodyPr>
            <a:normAutofit fontScale="90000"/>
          </a:bodyPr>
          <a:lstStyle/>
          <a:p>
            <a:r>
              <a:rPr lang="de-DE"/>
              <a:t>Nutzen Sie die Notizfunktion Ihrer FreeStyle Libre 3 App</a:t>
            </a:r>
            <a:endParaRPr lang="de-DE" baseline="30000"/>
          </a:p>
        </p:txBody>
      </p:sp>
      <p:sp>
        <p:nvSpPr>
          <p:cNvPr id="5" name="Fußzeilenplatzhalter 2">
            <a:extLst>
              <a:ext uri="{FF2B5EF4-FFF2-40B4-BE49-F238E27FC236}">
                <a16:creationId xmlns:a16="http://schemas.microsoft.com/office/drawing/2014/main" id="{A86BE034-313A-5B66-EF6C-777A5E9C293D}"/>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9" name="Textplatzhalter 8">
            <a:extLst>
              <a:ext uri="{FF2B5EF4-FFF2-40B4-BE49-F238E27FC236}">
                <a16:creationId xmlns:a16="http://schemas.microsoft.com/office/drawing/2014/main" id="{59F17E49-06EA-3D9B-C3F5-2B858C9A9612}"/>
              </a:ext>
            </a:extLst>
          </p:cNvPr>
          <p:cNvSpPr>
            <a:spLocks noGrp="1"/>
          </p:cNvSpPr>
          <p:nvPr>
            <p:ph type="body" sz="quarter" idx="23"/>
          </p:nvPr>
        </p:nvSpPr>
        <p:spPr>
          <a:xfrm>
            <a:off x="495236" y="4471988"/>
            <a:ext cx="8145523" cy="308464"/>
          </a:xfrm>
        </p:spPr>
        <p:txBody>
          <a:bodyPr/>
          <a:lstStyle/>
          <a:p>
            <a:r>
              <a:rPr lang="en-US"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a:t>
            </a:r>
          </a:p>
        </p:txBody>
      </p:sp>
      <p:cxnSp>
        <p:nvCxnSpPr>
          <p:cNvPr id="14" name="Gerade Verbindung 13">
            <a:extLst>
              <a:ext uri="{FF2B5EF4-FFF2-40B4-BE49-F238E27FC236}">
                <a16:creationId xmlns:a16="http://schemas.microsoft.com/office/drawing/2014/main" id="{444F77C2-2DEF-DA40-B87A-B966BD4A4F9B}"/>
              </a:ext>
            </a:extLst>
          </p:cNvPr>
          <p:cNvCxnSpPr>
            <a:cxnSpLocks/>
          </p:cNvCxnSpPr>
          <p:nvPr/>
        </p:nvCxnSpPr>
        <p:spPr>
          <a:xfrm>
            <a:off x="4562767" y="1748508"/>
            <a:ext cx="0" cy="262346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Inhaltsplatzhalter 2">
            <a:extLst>
              <a:ext uri="{FF2B5EF4-FFF2-40B4-BE49-F238E27FC236}">
                <a16:creationId xmlns:a16="http://schemas.microsoft.com/office/drawing/2014/main" id="{BFC5F120-BD80-54B5-7F94-AE8BC06553E2}"/>
              </a:ext>
            </a:extLst>
          </p:cNvPr>
          <p:cNvSpPr txBox="1">
            <a:spLocks/>
          </p:cNvSpPr>
          <p:nvPr/>
        </p:nvSpPr>
        <p:spPr>
          <a:xfrm>
            <a:off x="6450586" y="1828799"/>
            <a:ext cx="2198170" cy="2490039"/>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b="1">
                <a:latin typeface="Georgia" panose="02040502050405020303" pitchFamily="18" charset="0"/>
                <a:cs typeface="Arial" panose="020B0604020202020204" pitchFamily="34" charset="0"/>
              </a:rPr>
              <a:t>4. </a:t>
            </a:r>
            <a:r>
              <a:rPr lang="de-DE" sz="1200">
                <a:latin typeface="Georgia" panose="02040502050405020303" pitchFamily="18" charset="0"/>
                <a:cs typeface="Arial" panose="020B0604020202020204" pitchFamily="34" charset="0"/>
              </a:rPr>
              <a:t>Notizen werden als Symbole im Protokoll und dem Glukose­-Diagramm angezeigt.</a:t>
            </a:r>
          </a:p>
        </p:txBody>
      </p:sp>
      <p:pic>
        <p:nvPicPr>
          <p:cNvPr id="4" name="Grafik 3">
            <a:extLst>
              <a:ext uri="{FF2B5EF4-FFF2-40B4-BE49-F238E27FC236}">
                <a16:creationId xmlns:a16="http://schemas.microsoft.com/office/drawing/2014/main" id="{EB581DAA-A570-DFBC-B75C-C42841C1CE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79913" y="1573200"/>
            <a:ext cx="1714176" cy="2995200"/>
          </a:xfrm>
          <a:prstGeom prst="rect">
            <a:avLst/>
          </a:prstGeom>
        </p:spPr>
      </p:pic>
      <p:pic>
        <p:nvPicPr>
          <p:cNvPr id="8" name="Grafik 7">
            <a:extLst>
              <a:ext uri="{FF2B5EF4-FFF2-40B4-BE49-F238E27FC236}">
                <a16:creationId xmlns:a16="http://schemas.microsoft.com/office/drawing/2014/main" id="{81BBDE7F-275B-30F9-F541-EE08408CE9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600" y="1573200"/>
            <a:ext cx="1714177" cy="2995200"/>
          </a:xfrm>
          <a:prstGeom prst="rect">
            <a:avLst/>
          </a:prstGeom>
        </p:spPr>
      </p:pic>
      <p:sp>
        <p:nvSpPr>
          <p:cNvPr id="10" name="Abgerundetes Rechteck 9">
            <a:extLst>
              <a:ext uri="{FF2B5EF4-FFF2-40B4-BE49-F238E27FC236}">
                <a16:creationId xmlns:a16="http://schemas.microsoft.com/office/drawing/2014/main" id="{3A3A3DC5-1D9E-39EA-C332-EC3B05778DB8}"/>
              </a:ext>
            </a:extLst>
          </p:cNvPr>
          <p:cNvSpPr/>
          <p:nvPr/>
        </p:nvSpPr>
        <p:spPr>
          <a:xfrm>
            <a:off x="1520688" y="2352675"/>
            <a:ext cx="162568" cy="167680"/>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31" name="object 32">
            <a:extLst>
              <a:ext uri="{FF2B5EF4-FFF2-40B4-BE49-F238E27FC236}">
                <a16:creationId xmlns:a16="http://schemas.microsoft.com/office/drawing/2014/main" id="{CA043168-FA90-9147-9920-90D3E6AC8736}"/>
              </a:ext>
            </a:extLst>
          </p:cNvPr>
          <p:cNvSpPr/>
          <p:nvPr/>
        </p:nvSpPr>
        <p:spPr>
          <a:xfrm>
            <a:off x="322111" y="2324915"/>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chemeClr val="accent3"/>
          </a:solidFill>
        </p:spPr>
        <p:txBody>
          <a:bodyPr wrap="square" lIns="0" tIns="46800" rIns="0" bIns="46800" rtlCol="0" anchor="b" anchorCtr="0"/>
          <a:lstStyle/>
          <a:p>
            <a:pPr algn="ctr"/>
            <a:r>
              <a:rPr lang="de-DE" sz="1200" b="1">
                <a:solidFill>
                  <a:schemeClr val="bg1"/>
                </a:solidFill>
                <a:latin typeface="Georgia" panose="02040502050405020303" pitchFamily="18" charset="0"/>
                <a:cs typeface="Calibri" panose="020F0502020204030204" pitchFamily="34" charset="0"/>
              </a:rPr>
              <a:t>3</a:t>
            </a:r>
          </a:p>
        </p:txBody>
      </p:sp>
      <p:sp>
        <p:nvSpPr>
          <p:cNvPr id="47" name="object 32">
            <a:extLst>
              <a:ext uri="{FF2B5EF4-FFF2-40B4-BE49-F238E27FC236}">
                <a16:creationId xmlns:a16="http://schemas.microsoft.com/office/drawing/2014/main" id="{3CEE9448-8A54-6441-BD4C-DDFB5DCC2543}"/>
              </a:ext>
            </a:extLst>
          </p:cNvPr>
          <p:cNvSpPr/>
          <p:nvPr/>
        </p:nvSpPr>
        <p:spPr>
          <a:xfrm>
            <a:off x="4960117" y="2676216"/>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chemeClr val="accent3"/>
          </a:solidFill>
        </p:spPr>
        <p:txBody>
          <a:bodyPr wrap="square" lIns="0" tIns="46800" rIns="0" bIns="46800" rtlCol="0" anchor="b" anchorCtr="0"/>
          <a:lstStyle/>
          <a:p>
            <a:pPr algn="ctr"/>
            <a:r>
              <a:rPr lang="de-DE" sz="1200" b="1">
                <a:solidFill>
                  <a:schemeClr val="bg1"/>
                </a:solidFill>
                <a:latin typeface="Georgia" panose="02040502050405020303" pitchFamily="18" charset="0"/>
                <a:cs typeface="Calibri" panose="020F0502020204030204" pitchFamily="34" charset="0"/>
              </a:rPr>
              <a:t>4</a:t>
            </a:r>
          </a:p>
        </p:txBody>
      </p:sp>
      <p:sp>
        <p:nvSpPr>
          <p:cNvPr id="12" name="Abgerundetes Rechteck 11">
            <a:extLst>
              <a:ext uri="{FF2B5EF4-FFF2-40B4-BE49-F238E27FC236}">
                <a16:creationId xmlns:a16="http://schemas.microsoft.com/office/drawing/2014/main" id="{2BCBF1E9-BAD4-0881-A47E-1BB03F19D3DD}"/>
              </a:ext>
            </a:extLst>
          </p:cNvPr>
          <p:cNvSpPr/>
          <p:nvPr/>
        </p:nvSpPr>
        <p:spPr>
          <a:xfrm>
            <a:off x="5605574" y="2681123"/>
            <a:ext cx="275248" cy="213386"/>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17" name="Datumsplatzhalter 16">
            <a:extLst>
              <a:ext uri="{FF2B5EF4-FFF2-40B4-BE49-F238E27FC236}">
                <a16:creationId xmlns:a16="http://schemas.microsoft.com/office/drawing/2014/main" id="{142259C3-D3D3-B3EA-0FC3-66CC888D7D4E}"/>
              </a:ext>
            </a:extLst>
          </p:cNvPr>
          <p:cNvSpPr>
            <a:spLocks noGrp="1"/>
          </p:cNvSpPr>
          <p:nvPr>
            <p:ph type="dt" sz="half" idx="20"/>
          </p:nvPr>
        </p:nvSpPr>
        <p:spPr>
          <a:xfrm>
            <a:off x="7531511" y="4766400"/>
            <a:ext cx="787879" cy="274637"/>
          </a:xfrm>
        </p:spPr>
        <p:txBody>
          <a:bodyPr/>
          <a:lstStyle/>
          <a:p>
            <a:fld id="{8EACE6D9-4B27-814C-88DA-F8B387A916D7}" type="datetime1">
              <a:rPr lang="de-DE" sz="1000" smtClean="0"/>
              <a:t>16.04.24</a:t>
            </a:fld>
            <a:endParaRPr lang="en-IN" sz="1000"/>
          </a:p>
        </p:txBody>
      </p:sp>
      <p:sp>
        <p:nvSpPr>
          <p:cNvPr id="19" name="Foliennummernplatzhalter 18">
            <a:extLst>
              <a:ext uri="{FF2B5EF4-FFF2-40B4-BE49-F238E27FC236}">
                <a16:creationId xmlns:a16="http://schemas.microsoft.com/office/drawing/2014/main" id="{EF47DDB2-3E62-3CA9-DB96-E04289E2100F}"/>
              </a:ext>
            </a:extLst>
          </p:cNvPr>
          <p:cNvSpPr>
            <a:spLocks noGrp="1"/>
          </p:cNvSpPr>
          <p:nvPr>
            <p:ph type="sldNum" sz="quarter" idx="22"/>
          </p:nvPr>
        </p:nvSpPr>
        <p:spPr>
          <a:xfrm>
            <a:off x="8167058" y="4766400"/>
            <a:ext cx="568102" cy="274637"/>
          </a:xfrm>
        </p:spPr>
        <p:txBody>
          <a:bodyPr/>
          <a:lstStyle/>
          <a:p>
            <a:pPr>
              <a:defRPr/>
            </a:pPr>
            <a:r>
              <a:rPr lang="en-IN"/>
              <a:t>|    </a:t>
            </a:r>
            <a:fld id="{7B2119CD-3B2D-4CEB-B404-D2E3F8CD6D69}" type="slidenum">
              <a:rPr lang="en-IN" smtClean="0"/>
              <a:pPr>
                <a:defRPr/>
              </a:pPr>
              <a:t>28</a:t>
            </a:fld>
            <a:endParaRPr lang="en-IN"/>
          </a:p>
        </p:txBody>
      </p:sp>
    </p:spTree>
    <p:extLst>
      <p:ext uri="{BB962C8B-B14F-4D97-AF65-F5344CB8AC3E}">
        <p14:creationId xmlns:p14="http://schemas.microsoft.com/office/powerpoint/2010/main" val="1101409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220D961-14BF-B821-39C6-9F6DD7AB8AA0}"/>
              </a:ext>
            </a:extLst>
          </p:cNvPr>
          <p:cNvSpPr>
            <a:spLocks noGrp="1"/>
          </p:cNvSpPr>
          <p:nvPr>
            <p:ph type="body" sz="quarter" idx="10"/>
          </p:nvPr>
        </p:nvSpPr>
        <p:spPr>
          <a:xfrm>
            <a:off x="502921" y="266700"/>
            <a:ext cx="8138159" cy="261610"/>
          </a:xfrm>
        </p:spPr>
        <p:txBody>
          <a:bodyPr/>
          <a:lstStyle/>
          <a:p>
            <a:r>
              <a:rPr lang="de-DE" err="1"/>
              <a:t>FreeStyle</a:t>
            </a:r>
            <a:r>
              <a:rPr lang="de-DE"/>
              <a:t> Libre 3: Einrichten der </a:t>
            </a:r>
            <a:r>
              <a:rPr lang="de-DE" err="1"/>
              <a:t>FreeStyle</a:t>
            </a:r>
            <a:r>
              <a:rPr lang="de-DE"/>
              <a:t> Libre 3 App</a:t>
            </a:r>
            <a:r>
              <a:rPr lang="de-DE" baseline="30000"/>
              <a:t>1</a:t>
            </a:r>
            <a:r>
              <a:rPr lang="de-DE"/>
              <a:t> und des Lesegeräts</a:t>
            </a:r>
          </a:p>
          <a:p>
            <a:endParaRPr lang="de-DE"/>
          </a:p>
        </p:txBody>
      </p:sp>
      <p:sp>
        <p:nvSpPr>
          <p:cNvPr id="4" name="Datumsplatzhalter 3">
            <a:extLst>
              <a:ext uri="{FF2B5EF4-FFF2-40B4-BE49-F238E27FC236}">
                <a16:creationId xmlns:a16="http://schemas.microsoft.com/office/drawing/2014/main" id="{7F2C25A9-04A6-F8E6-F5C4-1094773DB853}"/>
              </a:ext>
            </a:extLst>
          </p:cNvPr>
          <p:cNvSpPr>
            <a:spLocks noGrp="1"/>
          </p:cNvSpPr>
          <p:nvPr>
            <p:ph type="dt" sz="half" idx="15"/>
          </p:nvPr>
        </p:nvSpPr>
        <p:spPr/>
        <p:txBody>
          <a:bodyPr/>
          <a:lstStyle/>
          <a:p>
            <a:fld id="{A3AD4929-8258-AC47-850A-2F9E903296C7}" type="datetime1">
              <a:rPr lang="de-DE" sz="1000" smtClean="0"/>
              <a:t>16.04.24</a:t>
            </a:fld>
            <a:endParaRPr lang="en-IN" sz="1000"/>
          </a:p>
        </p:txBody>
      </p:sp>
      <p:sp>
        <p:nvSpPr>
          <p:cNvPr id="5" name="Foliennummernplatzhalter 4">
            <a:extLst>
              <a:ext uri="{FF2B5EF4-FFF2-40B4-BE49-F238E27FC236}">
                <a16:creationId xmlns:a16="http://schemas.microsoft.com/office/drawing/2014/main" id="{84C4D1E7-FCEE-92F6-2CBB-6983D68A971F}"/>
              </a:ext>
            </a:extLst>
          </p:cNvPr>
          <p:cNvSpPr>
            <a:spLocks noGrp="1"/>
          </p:cNvSpPr>
          <p:nvPr>
            <p:ph type="sldNum" sz="quarter" idx="17"/>
          </p:nvPr>
        </p:nvSpPr>
        <p:spPr/>
        <p:txBody>
          <a:bodyPr/>
          <a:lstStyle/>
          <a:p>
            <a:pPr>
              <a:defRPr/>
            </a:pPr>
            <a:r>
              <a:rPr lang="en-IN"/>
              <a:t>|    </a:t>
            </a:r>
            <a:fld id="{7B2119CD-3B2D-4CEB-B404-D2E3F8CD6D69}" type="slidenum">
              <a:rPr lang="en-IN" smtClean="0"/>
              <a:pPr>
                <a:defRPr/>
              </a:pPr>
              <a:t>29</a:t>
            </a:fld>
            <a:endParaRPr lang="en-IN"/>
          </a:p>
        </p:txBody>
      </p:sp>
      <p:sp>
        <p:nvSpPr>
          <p:cNvPr id="6" name="Titel 5">
            <a:extLst>
              <a:ext uri="{FF2B5EF4-FFF2-40B4-BE49-F238E27FC236}">
                <a16:creationId xmlns:a16="http://schemas.microsoft.com/office/drawing/2014/main" id="{6BC42CDD-3C07-C7D0-9107-1B0E1F76BE59}"/>
              </a:ext>
            </a:extLst>
          </p:cNvPr>
          <p:cNvSpPr>
            <a:spLocks noGrp="1"/>
          </p:cNvSpPr>
          <p:nvPr>
            <p:ph type="title"/>
          </p:nvPr>
        </p:nvSpPr>
        <p:spPr/>
        <p:txBody>
          <a:bodyPr/>
          <a:lstStyle/>
          <a:p>
            <a:r>
              <a:rPr lang="de-DE"/>
              <a:t>Nutzen Sie die Notizfunktion Ihres Lesegeräts</a:t>
            </a:r>
          </a:p>
        </p:txBody>
      </p:sp>
      <p:sp>
        <p:nvSpPr>
          <p:cNvPr id="7" name="Fußzeilenplatzhalter 6">
            <a:extLst>
              <a:ext uri="{FF2B5EF4-FFF2-40B4-BE49-F238E27FC236}">
                <a16:creationId xmlns:a16="http://schemas.microsoft.com/office/drawing/2014/main" id="{48958F99-72B3-7DE2-5BE6-3DB2D656EE0F}"/>
              </a:ext>
            </a:extLst>
          </p:cNvPr>
          <p:cNvSpPr>
            <a:spLocks noGrp="1"/>
          </p:cNvSpPr>
          <p:nvPr>
            <p:ph type="ftr" sz="quarter" idx="18"/>
          </p:nvPr>
        </p:nvSpPr>
        <p:spPr/>
        <p:txBody>
          <a:bodyPr/>
          <a:lstStyle/>
          <a:p>
            <a:pPr>
              <a:defRPr/>
            </a:pPr>
            <a:r>
              <a:rPr lang="en-US" dirty="0"/>
              <a:t>© 2024 Abbott | </a:t>
            </a:r>
            <a:r>
              <a:rPr lang="de-DE" dirty="0"/>
              <a:t>ADC-78239 v4.0 </a:t>
            </a:r>
            <a:r>
              <a:rPr lang="en-US" dirty="0"/>
              <a:t>| </a:t>
            </a:r>
            <a:r>
              <a:rPr lang="en-US" dirty="0" err="1"/>
              <a:t>Geschützt</a:t>
            </a:r>
            <a:r>
              <a:rPr lang="en-US" dirty="0"/>
              <a:t> und </a:t>
            </a:r>
            <a:r>
              <a:rPr lang="en-US" dirty="0" err="1"/>
              <a:t>vertraulich</a:t>
            </a:r>
            <a:r>
              <a:rPr lang="en-US" dirty="0"/>
              <a:t> - </a:t>
            </a:r>
            <a:r>
              <a:rPr lang="en-US" dirty="0" err="1"/>
              <a:t>nicht</a:t>
            </a:r>
            <a:r>
              <a:rPr lang="en-US" dirty="0"/>
              <a:t> </a:t>
            </a:r>
            <a:r>
              <a:rPr lang="en-US" dirty="0" err="1"/>
              <a:t>verbreiten</a:t>
            </a:r>
            <a:endParaRPr lang="en-IN" dirty="0"/>
          </a:p>
        </p:txBody>
      </p:sp>
      <p:sp>
        <p:nvSpPr>
          <p:cNvPr id="8" name="Textplatzhalter 7">
            <a:extLst>
              <a:ext uri="{FF2B5EF4-FFF2-40B4-BE49-F238E27FC236}">
                <a16:creationId xmlns:a16="http://schemas.microsoft.com/office/drawing/2014/main" id="{43BC9B19-BA33-E9BE-5F2A-5F1374973E32}"/>
              </a:ext>
            </a:extLst>
          </p:cNvPr>
          <p:cNvSpPr>
            <a:spLocks noGrp="1"/>
          </p:cNvSpPr>
          <p:nvPr>
            <p:ph type="body" sz="quarter" idx="19"/>
          </p:nvPr>
        </p:nvSpPr>
        <p:spPr/>
        <p:txBody>
          <a:bodyPr/>
          <a:lstStyle/>
          <a:p>
            <a:r>
              <a:rPr lang="en-US"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a:t>
            </a:r>
          </a:p>
        </p:txBody>
      </p:sp>
      <p:sp>
        <p:nvSpPr>
          <p:cNvPr id="9" name="Textfeld 8">
            <a:extLst>
              <a:ext uri="{FF2B5EF4-FFF2-40B4-BE49-F238E27FC236}">
                <a16:creationId xmlns:a16="http://schemas.microsoft.com/office/drawing/2014/main" id="{7373F3DF-DDCE-2EAA-9DAB-CE1BB7842A42}"/>
              </a:ext>
            </a:extLst>
          </p:cNvPr>
          <p:cNvSpPr txBox="1"/>
          <p:nvPr/>
        </p:nvSpPr>
        <p:spPr>
          <a:xfrm>
            <a:off x="503237" y="3089683"/>
            <a:ext cx="2638547" cy="1326765"/>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100" dirty="0">
                <a:solidFill>
                  <a:srgbClr val="222731"/>
                </a:solidFill>
                <a:latin typeface="Georgia" panose="02040502050405020303" pitchFamily="18" charset="0"/>
              </a:rPr>
              <a:t>Sie können Notizen für Zuckermesswerte hinzufügen, indem Sie das </a:t>
            </a:r>
            <a:r>
              <a:rPr lang="de-DE" sz="1100" b="1" dirty="0">
                <a:solidFill>
                  <a:srgbClr val="222731"/>
                </a:solidFill>
                <a:latin typeface="Georgia" panose="02040502050405020303" pitchFamily="18" charset="0"/>
              </a:rPr>
              <a:t>Symbol mit dem Stift oben rechts</a:t>
            </a:r>
            <a:r>
              <a:rPr lang="de-DE" sz="1100" dirty="0">
                <a:solidFill>
                  <a:srgbClr val="222731"/>
                </a:solidFill>
                <a:latin typeface="Georgia" panose="02040502050405020303" pitchFamily="18" charset="0"/>
              </a:rPr>
              <a:t> auf dem Touchscreen berühren.</a:t>
            </a:r>
          </a:p>
        </p:txBody>
      </p:sp>
      <p:sp>
        <p:nvSpPr>
          <p:cNvPr id="10" name="Textfeld 9">
            <a:extLst>
              <a:ext uri="{FF2B5EF4-FFF2-40B4-BE49-F238E27FC236}">
                <a16:creationId xmlns:a16="http://schemas.microsoft.com/office/drawing/2014/main" id="{E5947685-7A65-9BBE-BF92-B0A3C050FABA}"/>
              </a:ext>
            </a:extLst>
          </p:cNvPr>
          <p:cNvSpPr txBox="1"/>
          <p:nvPr/>
        </p:nvSpPr>
        <p:spPr>
          <a:xfrm>
            <a:off x="3303907" y="3089683"/>
            <a:ext cx="2708857" cy="1421085"/>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marR="5080" indent="0">
              <a:spcBef>
                <a:spcPts val="100"/>
              </a:spcBef>
              <a:buNone/>
            </a:pPr>
            <a:r>
              <a:rPr lang="de-DE" sz="1100" spc="-5">
                <a:solidFill>
                  <a:srgbClr val="231F20"/>
                </a:solidFill>
                <a:latin typeface="Georgia" panose="02040502050405020303" pitchFamily="18" charset="0"/>
                <a:cs typeface="Arial" panose="020B0604020202020204" pitchFamily="34" charset="0"/>
              </a:rPr>
              <a:t>Markieren </a:t>
            </a:r>
            <a:r>
              <a:rPr lang="de-DE" sz="1100">
                <a:solidFill>
                  <a:srgbClr val="231F20"/>
                </a:solidFill>
                <a:latin typeface="Georgia" panose="02040502050405020303" pitchFamily="18" charset="0"/>
                <a:cs typeface="Arial" panose="020B0604020202020204" pitchFamily="34" charset="0"/>
              </a:rPr>
              <a:t>Sie das </a:t>
            </a:r>
            <a:r>
              <a:rPr lang="de-DE" sz="1100" b="1">
                <a:solidFill>
                  <a:srgbClr val="231F20"/>
                </a:solidFill>
                <a:latin typeface="Georgia" panose="02040502050405020303" pitchFamily="18" charset="0"/>
              </a:rPr>
              <a:t>Kontrollkästchen</a:t>
            </a:r>
            <a:r>
              <a:rPr lang="de-DE" sz="1100">
                <a:solidFill>
                  <a:srgbClr val="231F20"/>
                </a:solidFill>
                <a:latin typeface="Georgia" panose="02040502050405020303" pitchFamily="18" charset="0"/>
              </a:rPr>
              <a:t> </a:t>
            </a:r>
            <a:r>
              <a:rPr lang="de-DE" sz="1100">
                <a:solidFill>
                  <a:srgbClr val="231F20"/>
                </a:solidFill>
                <a:latin typeface="Georgia" panose="02040502050405020303" pitchFamily="18" charset="0"/>
                <a:cs typeface="Arial" panose="020B0604020202020204" pitchFamily="34" charset="0"/>
              </a:rPr>
              <a:t>neben den Notizen, welche Sie hinzufügen möchten:</a:t>
            </a:r>
          </a:p>
          <a:p>
            <a:pPr marL="184150" marR="5080" indent="-171450">
              <a:spcBef>
                <a:spcPts val="100"/>
              </a:spcBef>
              <a:buClr>
                <a:srgbClr val="00B0F0"/>
              </a:buClr>
            </a:pPr>
            <a:r>
              <a:rPr lang="de-DE" sz="1100">
                <a:solidFill>
                  <a:srgbClr val="231F20"/>
                </a:solidFill>
                <a:latin typeface="Georgia" panose="02040502050405020303" pitchFamily="18" charset="0"/>
                <a:cs typeface="Arial" panose="020B0604020202020204" pitchFamily="34" charset="0"/>
              </a:rPr>
              <a:t>Lebensmittel</a:t>
            </a:r>
          </a:p>
          <a:p>
            <a:pPr marL="184150" marR="5080" indent="-171450">
              <a:spcBef>
                <a:spcPts val="100"/>
              </a:spcBef>
              <a:buClr>
                <a:srgbClr val="00B0F0"/>
              </a:buClr>
            </a:pPr>
            <a:r>
              <a:rPr lang="de-DE" sz="1100">
                <a:solidFill>
                  <a:srgbClr val="231F20"/>
                </a:solidFill>
                <a:latin typeface="Georgia" panose="02040502050405020303" pitchFamily="18" charset="0"/>
                <a:cs typeface="Arial" panose="020B0604020202020204" pitchFamily="34" charset="0"/>
              </a:rPr>
              <a:t>Schnell wirkendes Insulin</a:t>
            </a:r>
          </a:p>
          <a:p>
            <a:pPr marL="184150" marR="5080" indent="-171450">
              <a:spcBef>
                <a:spcPts val="100"/>
              </a:spcBef>
              <a:buClr>
                <a:srgbClr val="00B0F0"/>
              </a:buClr>
            </a:pPr>
            <a:r>
              <a:rPr lang="de-DE" sz="1100">
                <a:solidFill>
                  <a:srgbClr val="231F20"/>
                </a:solidFill>
                <a:latin typeface="Georgia" panose="02040502050405020303" pitchFamily="18" charset="0"/>
                <a:cs typeface="Arial" panose="020B0604020202020204" pitchFamily="34" charset="0"/>
              </a:rPr>
              <a:t>Lang wirkendes Insulin</a:t>
            </a:r>
          </a:p>
          <a:p>
            <a:pPr marL="184150" marR="5080" indent="-171450">
              <a:spcBef>
                <a:spcPts val="100"/>
              </a:spcBef>
              <a:buClr>
                <a:srgbClr val="00B0F0"/>
              </a:buClr>
            </a:pPr>
            <a:r>
              <a:rPr lang="de-DE" sz="1100">
                <a:solidFill>
                  <a:srgbClr val="231F20"/>
                </a:solidFill>
                <a:latin typeface="Georgia" panose="02040502050405020303" pitchFamily="18" charset="0"/>
                <a:cs typeface="Arial" panose="020B0604020202020204" pitchFamily="34" charset="0"/>
              </a:rPr>
              <a:t>Sportliche Betätigung</a:t>
            </a:r>
          </a:p>
          <a:p>
            <a:pPr marL="184150" marR="5080" indent="-171450">
              <a:spcBef>
                <a:spcPts val="100"/>
              </a:spcBef>
              <a:buClr>
                <a:srgbClr val="00B0F0"/>
              </a:buClr>
            </a:pPr>
            <a:r>
              <a:rPr lang="de-DE" sz="1100">
                <a:solidFill>
                  <a:srgbClr val="231F20"/>
                </a:solidFill>
                <a:latin typeface="Georgia" panose="02040502050405020303" pitchFamily="18" charset="0"/>
                <a:cs typeface="Arial" panose="020B0604020202020204" pitchFamily="34" charset="0"/>
              </a:rPr>
              <a:t>Medikation</a:t>
            </a:r>
            <a:endParaRPr lang="de-DE" sz="1100" b="1">
              <a:latin typeface="Georgia" panose="02040502050405020303" pitchFamily="18" charset="0"/>
              <a:cs typeface="Arial" panose="020B0604020202020204" pitchFamily="34" charset="0"/>
            </a:endParaRPr>
          </a:p>
          <a:p>
            <a:pPr marL="0" lvl="0" indent="0">
              <a:spcBef>
                <a:spcPts val="0"/>
              </a:spcBef>
              <a:buClr>
                <a:srgbClr val="009CDE"/>
              </a:buClr>
              <a:buNone/>
              <a:defRPr/>
            </a:pPr>
            <a:endParaRPr lang="de-DE" sz="1100" b="1">
              <a:solidFill>
                <a:srgbClr val="222731"/>
              </a:solidFill>
              <a:latin typeface="Georgia" panose="02040502050405020303" pitchFamily="18" charset="0"/>
            </a:endParaRPr>
          </a:p>
        </p:txBody>
      </p:sp>
      <p:sp>
        <p:nvSpPr>
          <p:cNvPr id="11" name="Textfeld 10">
            <a:extLst>
              <a:ext uri="{FF2B5EF4-FFF2-40B4-BE49-F238E27FC236}">
                <a16:creationId xmlns:a16="http://schemas.microsoft.com/office/drawing/2014/main" id="{254C8D41-B2EE-E1CD-3444-767D68BF75B3}"/>
              </a:ext>
            </a:extLst>
          </p:cNvPr>
          <p:cNvSpPr txBox="1"/>
          <p:nvPr/>
        </p:nvSpPr>
        <p:spPr>
          <a:xfrm>
            <a:off x="6112197" y="3089684"/>
            <a:ext cx="2528565" cy="1362186"/>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100">
                <a:solidFill>
                  <a:srgbClr val="222731"/>
                </a:solidFill>
                <a:latin typeface="Georgia" panose="02040502050405020303" pitchFamily="18" charset="0"/>
              </a:rPr>
              <a:t>Tippen Sie das </a:t>
            </a:r>
            <a:r>
              <a:rPr lang="de-DE" sz="1100" b="1">
                <a:solidFill>
                  <a:srgbClr val="222731"/>
                </a:solidFill>
                <a:latin typeface="Georgia" panose="02040502050405020303" pitchFamily="18" charset="0"/>
              </a:rPr>
              <a:t>„Plus“-</a:t>
            </a:r>
            <a:r>
              <a:rPr lang="de-DE" sz="1100">
                <a:solidFill>
                  <a:srgbClr val="222731"/>
                </a:solidFill>
                <a:latin typeface="Georgia" panose="02040502050405020303" pitchFamily="18" charset="0"/>
              </a:rPr>
              <a:t>Symbol an, um Ihrer Notiz weitere spezifischere Informationen hinzuzufügen. Speichern Sie die Notizen mit </a:t>
            </a:r>
            <a:r>
              <a:rPr lang="de-DE" sz="1100" b="1">
                <a:solidFill>
                  <a:srgbClr val="222731"/>
                </a:solidFill>
                <a:latin typeface="Georgia" panose="02040502050405020303" pitchFamily="18" charset="0"/>
              </a:rPr>
              <a:t>„Ok“</a:t>
            </a:r>
            <a:r>
              <a:rPr lang="de-DE" sz="1100">
                <a:solidFill>
                  <a:srgbClr val="222731"/>
                </a:solidFill>
                <a:latin typeface="Georgia" panose="02040502050405020303" pitchFamily="18" charset="0"/>
              </a:rPr>
              <a:t>.</a:t>
            </a:r>
          </a:p>
        </p:txBody>
      </p:sp>
      <p:cxnSp>
        <p:nvCxnSpPr>
          <p:cNvPr id="12" name="Gerader Verbinder 20">
            <a:extLst>
              <a:ext uri="{FF2B5EF4-FFF2-40B4-BE49-F238E27FC236}">
                <a16:creationId xmlns:a16="http://schemas.microsoft.com/office/drawing/2014/main" id="{C6546F80-EE73-F388-022B-1876B3789C6E}"/>
              </a:ext>
            </a:extLst>
          </p:cNvPr>
          <p:cNvCxnSpPr>
            <a:cxnSpLocks/>
          </p:cNvCxnSpPr>
          <p:nvPr/>
        </p:nvCxnSpPr>
        <p:spPr>
          <a:xfrm>
            <a:off x="503238" y="3012938"/>
            <a:ext cx="252856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Gerader Verbinder 21">
            <a:extLst>
              <a:ext uri="{FF2B5EF4-FFF2-40B4-BE49-F238E27FC236}">
                <a16:creationId xmlns:a16="http://schemas.microsoft.com/office/drawing/2014/main" id="{1FBB6146-E110-A681-0348-61FB7676ECBC}"/>
              </a:ext>
            </a:extLst>
          </p:cNvPr>
          <p:cNvCxnSpPr>
            <a:cxnSpLocks/>
          </p:cNvCxnSpPr>
          <p:nvPr/>
        </p:nvCxnSpPr>
        <p:spPr>
          <a:xfrm>
            <a:off x="3303908" y="3012938"/>
            <a:ext cx="252856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22">
            <a:extLst>
              <a:ext uri="{FF2B5EF4-FFF2-40B4-BE49-F238E27FC236}">
                <a16:creationId xmlns:a16="http://schemas.microsoft.com/office/drawing/2014/main" id="{A4FD4503-2DEF-770E-3319-13C3DA821159}"/>
              </a:ext>
            </a:extLst>
          </p:cNvPr>
          <p:cNvCxnSpPr>
            <a:cxnSpLocks/>
          </p:cNvCxnSpPr>
          <p:nvPr/>
        </p:nvCxnSpPr>
        <p:spPr>
          <a:xfrm>
            <a:off x="6112198" y="3016710"/>
            <a:ext cx="252856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Ellipse 36">
            <a:extLst>
              <a:ext uri="{FF2B5EF4-FFF2-40B4-BE49-F238E27FC236}">
                <a16:creationId xmlns:a16="http://schemas.microsoft.com/office/drawing/2014/main" id="{73DD4DE4-B28A-D72C-9786-0A60CACA1069}"/>
              </a:ext>
            </a:extLst>
          </p:cNvPr>
          <p:cNvSpPr/>
          <p:nvPr/>
        </p:nvSpPr>
        <p:spPr>
          <a:xfrm>
            <a:off x="503238" y="1674190"/>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latin typeface="Georgia" panose="02040502050405020303" pitchFamily="18" charset="0"/>
                <a:cs typeface="Calibri" panose="020F0502020204030204" pitchFamily="34" charset="0"/>
              </a:rPr>
              <a:t>1</a:t>
            </a:r>
          </a:p>
        </p:txBody>
      </p:sp>
      <p:sp>
        <p:nvSpPr>
          <p:cNvPr id="20" name="Ellipse 36">
            <a:extLst>
              <a:ext uri="{FF2B5EF4-FFF2-40B4-BE49-F238E27FC236}">
                <a16:creationId xmlns:a16="http://schemas.microsoft.com/office/drawing/2014/main" id="{C54B6E7C-B95F-07E4-6E93-B2CD41CB1F72}"/>
              </a:ext>
            </a:extLst>
          </p:cNvPr>
          <p:cNvSpPr/>
          <p:nvPr/>
        </p:nvSpPr>
        <p:spPr>
          <a:xfrm>
            <a:off x="3311525" y="1674190"/>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latin typeface="Georgia" panose="02040502050405020303" pitchFamily="18" charset="0"/>
                <a:cs typeface="Calibri" panose="020F0502020204030204" pitchFamily="34" charset="0"/>
              </a:rPr>
              <a:t>2</a:t>
            </a:r>
          </a:p>
        </p:txBody>
      </p:sp>
      <p:sp>
        <p:nvSpPr>
          <p:cNvPr id="21" name="Ellipse 36">
            <a:extLst>
              <a:ext uri="{FF2B5EF4-FFF2-40B4-BE49-F238E27FC236}">
                <a16:creationId xmlns:a16="http://schemas.microsoft.com/office/drawing/2014/main" id="{E9E18CE5-5B03-0399-47D8-3E47315503F2}"/>
              </a:ext>
            </a:extLst>
          </p:cNvPr>
          <p:cNvSpPr/>
          <p:nvPr/>
        </p:nvSpPr>
        <p:spPr>
          <a:xfrm>
            <a:off x="6112198" y="1674190"/>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latin typeface="Georgia" panose="02040502050405020303" pitchFamily="18" charset="0"/>
                <a:cs typeface="Calibri" panose="020F0502020204030204" pitchFamily="34" charset="0"/>
              </a:rPr>
              <a:t>3</a:t>
            </a:r>
          </a:p>
        </p:txBody>
      </p:sp>
      <p:sp>
        <p:nvSpPr>
          <p:cNvPr id="26" name="object 118">
            <a:extLst>
              <a:ext uri="{FF2B5EF4-FFF2-40B4-BE49-F238E27FC236}">
                <a16:creationId xmlns:a16="http://schemas.microsoft.com/office/drawing/2014/main" id="{EE80C55D-DE91-4F6C-2B99-7768A8204979}"/>
              </a:ext>
            </a:extLst>
          </p:cNvPr>
          <p:cNvSpPr/>
          <p:nvPr/>
        </p:nvSpPr>
        <p:spPr>
          <a:xfrm>
            <a:off x="3093170" y="2232183"/>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p>
        </p:txBody>
      </p:sp>
      <p:sp>
        <p:nvSpPr>
          <p:cNvPr id="27" name="object 118">
            <a:extLst>
              <a:ext uri="{FF2B5EF4-FFF2-40B4-BE49-F238E27FC236}">
                <a16:creationId xmlns:a16="http://schemas.microsoft.com/office/drawing/2014/main" id="{405A27E0-59A4-B2C4-2E9E-43440F5283C0}"/>
              </a:ext>
            </a:extLst>
          </p:cNvPr>
          <p:cNvSpPr/>
          <p:nvPr/>
        </p:nvSpPr>
        <p:spPr>
          <a:xfrm>
            <a:off x="5965501" y="2232183"/>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p>
        </p:txBody>
      </p:sp>
      <p:sp>
        <p:nvSpPr>
          <p:cNvPr id="18" name="Textplatzhalter 5">
            <a:extLst>
              <a:ext uri="{FF2B5EF4-FFF2-40B4-BE49-F238E27FC236}">
                <a16:creationId xmlns:a16="http://schemas.microsoft.com/office/drawing/2014/main" id="{2BE521DF-8BCB-0818-65F2-25D5E9DC7380}"/>
              </a:ext>
            </a:extLst>
          </p:cNvPr>
          <p:cNvSpPr txBox="1">
            <a:spLocks/>
          </p:cNvSpPr>
          <p:nvPr/>
        </p:nvSpPr>
        <p:spPr>
          <a:xfrm>
            <a:off x="503237" y="1097279"/>
            <a:ext cx="8145519" cy="292388"/>
          </a:xfrm>
          <a:prstGeom prst="rect">
            <a:avLst/>
          </a:prstGeom>
        </p:spPr>
        <p:txBody>
          <a:bodyPr vert="horz" wrap="square" lIns="0" tIns="0" rIns="91440" bIns="45720" rtlCol="0" anchor="t">
            <a:sp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12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b="1" dirty="0">
                <a:solidFill>
                  <a:schemeClr val="accent3"/>
                </a:solidFill>
                <a:latin typeface="+mn-lt"/>
              </a:rPr>
              <a:t>SO LASSEN SICH NOTIZEN ZU EINEM BEREITS VERGANGENEN WERT HINZUFÜGEN:</a:t>
            </a:r>
          </a:p>
        </p:txBody>
      </p:sp>
      <p:pic>
        <p:nvPicPr>
          <p:cNvPr id="23" name="Grafik 22">
            <a:extLst>
              <a:ext uri="{FF2B5EF4-FFF2-40B4-BE49-F238E27FC236}">
                <a16:creationId xmlns:a16="http://schemas.microsoft.com/office/drawing/2014/main" id="{3D22D67E-9B85-D3B2-8D95-15A4E89A266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59018" y="1470741"/>
            <a:ext cx="1018343" cy="1510400"/>
          </a:xfrm>
          <a:prstGeom prst="rect">
            <a:avLst/>
          </a:prstGeom>
        </p:spPr>
      </p:pic>
      <p:pic>
        <p:nvPicPr>
          <p:cNvPr id="24" name="Grafik 23">
            <a:extLst>
              <a:ext uri="{FF2B5EF4-FFF2-40B4-BE49-F238E27FC236}">
                <a16:creationId xmlns:a16="http://schemas.microsoft.com/office/drawing/2014/main" id="{532B0A52-7218-7D4D-D46B-698786C08E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88602" y="1500237"/>
            <a:ext cx="987870" cy="1465200"/>
          </a:xfrm>
          <a:prstGeom prst="rect">
            <a:avLst/>
          </a:prstGeom>
        </p:spPr>
      </p:pic>
      <p:pic>
        <p:nvPicPr>
          <p:cNvPr id="25" name="Grafik 24">
            <a:extLst>
              <a:ext uri="{FF2B5EF4-FFF2-40B4-BE49-F238E27FC236}">
                <a16:creationId xmlns:a16="http://schemas.microsoft.com/office/drawing/2014/main" id="{89C82558-8A32-AE4B-94C5-B3D87BD254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9056" y="1610523"/>
            <a:ext cx="462910" cy="288157"/>
          </a:xfrm>
          <a:prstGeom prst="rect">
            <a:avLst/>
          </a:prstGeom>
        </p:spPr>
      </p:pic>
      <p:pic>
        <p:nvPicPr>
          <p:cNvPr id="30" name="Grafik 29">
            <a:extLst>
              <a:ext uri="{FF2B5EF4-FFF2-40B4-BE49-F238E27FC236}">
                <a16:creationId xmlns:a16="http://schemas.microsoft.com/office/drawing/2014/main" id="{CC501110-A73A-6544-5AEE-A86975530DF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67308" y="1470741"/>
            <a:ext cx="1018343" cy="1510399"/>
          </a:xfrm>
          <a:prstGeom prst="rect">
            <a:avLst/>
          </a:prstGeom>
        </p:spPr>
      </p:pic>
    </p:spTree>
    <p:extLst>
      <p:ext uri="{BB962C8B-B14F-4D97-AF65-F5344CB8AC3E}">
        <p14:creationId xmlns:p14="http://schemas.microsoft.com/office/powerpoint/2010/main" val="2956527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fik 41">
            <a:extLst>
              <a:ext uri="{FF2B5EF4-FFF2-40B4-BE49-F238E27FC236}">
                <a16:creationId xmlns:a16="http://schemas.microsoft.com/office/drawing/2014/main" id="{09E3520E-5D72-FE42-96AC-1A74EE4B2A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88" r="32046"/>
          <a:stretch/>
        </p:blipFill>
        <p:spPr>
          <a:xfrm>
            <a:off x="5083857" y="0"/>
            <a:ext cx="4060143" cy="5159099"/>
          </a:xfrm>
          <a:prstGeom prst="rect">
            <a:avLst/>
          </a:prstGeom>
        </p:spPr>
      </p:pic>
      <p:grpSp>
        <p:nvGrpSpPr>
          <p:cNvPr id="11" name="Gruppieren 10">
            <a:extLst>
              <a:ext uri="{FF2B5EF4-FFF2-40B4-BE49-F238E27FC236}">
                <a16:creationId xmlns:a16="http://schemas.microsoft.com/office/drawing/2014/main" id="{0C881996-810A-A642-9DBD-E501C34BE889}"/>
              </a:ext>
            </a:extLst>
          </p:cNvPr>
          <p:cNvGrpSpPr/>
          <p:nvPr/>
        </p:nvGrpSpPr>
        <p:grpSpPr>
          <a:xfrm>
            <a:off x="510204" y="1725422"/>
            <a:ext cx="4079808" cy="663191"/>
            <a:chOff x="468642" y="1844221"/>
            <a:chExt cx="4079808" cy="663191"/>
          </a:xfrm>
        </p:grpSpPr>
        <p:sp>
          <p:nvSpPr>
            <p:cNvPr id="7" name="Rechteck 6">
              <a:extLst>
                <a:ext uri="{FF2B5EF4-FFF2-40B4-BE49-F238E27FC236}">
                  <a16:creationId xmlns:a16="http://schemas.microsoft.com/office/drawing/2014/main" id="{B49E4AA7-5EBC-449B-A930-494A28B35CFF}"/>
                </a:ext>
              </a:extLst>
            </p:cNvPr>
            <p:cNvSpPr/>
            <p:nvPr/>
          </p:nvSpPr>
          <p:spPr>
            <a:xfrm>
              <a:off x="468642" y="1940946"/>
              <a:ext cx="3945600" cy="462224"/>
            </a:xfrm>
            <a:prstGeom prst="rect">
              <a:avLst/>
            </a:prstGeom>
            <a:solidFill>
              <a:schemeClr val="accent3">
                <a:alpha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2700"/>
              <a:r>
                <a:rPr lang="de-DE" sz="1200" b="1" spc="-30">
                  <a:solidFill>
                    <a:schemeClr val="tx1"/>
                  </a:solidFill>
                  <a:latin typeface="Georgia" panose="02040502050405020303" pitchFamily="18" charset="0"/>
                  <a:cs typeface="Arial" panose="020B0604020202020204" pitchFamily="34" charset="0"/>
                </a:rPr>
                <a:t>Sensor-Applikation</a:t>
              </a:r>
            </a:p>
          </p:txBody>
        </p:sp>
        <p:grpSp>
          <p:nvGrpSpPr>
            <p:cNvPr id="2" name="Gruppieren 1">
              <a:extLst>
                <a:ext uri="{FF2B5EF4-FFF2-40B4-BE49-F238E27FC236}">
                  <a16:creationId xmlns:a16="http://schemas.microsoft.com/office/drawing/2014/main" id="{BDBC6089-2E14-244B-9069-30D05233F1B5}"/>
                </a:ext>
              </a:extLst>
            </p:cNvPr>
            <p:cNvGrpSpPr/>
            <p:nvPr/>
          </p:nvGrpSpPr>
          <p:grpSpPr>
            <a:xfrm>
              <a:off x="3885259" y="1844221"/>
              <a:ext cx="663191" cy="663191"/>
              <a:chOff x="3824618" y="1111514"/>
              <a:chExt cx="663191" cy="663191"/>
            </a:xfrm>
          </p:grpSpPr>
          <p:sp>
            <p:nvSpPr>
              <p:cNvPr id="46" name="Oval 97">
                <a:extLst>
                  <a:ext uri="{FF2B5EF4-FFF2-40B4-BE49-F238E27FC236}">
                    <a16:creationId xmlns:a16="http://schemas.microsoft.com/office/drawing/2014/main" id="{25DED408-ED95-6C42-9D4C-F888B1C78EA1}"/>
                  </a:ext>
                </a:extLst>
              </p:cNvPr>
              <p:cNvSpPr/>
              <p:nvPr/>
            </p:nvSpPr>
            <p:spPr>
              <a:xfrm>
                <a:off x="3824618" y="1111514"/>
                <a:ext cx="663191" cy="6631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7" name="Oval 102">
                <a:extLst>
                  <a:ext uri="{FF2B5EF4-FFF2-40B4-BE49-F238E27FC236}">
                    <a16:creationId xmlns:a16="http://schemas.microsoft.com/office/drawing/2014/main" id="{B8B68E47-D7D0-A245-8FA2-B34623889B59}"/>
                  </a:ext>
                </a:extLst>
              </p:cNvPr>
              <p:cNvSpPr/>
              <p:nvPr/>
            </p:nvSpPr>
            <p:spPr>
              <a:xfrm>
                <a:off x="3925101" y="1211997"/>
                <a:ext cx="462224" cy="4622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b="1">
                  <a:solidFill>
                    <a:schemeClr val="tx1"/>
                  </a:solidFill>
                </a:endParaRPr>
              </a:p>
            </p:txBody>
          </p:sp>
        </p:grpSp>
        <p:sp>
          <p:nvSpPr>
            <p:cNvPr id="5" name="Textfeld 4">
              <a:extLst>
                <a:ext uri="{FF2B5EF4-FFF2-40B4-BE49-F238E27FC236}">
                  <a16:creationId xmlns:a16="http://schemas.microsoft.com/office/drawing/2014/main" id="{5D2478E0-BC45-A345-B4D8-1FE0DFB544F9}"/>
                </a:ext>
              </a:extLst>
            </p:cNvPr>
            <p:cNvSpPr txBox="1"/>
            <p:nvPr/>
          </p:nvSpPr>
          <p:spPr>
            <a:xfrm>
              <a:off x="3994880" y="1968233"/>
              <a:ext cx="439832" cy="369332"/>
            </a:xfrm>
            <a:prstGeom prst="rect">
              <a:avLst/>
            </a:prstGeom>
            <a:noFill/>
          </p:spPr>
          <p:txBody>
            <a:bodyPr wrap="square" rtlCol="0" anchor="ctr">
              <a:spAutoFit/>
            </a:bodyPr>
            <a:lstStyle/>
            <a:p>
              <a:pPr algn="ctr"/>
              <a:r>
                <a:rPr lang="de-DE" b="1">
                  <a:solidFill>
                    <a:schemeClr val="bg1"/>
                  </a:solidFill>
                  <a:latin typeface="Georgia" panose="02040502050405020303" pitchFamily="18" charset="0"/>
                </a:rPr>
                <a:t>11</a:t>
              </a:r>
            </a:p>
          </p:txBody>
        </p:sp>
      </p:grpSp>
      <p:sp>
        <p:nvSpPr>
          <p:cNvPr id="19" name="Rechteck 18">
            <a:extLst>
              <a:ext uri="{FF2B5EF4-FFF2-40B4-BE49-F238E27FC236}">
                <a16:creationId xmlns:a16="http://schemas.microsoft.com/office/drawing/2014/main" id="{89F890B4-8DB4-4A08-A6E4-0D6E28153540}"/>
              </a:ext>
            </a:extLst>
          </p:cNvPr>
          <p:cNvSpPr/>
          <p:nvPr/>
        </p:nvSpPr>
        <p:spPr>
          <a:xfrm>
            <a:off x="510204" y="2979941"/>
            <a:ext cx="3928457" cy="462224"/>
          </a:xfrm>
          <a:prstGeom prst="rect">
            <a:avLst/>
          </a:prstGeom>
          <a:solidFill>
            <a:schemeClr val="accent3">
              <a:alpha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2700">
              <a:lnSpc>
                <a:spcPct val="100000"/>
              </a:lnSpc>
              <a:spcBef>
                <a:spcPts val="100"/>
              </a:spcBef>
            </a:pPr>
            <a:r>
              <a:rPr lang="de-DE" sz="1200" b="1" spc="-30">
                <a:solidFill>
                  <a:schemeClr val="tx1"/>
                </a:solidFill>
                <a:latin typeface="Georgia" panose="02040502050405020303" pitchFamily="18" charset="0"/>
                <a:cs typeface="Arial" panose="020B0604020202020204" pitchFamily="34" charset="0"/>
              </a:rPr>
              <a:t>Alarme</a:t>
            </a:r>
            <a:r>
              <a:rPr lang="de-DE" sz="1200" b="1" spc="-30" baseline="30000">
                <a:solidFill>
                  <a:schemeClr val="tx1"/>
                </a:solidFill>
                <a:latin typeface="Georgia" panose="02040502050405020303" pitchFamily="18" charset="0"/>
                <a:cs typeface="Arial" panose="020B0604020202020204" pitchFamily="34" charset="0"/>
              </a:rPr>
              <a:t>2</a:t>
            </a:r>
            <a:r>
              <a:rPr lang="de-DE" sz="1200" b="1" spc="-30">
                <a:solidFill>
                  <a:schemeClr val="tx1"/>
                </a:solidFill>
                <a:latin typeface="Georgia" panose="02040502050405020303" pitchFamily="18" charset="0"/>
                <a:cs typeface="Arial" panose="020B0604020202020204" pitchFamily="34" charset="0"/>
              </a:rPr>
              <a:t> bei </a:t>
            </a:r>
            <a:r>
              <a:rPr lang="de-DE" sz="1200" b="1" spc="-30" err="1">
                <a:solidFill>
                  <a:schemeClr val="tx1"/>
                </a:solidFill>
                <a:latin typeface="Georgia" panose="02040502050405020303" pitchFamily="18" charset="0"/>
                <a:cs typeface="Arial" panose="020B0604020202020204" pitchFamily="34" charset="0"/>
              </a:rPr>
              <a:t>FreeStyle</a:t>
            </a:r>
            <a:r>
              <a:rPr lang="de-DE" sz="1200" b="1" spc="-30">
                <a:solidFill>
                  <a:schemeClr val="tx1"/>
                </a:solidFill>
                <a:latin typeface="Georgia" panose="02040502050405020303" pitchFamily="18" charset="0"/>
                <a:cs typeface="Arial" panose="020B0604020202020204" pitchFamily="34" charset="0"/>
              </a:rPr>
              <a:t> Libre 3</a:t>
            </a:r>
          </a:p>
        </p:txBody>
      </p:sp>
      <p:sp>
        <p:nvSpPr>
          <p:cNvPr id="52" name="Oval 97">
            <a:extLst>
              <a:ext uri="{FF2B5EF4-FFF2-40B4-BE49-F238E27FC236}">
                <a16:creationId xmlns:a16="http://schemas.microsoft.com/office/drawing/2014/main" id="{2CD8D105-7695-2F49-AAA8-65E9FBAFBF3A}"/>
              </a:ext>
            </a:extLst>
          </p:cNvPr>
          <p:cNvSpPr/>
          <p:nvPr/>
        </p:nvSpPr>
        <p:spPr>
          <a:xfrm>
            <a:off x="3927795" y="2879458"/>
            <a:ext cx="663191" cy="6631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2"/>
              </a:solidFill>
            </a:endParaRPr>
          </a:p>
        </p:txBody>
      </p:sp>
      <p:sp>
        <p:nvSpPr>
          <p:cNvPr id="53" name="Oval 102">
            <a:extLst>
              <a:ext uri="{FF2B5EF4-FFF2-40B4-BE49-F238E27FC236}">
                <a16:creationId xmlns:a16="http://schemas.microsoft.com/office/drawing/2014/main" id="{23806BF5-7B88-8E46-8146-E4A5F04E134B}"/>
              </a:ext>
            </a:extLst>
          </p:cNvPr>
          <p:cNvSpPr/>
          <p:nvPr/>
        </p:nvSpPr>
        <p:spPr>
          <a:xfrm>
            <a:off x="4017810" y="2962616"/>
            <a:ext cx="462224" cy="4622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b="1" dirty="0">
                <a:solidFill>
                  <a:schemeClr val="bg1"/>
                </a:solidFill>
                <a:latin typeface="Georgia" panose="02040502050405020303" pitchFamily="18" charset="0"/>
              </a:rPr>
              <a:t>35</a:t>
            </a:r>
          </a:p>
        </p:txBody>
      </p:sp>
      <p:sp>
        <p:nvSpPr>
          <p:cNvPr id="14" name="Datumsplatzhalter 13">
            <a:extLst>
              <a:ext uri="{FF2B5EF4-FFF2-40B4-BE49-F238E27FC236}">
                <a16:creationId xmlns:a16="http://schemas.microsoft.com/office/drawing/2014/main" id="{E385BD68-5CC1-0599-636E-5AB2DA1D8EAA}"/>
              </a:ext>
            </a:extLst>
          </p:cNvPr>
          <p:cNvSpPr>
            <a:spLocks noGrp="1"/>
          </p:cNvSpPr>
          <p:nvPr>
            <p:ph type="dt" sz="half" idx="21"/>
          </p:nvPr>
        </p:nvSpPr>
        <p:spPr/>
        <p:txBody>
          <a:bodyPr/>
          <a:lstStyle/>
          <a:p>
            <a:fld id="{6B21F71C-7763-3D43-9BC7-38631A020D47}" type="datetime1">
              <a:rPr lang="de-DE" smtClean="0">
                <a:solidFill>
                  <a:schemeClr val="bg1"/>
                </a:solidFill>
              </a:rPr>
              <a:t>16.04.24</a:t>
            </a:fld>
            <a:endParaRPr lang="en-IN">
              <a:solidFill>
                <a:schemeClr val="bg1"/>
              </a:solidFill>
            </a:endParaRPr>
          </a:p>
        </p:txBody>
      </p:sp>
      <p:sp>
        <p:nvSpPr>
          <p:cNvPr id="21" name="Foliennummernplatzhalter 20">
            <a:extLst>
              <a:ext uri="{FF2B5EF4-FFF2-40B4-BE49-F238E27FC236}">
                <a16:creationId xmlns:a16="http://schemas.microsoft.com/office/drawing/2014/main" id="{1FAD86D7-6FD4-1657-FCFE-2A0B32AFD1C6}"/>
              </a:ext>
            </a:extLst>
          </p:cNvPr>
          <p:cNvSpPr>
            <a:spLocks noGrp="1"/>
          </p:cNvSpPr>
          <p:nvPr>
            <p:ph type="sldNum" sz="quarter" idx="23"/>
          </p:nvPr>
        </p:nvSpPr>
        <p:spPr/>
        <p:txBody>
          <a:bodyPr/>
          <a:lstStyle/>
          <a:p>
            <a:pPr>
              <a:defRPr/>
            </a:pPr>
            <a:r>
              <a:rPr lang="en-IN">
                <a:solidFill>
                  <a:schemeClr val="bg1"/>
                </a:solidFill>
              </a:rPr>
              <a:t>|    </a:t>
            </a:r>
            <a:fld id="{7B2119CD-3B2D-4CEB-B404-D2E3F8CD6D69}" type="slidenum">
              <a:rPr lang="en-IN" smtClean="0">
                <a:solidFill>
                  <a:schemeClr val="bg1"/>
                </a:solidFill>
              </a:rPr>
              <a:pPr>
                <a:defRPr/>
              </a:pPr>
              <a:t>3</a:t>
            </a:fld>
            <a:endParaRPr lang="en-IN">
              <a:solidFill>
                <a:schemeClr val="bg1"/>
              </a:solidFill>
            </a:endParaRPr>
          </a:p>
        </p:txBody>
      </p:sp>
      <p:sp>
        <p:nvSpPr>
          <p:cNvPr id="8" name="Titel 7">
            <a:extLst>
              <a:ext uri="{FF2B5EF4-FFF2-40B4-BE49-F238E27FC236}">
                <a16:creationId xmlns:a16="http://schemas.microsoft.com/office/drawing/2014/main" id="{0F4CEFC1-D3AD-F743-A62A-89EC81E7D831}"/>
              </a:ext>
            </a:extLst>
          </p:cNvPr>
          <p:cNvSpPr>
            <a:spLocks noGrp="1"/>
          </p:cNvSpPr>
          <p:nvPr>
            <p:ph type="title"/>
          </p:nvPr>
        </p:nvSpPr>
        <p:spPr/>
        <p:txBody>
          <a:bodyPr>
            <a:noAutofit/>
          </a:bodyPr>
          <a:lstStyle/>
          <a:p>
            <a:r>
              <a:rPr lang="de-DE" dirty="0"/>
              <a:t>Agenda</a:t>
            </a:r>
          </a:p>
        </p:txBody>
      </p:sp>
      <p:sp>
        <p:nvSpPr>
          <p:cNvPr id="4" name="Fußzeilenplatzhalter 7">
            <a:extLst>
              <a:ext uri="{FF2B5EF4-FFF2-40B4-BE49-F238E27FC236}">
                <a16:creationId xmlns:a16="http://schemas.microsoft.com/office/drawing/2014/main" id="{846B6F29-9C46-0B95-9E8C-8F876B900FD1}"/>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34" name="Textplatzhalter 33">
            <a:extLst>
              <a:ext uri="{FF2B5EF4-FFF2-40B4-BE49-F238E27FC236}">
                <a16:creationId xmlns:a16="http://schemas.microsoft.com/office/drawing/2014/main" id="{26DB7E78-1E16-F780-94B1-D07437EA1FEE}"/>
              </a:ext>
            </a:extLst>
          </p:cNvPr>
          <p:cNvSpPr>
            <a:spLocks noGrp="1"/>
          </p:cNvSpPr>
          <p:nvPr>
            <p:ph type="body" sz="quarter" idx="24"/>
          </p:nvPr>
        </p:nvSpPr>
        <p:spPr/>
        <p:txBody>
          <a:bodyPr/>
          <a:lstStyle/>
          <a:p>
            <a:r>
              <a:rPr lang="de-DE" b="1">
                <a:solidFill>
                  <a:schemeClr val="tx1"/>
                </a:solidFill>
              </a:rPr>
              <a:t>1.</a:t>
            </a:r>
            <a:r>
              <a:rPr lang="en-US" b="1">
                <a:solidFill>
                  <a:schemeClr val="tx1"/>
                </a:solidFill>
              </a:rPr>
              <a:t> </a:t>
            </a:r>
            <a:r>
              <a:rPr lang="de-DE">
                <a:solidFill>
                  <a:schemeClr val="tx1"/>
                </a:solidFill>
              </a:rPr>
              <a:t>Die </a:t>
            </a:r>
            <a:r>
              <a:rPr lang="de-DE" err="1">
                <a:solidFill>
                  <a:schemeClr val="tx1"/>
                </a:solidFill>
              </a:rPr>
              <a:t>FreeStyle</a:t>
            </a:r>
            <a:r>
              <a:rPr lang="de-DE">
                <a:solidFill>
                  <a:schemeClr val="tx1"/>
                </a:solidFill>
              </a:rPr>
              <a:t> Libre 3 App ist nur mit bestimmten Mobilgeräten und Betriebssystemen kompatibel. Bevor Sie die App nutzen möchten, besuchen Sie bitte die Webseite </a:t>
            </a:r>
            <a:r>
              <a:rPr lang="de-DE" err="1">
                <a:solidFill>
                  <a:schemeClr val="tx1"/>
                </a:solidFill>
              </a:rPr>
              <a:t>www.FreeStyleLibre.de</a:t>
            </a:r>
            <a:r>
              <a:rPr lang="de-DE">
                <a:solidFill>
                  <a:schemeClr val="tx1"/>
                </a:solidFill>
              </a:rPr>
              <a:t>, um mehr Informationen zur Gerätekompatibilität zu erhalten. </a:t>
            </a:r>
            <a:r>
              <a:rPr lang="en-US" b="1">
                <a:solidFill>
                  <a:schemeClr val="tx1"/>
                </a:solidFill>
              </a:rPr>
              <a:t>2. </a:t>
            </a:r>
            <a:r>
              <a:rPr lang="de-DE">
                <a:solidFill>
                  <a:schemeClr val="tx1"/>
                </a:solidFill>
              </a:rPr>
              <a:t>Alarme sind standardgemäß ausgeschaltet und müssen eingeschaltet werden.</a:t>
            </a:r>
          </a:p>
        </p:txBody>
      </p:sp>
      <p:grpSp>
        <p:nvGrpSpPr>
          <p:cNvPr id="6" name="Gruppieren 5">
            <a:extLst>
              <a:ext uri="{FF2B5EF4-FFF2-40B4-BE49-F238E27FC236}">
                <a16:creationId xmlns:a16="http://schemas.microsoft.com/office/drawing/2014/main" id="{F30E6FAF-1558-E34A-8F0D-D0EF500F80F9}"/>
              </a:ext>
            </a:extLst>
          </p:cNvPr>
          <p:cNvGrpSpPr/>
          <p:nvPr/>
        </p:nvGrpSpPr>
        <p:grpSpPr>
          <a:xfrm>
            <a:off x="510204" y="1148402"/>
            <a:ext cx="4079808" cy="663191"/>
            <a:chOff x="492192" y="1137500"/>
            <a:chExt cx="4079808" cy="663191"/>
          </a:xfrm>
        </p:grpSpPr>
        <p:sp>
          <p:nvSpPr>
            <p:cNvPr id="58" name="Rechteck 57">
              <a:extLst>
                <a:ext uri="{FF2B5EF4-FFF2-40B4-BE49-F238E27FC236}">
                  <a16:creationId xmlns:a16="http://schemas.microsoft.com/office/drawing/2014/main" id="{C14FEF23-4B21-41FF-B94B-2A69FB66291E}"/>
                </a:ext>
              </a:extLst>
            </p:cNvPr>
            <p:cNvSpPr/>
            <p:nvPr/>
          </p:nvSpPr>
          <p:spPr>
            <a:xfrm>
              <a:off x="492192" y="1237983"/>
              <a:ext cx="3945600" cy="462224"/>
            </a:xfrm>
            <a:prstGeom prst="rect">
              <a:avLst/>
            </a:prstGeom>
            <a:solidFill>
              <a:schemeClr val="accent3">
                <a:alpha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2700"/>
              <a:r>
                <a:rPr lang="de-DE" sz="1200" b="1" spc="-30">
                  <a:solidFill>
                    <a:schemeClr val="tx1"/>
                  </a:solidFill>
                  <a:latin typeface="Georgia" panose="02040502050405020303" pitchFamily="18" charset="0"/>
                  <a:cs typeface="Arial" panose="020B0604020202020204" pitchFamily="34" charset="0"/>
                </a:rPr>
                <a:t>Produkteigenschaften</a:t>
              </a:r>
            </a:p>
          </p:txBody>
        </p:sp>
        <p:sp>
          <p:nvSpPr>
            <p:cNvPr id="60" name="Oval 97">
              <a:extLst>
                <a:ext uri="{FF2B5EF4-FFF2-40B4-BE49-F238E27FC236}">
                  <a16:creationId xmlns:a16="http://schemas.microsoft.com/office/drawing/2014/main" id="{078639E1-AC3A-41A5-932B-676D019C1FD0}"/>
                </a:ext>
              </a:extLst>
            </p:cNvPr>
            <p:cNvSpPr/>
            <p:nvPr/>
          </p:nvSpPr>
          <p:spPr>
            <a:xfrm>
              <a:off x="3908809" y="1137500"/>
              <a:ext cx="663191" cy="6631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61" name="Oval 102">
              <a:extLst>
                <a:ext uri="{FF2B5EF4-FFF2-40B4-BE49-F238E27FC236}">
                  <a16:creationId xmlns:a16="http://schemas.microsoft.com/office/drawing/2014/main" id="{B2BCB2A1-D58D-4379-AADA-70C344E85BA6}"/>
                </a:ext>
              </a:extLst>
            </p:cNvPr>
            <p:cNvSpPr/>
            <p:nvPr/>
          </p:nvSpPr>
          <p:spPr>
            <a:xfrm>
              <a:off x="4009292" y="1237983"/>
              <a:ext cx="462224" cy="4622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b="1">
                <a:solidFill>
                  <a:schemeClr val="tx1"/>
                </a:solidFill>
              </a:endParaRPr>
            </a:p>
          </p:txBody>
        </p:sp>
        <p:sp>
          <p:nvSpPr>
            <p:cNvPr id="62" name="Textfeld 61">
              <a:extLst>
                <a:ext uri="{FF2B5EF4-FFF2-40B4-BE49-F238E27FC236}">
                  <a16:creationId xmlns:a16="http://schemas.microsoft.com/office/drawing/2014/main" id="{F8404B92-95D0-415D-B1B0-17FB48049EE0}"/>
                </a:ext>
              </a:extLst>
            </p:cNvPr>
            <p:cNvSpPr txBox="1"/>
            <p:nvPr/>
          </p:nvSpPr>
          <p:spPr>
            <a:xfrm>
              <a:off x="4082567" y="1240547"/>
              <a:ext cx="288162" cy="369332"/>
            </a:xfrm>
            <a:prstGeom prst="rect">
              <a:avLst/>
            </a:prstGeom>
            <a:noFill/>
          </p:spPr>
          <p:txBody>
            <a:bodyPr wrap="square" rtlCol="0" anchor="t" anchorCtr="0">
              <a:spAutoFit/>
            </a:bodyPr>
            <a:lstStyle/>
            <a:p>
              <a:r>
                <a:rPr lang="de-DE" b="1">
                  <a:solidFill>
                    <a:schemeClr val="bg1"/>
                  </a:solidFill>
                  <a:latin typeface="Georgia" panose="02040502050405020303" pitchFamily="18" charset="0"/>
                </a:rPr>
                <a:t>3</a:t>
              </a:r>
              <a:endParaRPr lang="de-DE">
                <a:solidFill>
                  <a:schemeClr val="bg1"/>
                </a:solidFill>
                <a:latin typeface="Georgia" panose="02040502050405020303" pitchFamily="18" charset="0"/>
              </a:endParaRPr>
            </a:p>
          </p:txBody>
        </p:sp>
      </p:grpSp>
      <p:grpSp>
        <p:nvGrpSpPr>
          <p:cNvPr id="18" name="Gruppieren 17">
            <a:extLst>
              <a:ext uri="{FF2B5EF4-FFF2-40B4-BE49-F238E27FC236}">
                <a16:creationId xmlns:a16="http://schemas.microsoft.com/office/drawing/2014/main" id="{DBCAD5B7-8DAB-0F47-BE4C-17DCAE3CBCBE}"/>
              </a:ext>
            </a:extLst>
          </p:cNvPr>
          <p:cNvGrpSpPr/>
          <p:nvPr/>
        </p:nvGrpSpPr>
        <p:grpSpPr>
          <a:xfrm>
            <a:off x="510204" y="2295513"/>
            <a:ext cx="4079808" cy="663191"/>
            <a:chOff x="4641714" y="3310600"/>
            <a:chExt cx="4079808" cy="663191"/>
          </a:xfrm>
        </p:grpSpPr>
        <p:sp>
          <p:nvSpPr>
            <p:cNvPr id="44" name="Rechteck 43">
              <a:extLst>
                <a:ext uri="{FF2B5EF4-FFF2-40B4-BE49-F238E27FC236}">
                  <a16:creationId xmlns:a16="http://schemas.microsoft.com/office/drawing/2014/main" id="{1F2C92C9-5FF0-4F45-A062-ABAAD2B82CA0}"/>
                </a:ext>
              </a:extLst>
            </p:cNvPr>
            <p:cNvSpPr/>
            <p:nvPr/>
          </p:nvSpPr>
          <p:spPr>
            <a:xfrm>
              <a:off x="4641714" y="3411083"/>
              <a:ext cx="3945600" cy="462224"/>
            </a:xfrm>
            <a:prstGeom prst="rect">
              <a:avLst/>
            </a:prstGeom>
            <a:solidFill>
              <a:schemeClr val="accent3">
                <a:alpha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2700">
                <a:lnSpc>
                  <a:spcPct val="100000"/>
                </a:lnSpc>
                <a:spcBef>
                  <a:spcPts val="100"/>
                </a:spcBef>
              </a:pPr>
              <a:r>
                <a:rPr lang="de-DE" sz="1200" b="1" spc="-30">
                  <a:solidFill>
                    <a:schemeClr val="tx1"/>
                  </a:solidFill>
                  <a:latin typeface="Georgia" panose="02040502050405020303" pitchFamily="18" charset="0"/>
                  <a:cs typeface="Arial" panose="020B0604020202020204" pitchFamily="34" charset="0"/>
                </a:rPr>
                <a:t>Einrichten der App</a:t>
              </a:r>
              <a:r>
                <a:rPr lang="de-DE" sz="1200" b="1" spc="-30" baseline="30000">
                  <a:solidFill>
                    <a:schemeClr val="tx1"/>
                  </a:solidFill>
                  <a:latin typeface="Georgia" panose="02040502050405020303" pitchFamily="18" charset="0"/>
                  <a:cs typeface="Arial" panose="020B0604020202020204" pitchFamily="34" charset="0"/>
                </a:rPr>
                <a:t>1</a:t>
              </a:r>
              <a:r>
                <a:rPr lang="de-DE" sz="1200" b="1" spc="-30">
                  <a:solidFill>
                    <a:schemeClr val="tx1"/>
                  </a:solidFill>
                  <a:latin typeface="Georgia" panose="02040502050405020303" pitchFamily="18" charset="0"/>
                  <a:cs typeface="Arial" panose="020B0604020202020204" pitchFamily="34" charset="0"/>
                </a:rPr>
                <a:t> und des Lesegeräts</a:t>
              </a:r>
            </a:p>
          </p:txBody>
        </p:sp>
        <p:grpSp>
          <p:nvGrpSpPr>
            <p:cNvPr id="51" name="Gruppieren 50">
              <a:extLst>
                <a:ext uri="{FF2B5EF4-FFF2-40B4-BE49-F238E27FC236}">
                  <a16:creationId xmlns:a16="http://schemas.microsoft.com/office/drawing/2014/main" id="{A3388834-DA1A-F947-954F-DF05D6AA7332}"/>
                </a:ext>
              </a:extLst>
            </p:cNvPr>
            <p:cNvGrpSpPr/>
            <p:nvPr/>
          </p:nvGrpSpPr>
          <p:grpSpPr>
            <a:xfrm>
              <a:off x="8058331" y="3310600"/>
              <a:ext cx="663191" cy="663191"/>
              <a:chOff x="3824618" y="1111514"/>
              <a:chExt cx="663191" cy="663191"/>
            </a:xfrm>
          </p:grpSpPr>
          <p:sp>
            <p:nvSpPr>
              <p:cNvPr id="54" name="Oval 97">
                <a:extLst>
                  <a:ext uri="{FF2B5EF4-FFF2-40B4-BE49-F238E27FC236}">
                    <a16:creationId xmlns:a16="http://schemas.microsoft.com/office/drawing/2014/main" id="{855303DB-EA3B-1746-9912-996925BDBB96}"/>
                  </a:ext>
                </a:extLst>
              </p:cNvPr>
              <p:cNvSpPr/>
              <p:nvPr/>
            </p:nvSpPr>
            <p:spPr>
              <a:xfrm>
                <a:off x="3824618" y="1111514"/>
                <a:ext cx="663191" cy="6631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5" name="Oval 102">
                <a:extLst>
                  <a:ext uri="{FF2B5EF4-FFF2-40B4-BE49-F238E27FC236}">
                    <a16:creationId xmlns:a16="http://schemas.microsoft.com/office/drawing/2014/main" id="{953699E4-26F9-0D41-84A3-59EA9A08009A}"/>
                  </a:ext>
                </a:extLst>
              </p:cNvPr>
              <p:cNvSpPr/>
              <p:nvPr/>
            </p:nvSpPr>
            <p:spPr>
              <a:xfrm>
                <a:off x="3925101" y="1211997"/>
                <a:ext cx="462224" cy="4622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b="1">
                  <a:solidFill>
                    <a:schemeClr val="tx1"/>
                  </a:solidFill>
                </a:endParaRPr>
              </a:p>
            </p:txBody>
          </p:sp>
        </p:grpSp>
        <p:sp>
          <p:nvSpPr>
            <p:cNvPr id="56" name="Textfeld 55">
              <a:extLst>
                <a:ext uri="{FF2B5EF4-FFF2-40B4-BE49-F238E27FC236}">
                  <a16:creationId xmlns:a16="http://schemas.microsoft.com/office/drawing/2014/main" id="{3E6A96F4-AD9E-4248-8434-B99E92ABE7BB}"/>
                </a:ext>
              </a:extLst>
            </p:cNvPr>
            <p:cNvSpPr txBox="1"/>
            <p:nvPr/>
          </p:nvSpPr>
          <p:spPr>
            <a:xfrm>
              <a:off x="8170050" y="3438221"/>
              <a:ext cx="533399" cy="369332"/>
            </a:xfrm>
            <a:prstGeom prst="rect">
              <a:avLst/>
            </a:prstGeom>
            <a:noFill/>
          </p:spPr>
          <p:txBody>
            <a:bodyPr wrap="square" rtlCol="0">
              <a:spAutoFit/>
            </a:bodyPr>
            <a:lstStyle/>
            <a:p>
              <a:r>
                <a:rPr lang="de-DE" b="1">
                  <a:solidFill>
                    <a:schemeClr val="bg1"/>
                  </a:solidFill>
                  <a:latin typeface="Georgia" panose="02040502050405020303" pitchFamily="18" charset="0"/>
                </a:rPr>
                <a:t>18</a:t>
              </a:r>
              <a:endParaRPr lang="de-DE">
                <a:solidFill>
                  <a:schemeClr val="bg1"/>
                </a:solidFill>
                <a:latin typeface="Georgia" panose="02040502050405020303" pitchFamily="18" charset="0"/>
              </a:endParaRPr>
            </a:p>
          </p:txBody>
        </p:sp>
      </p:grpSp>
      <p:grpSp>
        <p:nvGrpSpPr>
          <p:cNvPr id="13" name="Gruppieren 12">
            <a:extLst>
              <a:ext uri="{FF2B5EF4-FFF2-40B4-BE49-F238E27FC236}">
                <a16:creationId xmlns:a16="http://schemas.microsoft.com/office/drawing/2014/main" id="{E80EC90C-2D4C-0842-A16E-0A6552FA69A6}"/>
              </a:ext>
            </a:extLst>
          </p:cNvPr>
          <p:cNvGrpSpPr/>
          <p:nvPr/>
        </p:nvGrpSpPr>
        <p:grpSpPr>
          <a:xfrm>
            <a:off x="510204" y="3475081"/>
            <a:ext cx="4080782" cy="663191"/>
            <a:chOff x="468641" y="3970233"/>
            <a:chExt cx="4080782" cy="663191"/>
          </a:xfrm>
        </p:grpSpPr>
        <p:sp>
          <p:nvSpPr>
            <p:cNvPr id="68" name="Rechteck 67">
              <a:extLst>
                <a:ext uri="{FF2B5EF4-FFF2-40B4-BE49-F238E27FC236}">
                  <a16:creationId xmlns:a16="http://schemas.microsoft.com/office/drawing/2014/main" id="{057B6335-4F95-DC4F-8F87-FA033467C49D}"/>
                </a:ext>
              </a:extLst>
            </p:cNvPr>
            <p:cNvSpPr/>
            <p:nvPr/>
          </p:nvSpPr>
          <p:spPr>
            <a:xfrm>
              <a:off x="468641" y="4070716"/>
              <a:ext cx="3928457" cy="462224"/>
            </a:xfrm>
            <a:prstGeom prst="rect">
              <a:avLst/>
            </a:prstGeom>
            <a:solidFill>
              <a:schemeClr val="accent3">
                <a:alpha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2700">
                <a:lnSpc>
                  <a:spcPct val="100000"/>
                </a:lnSpc>
                <a:spcBef>
                  <a:spcPts val="100"/>
                </a:spcBef>
              </a:pPr>
              <a:r>
                <a:rPr lang="de-DE" sz="1200" b="1">
                  <a:solidFill>
                    <a:schemeClr val="tx1"/>
                  </a:solidFill>
                  <a:latin typeface="Georgia" panose="02040502050405020303" pitchFamily="18" charset="0"/>
                </a:rPr>
                <a:t>Ihre digitalen Möglichkeiten </a:t>
              </a:r>
              <a:br>
                <a:rPr lang="de-DE" sz="1200" b="1">
                  <a:solidFill>
                    <a:schemeClr val="tx1"/>
                  </a:solidFill>
                  <a:latin typeface="Georgia" panose="02040502050405020303" pitchFamily="18" charset="0"/>
                </a:rPr>
              </a:br>
              <a:r>
                <a:rPr lang="de-DE" sz="1200" b="1">
                  <a:solidFill>
                    <a:schemeClr val="tx1"/>
                  </a:solidFill>
                  <a:latin typeface="Georgia" panose="02040502050405020303" pitchFamily="18" charset="0"/>
                </a:rPr>
                <a:t>rund um </a:t>
              </a:r>
              <a:r>
                <a:rPr lang="de-DE" sz="1200" b="1" err="1">
                  <a:solidFill>
                    <a:schemeClr val="tx1"/>
                  </a:solidFill>
                  <a:latin typeface="Georgia" panose="02040502050405020303" pitchFamily="18" charset="0"/>
                </a:rPr>
                <a:t>FreeStyle</a:t>
              </a:r>
              <a:r>
                <a:rPr lang="de-DE" sz="1200" b="1">
                  <a:solidFill>
                    <a:schemeClr val="tx1"/>
                  </a:solidFill>
                  <a:latin typeface="Georgia" panose="02040502050405020303" pitchFamily="18" charset="0"/>
                </a:rPr>
                <a:t> Libre 3</a:t>
              </a:r>
              <a:endParaRPr lang="de-DE" sz="1200" b="1" spc="-30">
                <a:solidFill>
                  <a:schemeClr val="tx1"/>
                </a:solidFill>
                <a:latin typeface="Georgia" panose="02040502050405020303" pitchFamily="18" charset="0"/>
                <a:cs typeface="Arial" panose="020B0604020202020204" pitchFamily="34" charset="0"/>
              </a:endParaRPr>
            </a:p>
          </p:txBody>
        </p:sp>
        <p:sp>
          <p:nvSpPr>
            <p:cNvPr id="69" name="Oval 97">
              <a:extLst>
                <a:ext uri="{FF2B5EF4-FFF2-40B4-BE49-F238E27FC236}">
                  <a16:creationId xmlns:a16="http://schemas.microsoft.com/office/drawing/2014/main" id="{D87A4D96-AA92-BA45-AC7B-E19FEEDC9CA7}"/>
                </a:ext>
              </a:extLst>
            </p:cNvPr>
            <p:cNvSpPr/>
            <p:nvPr/>
          </p:nvSpPr>
          <p:spPr>
            <a:xfrm>
              <a:off x="3886232" y="3970233"/>
              <a:ext cx="663191" cy="6631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2"/>
                </a:solidFill>
              </a:endParaRPr>
            </a:p>
          </p:txBody>
        </p:sp>
        <p:sp>
          <p:nvSpPr>
            <p:cNvPr id="70" name="Oval 102">
              <a:extLst>
                <a:ext uri="{FF2B5EF4-FFF2-40B4-BE49-F238E27FC236}">
                  <a16:creationId xmlns:a16="http://schemas.microsoft.com/office/drawing/2014/main" id="{B917F3FA-04DC-7440-ADDE-6D1B0388E46F}"/>
                </a:ext>
              </a:extLst>
            </p:cNvPr>
            <p:cNvSpPr/>
            <p:nvPr/>
          </p:nvSpPr>
          <p:spPr>
            <a:xfrm>
              <a:off x="3986715" y="4070716"/>
              <a:ext cx="462224" cy="4622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b="1">
                <a:solidFill>
                  <a:schemeClr val="tx1"/>
                </a:solidFill>
              </a:endParaRPr>
            </a:p>
          </p:txBody>
        </p:sp>
        <p:sp>
          <p:nvSpPr>
            <p:cNvPr id="71" name="Textfeld 70">
              <a:extLst>
                <a:ext uri="{FF2B5EF4-FFF2-40B4-BE49-F238E27FC236}">
                  <a16:creationId xmlns:a16="http://schemas.microsoft.com/office/drawing/2014/main" id="{7F812844-197C-9C43-870F-20129E1747CB}"/>
                </a:ext>
              </a:extLst>
            </p:cNvPr>
            <p:cNvSpPr txBox="1"/>
            <p:nvPr/>
          </p:nvSpPr>
          <p:spPr>
            <a:xfrm>
              <a:off x="3972767" y="4101276"/>
              <a:ext cx="506991" cy="369332"/>
            </a:xfrm>
            <a:prstGeom prst="rect">
              <a:avLst/>
            </a:prstGeom>
            <a:noFill/>
          </p:spPr>
          <p:txBody>
            <a:bodyPr wrap="square" rtlCol="0">
              <a:spAutoFit/>
            </a:bodyPr>
            <a:lstStyle/>
            <a:p>
              <a:r>
                <a:rPr lang="de-DE" b="1" dirty="0">
                  <a:solidFill>
                    <a:schemeClr val="bg1"/>
                  </a:solidFill>
                  <a:latin typeface="Georgia" panose="02040502050405020303" pitchFamily="18" charset="0"/>
                </a:rPr>
                <a:t>42</a:t>
              </a:r>
              <a:endParaRPr lang="de-DE" dirty="0">
                <a:solidFill>
                  <a:schemeClr val="bg1"/>
                </a:solidFill>
                <a:latin typeface="Georgia" panose="02040502050405020303" pitchFamily="18" charset="0"/>
              </a:endParaRPr>
            </a:p>
          </p:txBody>
        </p:sp>
      </p:grpSp>
      <p:pic>
        <p:nvPicPr>
          <p:cNvPr id="36" name="Grafik 35">
            <a:extLst>
              <a:ext uri="{FF2B5EF4-FFF2-40B4-BE49-F238E27FC236}">
                <a16:creationId xmlns:a16="http://schemas.microsoft.com/office/drawing/2014/main" id="{CF0837A4-6288-1B28-491A-39EF79E5CE83}"/>
              </a:ext>
            </a:extLst>
          </p:cNvPr>
          <p:cNvPicPr>
            <a:picLocks noChangeAspect="1"/>
          </p:cNvPicPr>
          <p:nvPr/>
        </p:nvPicPr>
        <p:blipFill>
          <a:blip r:embed="rId4"/>
          <a:stretch>
            <a:fillRect/>
          </a:stretch>
        </p:blipFill>
        <p:spPr>
          <a:xfrm>
            <a:off x="5784365" y="2726607"/>
            <a:ext cx="691261" cy="684000"/>
          </a:xfrm>
          <a:prstGeom prst="rect">
            <a:avLst/>
          </a:prstGeom>
        </p:spPr>
      </p:pic>
      <p:pic>
        <p:nvPicPr>
          <p:cNvPr id="38" name="Grafik 37">
            <a:extLst>
              <a:ext uri="{FF2B5EF4-FFF2-40B4-BE49-F238E27FC236}">
                <a16:creationId xmlns:a16="http://schemas.microsoft.com/office/drawing/2014/main" id="{01A8E1E6-0B70-B793-2315-3915DDE9E8BD}"/>
              </a:ext>
            </a:extLst>
          </p:cNvPr>
          <p:cNvPicPr>
            <a:picLocks noChangeAspect="1"/>
          </p:cNvPicPr>
          <p:nvPr/>
        </p:nvPicPr>
        <p:blipFill>
          <a:blip r:embed="rId5"/>
          <a:stretch>
            <a:fillRect/>
          </a:stretch>
        </p:blipFill>
        <p:spPr>
          <a:xfrm>
            <a:off x="5248000" y="2124890"/>
            <a:ext cx="601014" cy="511735"/>
          </a:xfrm>
          <a:prstGeom prst="rect">
            <a:avLst/>
          </a:prstGeom>
        </p:spPr>
      </p:pic>
      <p:grpSp>
        <p:nvGrpSpPr>
          <p:cNvPr id="39" name="Gruppieren 38">
            <a:extLst>
              <a:ext uri="{FF2B5EF4-FFF2-40B4-BE49-F238E27FC236}">
                <a16:creationId xmlns:a16="http://schemas.microsoft.com/office/drawing/2014/main" id="{6BED84CF-AAE2-A828-DEC7-7B995C09FA38}"/>
              </a:ext>
            </a:extLst>
          </p:cNvPr>
          <p:cNvGrpSpPr/>
          <p:nvPr/>
        </p:nvGrpSpPr>
        <p:grpSpPr>
          <a:xfrm>
            <a:off x="5540749" y="2543860"/>
            <a:ext cx="252059" cy="312551"/>
            <a:chOff x="8776679" y="3691532"/>
            <a:chExt cx="252059" cy="312551"/>
          </a:xfrm>
        </p:grpSpPr>
        <p:cxnSp>
          <p:nvCxnSpPr>
            <p:cNvPr id="45" name="Gerader Verbinder 47">
              <a:extLst>
                <a:ext uri="{FF2B5EF4-FFF2-40B4-BE49-F238E27FC236}">
                  <a16:creationId xmlns:a16="http://schemas.microsoft.com/office/drawing/2014/main" id="{809BEA14-1889-E8FE-E0D4-AA6CA573AF1E}"/>
                </a:ext>
              </a:extLst>
            </p:cNvPr>
            <p:cNvCxnSpPr>
              <a:cxnSpLocks/>
              <a:stCxn id="38" idx="2"/>
            </p:cNvCxnSpPr>
            <p:nvPr/>
          </p:nvCxnSpPr>
          <p:spPr>
            <a:xfrm>
              <a:off x="8776679" y="3691532"/>
              <a:ext cx="20297" cy="16302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Gerader Verbinder 49">
              <a:extLst>
                <a:ext uri="{FF2B5EF4-FFF2-40B4-BE49-F238E27FC236}">
                  <a16:creationId xmlns:a16="http://schemas.microsoft.com/office/drawing/2014/main" id="{A99505CC-AB8B-1AA6-4CD6-92C899D24442}"/>
                </a:ext>
              </a:extLst>
            </p:cNvPr>
            <p:cNvCxnSpPr>
              <a:cxnSpLocks/>
            </p:cNvCxnSpPr>
            <p:nvPr/>
          </p:nvCxnSpPr>
          <p:spPr>
            <a:xfrm>
              <a:off x="8796976" y="3854557"/>
              <a:ext cx="231762" cy="14952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0" name="Date Placeholder 4">
            <a:extLst>
              <a:ext uri="{FF2B5EF4-FFF2-40B4-BE49-F238E27FC236}">
                <a16:creationId xmlns:a16="http://schemas.microsoft.com/office/drawing/2014/main" id="{09E058D3-7C40-ABA2-1AEA-015876E70265}"/>
              </a:ext>
            </a:extLst>
          </p:cNvPr>
          <p:cNvSpPr txBox="1">
            <a:spLocks/>
          </p:cNvSpPr>
          <p:nvPr/>
        </p:nvSpPr>
        <p:spPr>
          <a:xfrm>
            <a:off x="7531511" y="4767263"/>
            <a:ext cx="787879" cy="274637"/>
          </a:xfrm>
          <a:prstGeom prst="rect">
            <a:avLst/>
          </a:prstGeom>
        </p:spPr>
        <p:txBody>
          <a:bodyPr lIns="90000" tIns="46800" rIns="90000" bIns="46800" anchor="t"/>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IN" sz="1000">
              <a:latin typeface="+mj-lt"/>
            </a:endParaRPr>
          </a:p>
        </p:txBody>
      </p:sp>
    </p:spTree>
    <p:extLst>
      <p:ext uri="{BB962C8B-B14F-4D97-AF65-F5344CB8AC3E}">
        <p14:creationId xmlns:p14="http://schemas.microsoft.com/office/powerpoint/2010/main" val="65617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BE4EB2DC-D722-6828-4B38-7DE1A75514A9}"/>
              </a:ext>
            </a:extLst>
          </p:cNvPr>
          <p:cNvSpPr>
            <a:spLocks noGrp="1"/>
          </p:cNvSpPr>
          <p:nvPr>
            <p:ph type="dt" sz="half" idx="15"/>
          </p:nvPr>
        </p:nvSpPr>
        <p:spPr/>
        <p:txBody>
          <a:bodyPr/>
          <a:lstStyle/>
          <a:p>
            <a:fld id="{A3AD4929-8258-AC47-850A-2F9E903296C7}" type="datetime1">
              <a:rPr lang="de-DE" sz="1000" smtClean="0"/>
              <a:t>16.04.24</a:t>
            </a:fld>
            <a:endParaRPr lang="en-IN" sz="1000"/>
          </a:p>
        </p:txBody>
      </p:sp>
      <p:sp>
        <p:nvSpPr>
          <p:cNvPr id="5" name="Foliennummernplatzhalter 4">
            <a:extLst>
              <a:ext uri="{FF2B5EF4-FFF2-40B4-BE49-F238E27FC236}">
                <a16:creationId xmlns:a16="http://schemas.microsoft.com/office/drawing/2014/main" id="{92F7D122-4B4B-99D0-FE6E-4A4419D4B513}"/>
              </a:ext>
            </a:extLst>
          </p:cNvPr>
          <p:cNvSpPr>
            <a:spLocks noGrp="1"/>
          </p:cNvSpPr>
          <p:nvPr>
            <p:ph type="sldNum" sz="quarter" idx="17"/>
          </p:nvPr>
        </p:nvSpPr>
        <p:spPr/>
        <p:txBody>
          <a:bodyPr/>
          <a:lstStyle/>
          <a:p>
            <a:pPr>
              <a:defRPr/>
            </a:pPr>
            <a:r>
              <a:rPr lang="en-IN"/>
              <a:t>|    </a:t>
            </a:r>
            <a:fld id="{7B2119CD-3B2D-4CEB-B404-D2E3F8CD6D69}" type="slidenum">
              <a:rPr lang="en-IN" smtClean="0"/>
              <a:pPr>
                <a:defRPr/>
              </a:pPr>
              <a:t>30</a:t>
            </a:fld>
            <a:endParaRPr lang="en-IN"/>
          </a:p>
        </p:txBody>
      </p:sp>
      <p:sp>
        <p:nvSpPr>
          <p:cNvPr id="7" name="Fußzeilenplatzhalter 6">
            <a:extLst>
              <a:ext uri="{FF2B5EF4-FFF2-40B4-BE49-F238E27FC236}">
                <a16:creationId xmlns:a16="http://schemas.microsoft.com/office/drawing/2014/main" id="{32C48065-01C0-73B2-2A70-6035E005D1FA}"/>
              </a:ext>
            </a:extLst>
          </p:cNvPr>
          <p:cNvSpPr>
            <a:spLocks noGrp="1"/>
          </p:cNvSpPr>
          <p:nvPr>
            <p:ph type="ftr" sz="quarter" idx="18"/>
          </p:nvPr>
        </p:nvSpPr>
        <p:spPr/>
        <p:txBody>
          <a:bodyPr/>
          <a:lstStyle/>
          <a:p>
            <a:pPr>
              <a:defRPr/>
            </a:pPr>
            <a:r>
              <a:rPr lang="en-US" dirty="0"/>
              <a:t>© 2024 Abbott | </a:t>
            </a:r>
            <a:r>
              <a:rPr lang="de-DE" dirty="0"/>
              <a:t>ADC-78239 v4.0 </a:t>
            </a:r>
            <a:r>
              <a:rPr lang="en-US" dirty="0"/>
              <a:t>| </a:t>
            </a:r>
            <a:r>
              <a:rPr lang="en-US" dirty="0" err="1"/>
              <a:t>Geschützt</a:t>
            </a:r>
            <a:r>
              <a:rPr lang="en-US" dirty="0"/>
              <a:t> und </a:t>
            </a:r>
            <a:r>
              <a:rPr lang="en-US" dirty="0" err="1"/>
              <a:t>vertraulich</a:t>
            </a:r>
            <a:r>
              <a:rPr lang="en-US" dirty="0"/>
              <a:t> - </a:t>
            </a:r>
            <a:r>
              <a:rPr lang="en-US" dirty="0" err="1"/>
              <a:t>nicht</a:t>
            </a:r>
            <a:r>
              <a:rPr lang="en-US" dirty="0"/>
              <a:t> </a:t>
            </a:r>
            <a:r>
              <a:rPr lang="en-US" dirty="0" err="1"/>
              <a:t>verbreiten</a:t>
            </a:r>
            <a:endParaRPr lang="en-IN" dirty="0"/>
          </a:p>
        </p:txBody>
      </p:sp>
      <p:sp>
        <p:nvSpPr>
          <p:cNvPr id="8" name="Textplatzhalter 7">
            <a:extLst>
              <a:ext uri="{FF2B5EF4-FFF2-40B4-BE49-F238E27FC236}">
                <a16:creationId xmlns:a16="http://schemas.microsoft.com/office/drawing/2014/main" id="{C4D5D5D1-8721-79F4-0CFD-B2683AEAD5E7}"/>
              </a:ext>
            </a:extLst>
          </p:cNvPr>
          <p:cNvSpPr>
            <a:spLocks noGrp="1"/>
          </p:cNvSpPr>
          <p:nvPr>
            <p:ph type="body" sz="quarter" idx="19"/>
          </p:nvPr>
        </p:nvSpPr>
        <p:spPr/>
        <p:txBody>
          <a:bodyPr/>
          <a:lstStyle/>
          <a:p>
            <a:r>
              <a:rPr lang="en-US"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 </a:t>
            </a:r>
            <a:r>
              <a:rPr lang="de-DE" b="1"/>
              <a:t>2. </a:t>
            </a:r>
            <a:r>
              <a:rPr lang="de-DE" err="1"/>
              <a:t>LibreView</a:t>
            </a:r>
            <a:r>
              <a:rPr lang="de-DE"/>
              <a:t> ist eine cloudbasierte Anwendung. Die </a:t>
            </a:r>
            <a:r>
              <a:rPr lang="de-DE" err="1"/>
              <a:t>LibreView</a:t>
            </a:r>
            <a:r>
              <a:rPr lang="de-DE"/>
              <a:t> Website ist nur mit bestimmten Betriebssystemen und Browsern kompatibel. Weitere Informationen finden Sie unter </a:t>
            </a:r>
            <a:r>
              <a:rPr lang="de-DE" err="1"/>
              <a:t>www.LibreView.com</a:t>
            </a:r>
            <a:r>
              <a:rPr lang="de-DE"/>
              <a:t>. </a:t>
            </a:r>
          </a:p>
        </p:txBody>
      </p:sp>
      <p:sp>
        <p:nvSpPr>
          <p:cNvPr id="9" name="Textfeld 8">
            <a:extLst>
              <a:ext uri="{FF2B5EF4-FFF2-40B4-BE49-F238E27FC236}">
                <a16:creationId xmlns:a16="http://schemas.microsoft.com/office/drawing/2014/main" id="{D9F9E349-8EC0-E1B4-79CC-9DC07DE31867}"/>
              </a:ext>
            </a:extLst>
          </p:cNvPr>
          <p:cNvSpPr txBox="1"/>
          <p:nvPr/>
        </p:nvSpPr>
        <p:spPr>
          <a:xfrm>
            <a:off x="503238" y="4109043"/>
            <a:ext cx="8329739" cy="430887"/>
          </a:xfrm>
          <a:prstGeom prst="rect">
            <a:avLst/>
          </a:prstGeom>
          <a:noFill/>
        </p:spPr>
        <p:txBody>
          <a:bodyPr wrap="square" lIns="0">
            <a:spAutoFit/>
          </a:bodyPr>
          <a:lstStyle/>
          <a:p>
            <a:pPr marR="5080" lvl="0">
              <a:spcBef>
                <a:spcPts val="600"/>
              </a:spcBef>
            </a:pPr>
            <a:r>
              <a:rPr lang="de-DE" sz="1100" spc="-10" dirty="0">
                <a:solidFill>
                  <a:schemeClr val="accent3"/>
                </a:solidFill>
                <a:latin typeface="Calibri" panose="020F0502020204030204" pitchFamily="34" charset="0"/>
                <a:cs typeface="Calibri" panose="020F0502020204030204" pitchFamily="34" charset="0"/>
              </a:rPr>
              <a:t>LibreView</a:t>
            </a:r>
            <a:r>
              <a:rPr lang="de-DE" sz="1100" spc="-10" baseline="30000" dirty="0">
                <a:solidFill>
                  <a:schemeClr val="accent3"/>
                </a:solidFill>
                <a:latin typeface="Calibri" panose="020F0502020204030204" pitchFamily="34" charset="0"/>
                <a:cs typeface="Calibri" panose="020F0502020204030204" pitchFamily="34" charset="0"/>
              </a:rPr>
              <a:t>2</a:t>
            </a:r>
            <a:r>
              <a:rPr lang="de-DE" sz="1100" spc="-10" dirty="0">
                <a:solidFill>
                  <a:schemeClr val="accent3"/>
                </a:solidFill>
                <a:latin typeface="Calibri" panose="020F0502020204030204" pitchFamily="34" charset="0"/>
                <a:cs typeface="Calibri" panose="020F0502020204030204" pitchFamily="34" charset="0"/>
              </a:rPr>
              <a:t> bietet weitere Analysefunktionen. Mehr Informationen finden Sie unter </a:t>
            </a:r>
            <a:r>
              <a:rPr lang="de-DE" sz="1100" spc="-10" dirty="0" err="1">
                <a:solidFill>
                  <a:schemeClr val="accent3"/>
                </a:solidFill>
                <a:latin typeface="Calibri" panose="020F0502020204030204" pitchFamily="34" charset="0"/>
                <a:cs typeface="Calibri" panose="020F0502020204030204" pitchFamily="34" charset="0"/>
              </a:rPr>
              <a:t>www.Mein.FreeStyle.de</a:t>
            </a:r>
            <a:r>
              <a:rPr lang="de-DE" sz="1100" spc="-10" dirty="0">
                <a:solidFill>
                  <a:schemeClr val="accent3"/>
                </a:solidFill>
                <a:latin typeface="Calibri" panose="020F0502020204030204" pitchFamily="34" charset="0"/>
                <a:cs typeface="Calibri" panose="020F0502020204030204" pitchFamily="34" charset="0"/>
              </a:rPr>
              <a:t> in den E-Learnings oder </a:t>
            </a:r>
            <a:br>
              <a:rPr lang="de-DE" sz="1100" spc="-10" dirty="0">
                <a:solidFill>
                  <a:schemeClr val="accent3"/>
                </a:solidFill>
                <a:latin typeface="Calibri" panose="020F0502020204030204" pitchFamily="34" charset="0"/>
                <a:cs typeface="Calibri" panose="020F0502020204030204" pitchFamily="34" charset="0"/>
              </a:rPr>
            </a:br>
            <a:r>
              <a:rPr lang="de-DE" sz="1100" spc="-10" dirty="0">
                <a:solidFill>
                  <a:schemeClr val="accent3"/>
                </a:solidFill>
                <a:latin typeface="Calibri" panose="020F0502020204030204" pitchFamily="34" charset="0"/>
                <a:cs typeface="Calibri" panose="020F0502020204030204" pitchFamily="34" charset="0"/>
              </a:rPr>
              <a:t>Online Live Seminaren im Trainingsbereich.</a:t>
            </a:r>
          </a:p>
        </p:txBody>
      </p:sp>
      <p:grpSp>
        <p:nvGrpSpPr>
          <p:cNvPr id="10" name="Gruppieren 9">
            <a:extLst>
              <a:ext uri="{FF2B5EF4-FFF2-40B4-BE49-F238E27FC236}">
                <a16:creationId xmlns:a16="http://schemas.microsoft.com/office/drawing/2014/main" id="{0DA510FF-3CC5-A386-4C6C-28698ABA32CA}"/>
              </a:ext>
            </a:extLst>
          </p:cNvPr>
          <p:cNvGrpSpPr/>
          <p:nvPr/>
        </p:nvGrpSpPr>
        <p:grpSpPr>
          <a:xfrm>
            <a:off x="4772297" y="3496812"/>
            <a:ext cx="3928468" cy="646331"/>
            <a:chOff x="4772297" y="4032042"/>
            <a:chExt cx="3928468" cy="646331"/>
          </a:xfrm>
        </p:grpSpPr>
        <p:sp>
          <p:nvSpPr>
            <p:cNvPr id="11" name="Inhaltsplatzhalter 10">
              <a:extLst>
                <a:ext uri="{FF2B5EF4-FFF2-40B4-BE49-F238E27FC236}">
                  <a16:creationId xmlns:a16="http://schemas.microsoft.com/office/drawing/2014/main" id="{0E6F5559-2C35-F998-CD0F-09BC1E01986B}"/>
                </a:ext>
              </a:extLst>
            </p:cNvPr>
            <p:cNvSpPr txBox="1">
              <a:spLocks/>
            </p:cNvSpPr>
            <p:nvPr/>
          </p:nvSpPr>
          <p:spPr>
            <a:xfrm>
              <a:off x="5355019" y="4243860"/>
              <a:ext cx="3345746" cy="310214"/>
            </a:xfrm>
            <a:prstGeom prst="rect">
              <a:avLst/>
            </a:prstGeom>
          </p:spPr>
          <p:txBody>
            <a:bodyPr vert="horz" lIns="0" tIns="0" rIns="91440" bIns="45720" rtlCol="0" anchor="ctr">
              <a:noAutofit/>
            </a:bodyPr>
            <a:lstStyle>
              <a:lvl1pPr marL="0" indent="0" algn="l" defTabSz="685800" rtl="0" eaLnBrk="1" latinLnBrk="0" hangingPunct="1">
                <a:lnSpc>
                  <a:spcPct val="100000"/>
                </a:lnSpc>
                <a:spcBef>
                  <a:spcPts val="450"/>
                </a:spcBef>
                <a:buFont typeface="Arial" panose="020B0604020202020204" pitchFamily="34" charset="0"/>
                <a:buNone/>
                <a:defRPr sz="1800" b="1" kern="1200" cap="all" baseline="0">
                  <a:solidFill>
                    <a:schemeClr val="bg1"/>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bg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bg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defTabSz="914400">
                <a:spcBef>
                  <a:spcPts val="600"/>
                </a:spcBef>
                <a:defRPr/>
              </a:pPr>
              <a:r>
                <a:rPr lang="de-DE" sz="1200" b="0" cap="none">
                  <a:solidFill>
                    <a:schemeClr val="tx1"/>
                  </a:solidFill>
                  <a:latin typeface="Georgia" panose="02040502050405020303" pitchFamily="18" charset="0"/>
                </a:rPr>
                <a:t>Lesegerät anschalten</a:t>
              </a:r>
            </a:p>
          </p:txBody>
        </p:sp>
        <p:sp>
          <p:nvSpPr>
            <p:cNvPr id="12" name="Textfeld 11">
              <a:extLst>
                <a:ext uri="{FF2B5EF4-FFF2-40B4-BE49-F238E27FC236}">
                  <a16:creationId xmlns:a16="http://schemas.microsoft.com/office/drawing/2014/main" id="{54639014-A1E7-A3EF-1C7F-478FC32CB00F}"/>
                </a:ext>
              </a:extLst>
            </p:cNvPr>
            <p:cNvSpPr txBox="1"/>
            <p:nvPr/>
          </p:nvSpPr>
          <p:spPr>
            <a:xfrm>
              <a:off x="4772297" y="4032042"/>
              <a:ext cx="801356" cy="646331"/>
            </a:xfrm>
            <a:prstGeom prst="rect">
              <a:avLst/>
            </a:prstGeom>
            <a:noFill/>
          </p:spPr>
          <p:txBody>
            <a:bodyPr wrap="square">
              <a:spAutoFit/>
            </a:bodyPr>
            <a:lstStyle/>
            <a:p>
              <a:r>
                <a:rPr kumimoji="0" lang="de-DE" sz="3600" b="1" i="0" u="none" strike="noStrike" kern="1200" cap="none" spc="0" normalizeH="0" baseline="0" noProof="0">
                  <a:ln>
                    <a:noFill/>
                  </a:ln>
                  <a:solidFill>
                    <a:schemeClr val="accent3">
                      <a:alpha val="80000"/>
                    </a:schemeClr>
                  </a:solidFill>
                  <a:effectLst/>
                  <a:uLnTx/>
                  <a:uFillTx/>
                  <a:latin typeface="Georgia" panose="02040502050405020303" pitchFamily="18" charset="0"/>
                  <a:cs typeface="Calibri" panose="020F0502020204030204" pitchFamily="34" charset="0"/>
                </a:rPr>
                <a:t>1.</a:t>
              </a:r>
              <a:endParaRPr lang="de-DE" sz="3600" b="1">
                <a:solidFill>
                  <a:schemeClr val="accent3">
                    <a:alpha val="80000"/>
                  </a:schemeClr>
                </a:solidFill>
                <a:latin typeface="Georgia" panose="02040502050405020303" pitchFamily="18" charset="0"/>
                <a:cs typeface="Calibri" panose="020F0502020204030204" pitchFamily="34" charset="0"/>
              </a:endParaRPr>
            </a:p>
          </p:txBody>
        </p:sp>
      </p:grpSp>
      <p:grpSp>
        <p:nvGrpSpPr>
          <p:cNvPr id="13" name="Gruppieren 12">
            <a:extLst>
              <a:ext uri="{FF2B5EF4-FFF2-40B4-BE49-F238E27FC236}">
                <a16:creationId xmlns:a16="http://schemas.microsoft.com/office/drawing/2014/main" id="{852FC31E-8567-CDED-BB25-F9BBF3E086E1}"/>
              </a:ext>
            </a:extLst>
          </p:cNvPr>
          <p:cNvGrpSpPr/>
          <p:nvPr/>
        </p:nvGrpSpPr>
        <p:grpSpPr>
          <a:xfrm>
            <a:off x="406250" y="3496812"/>
            <a:ext cx="3917790" cy="646331"/>
            <a:chOff x="406250" y="4032042"/>
            <a:chExt cx="3917790" cy="646331"/>
          </a:xfrm>
        </p:grpSpPr>
        <p:sp>
          <p:nvSpPr>
            <p:cNvPr id="14" name="Textfeld 13">
              <a:extLst>
                <a:ext uri="{FF2B5EF4-FFF2-40B4-BE49-F238E27FC236}">
                  <a16:creationId xmlns:a16="http://schemas.microsoft.com/office/drawing/2014/main" id="{7C230280-6594-0464-91FE-9FBCCA456FA0}"/>
                </a:ext>
              </a:extLst>
            </p:cNvPr>
            <p:cNvSpPr txBox="1"/>
            <p:nvPr/>
          </p:nvSpPr>
          <p:spPr>
            <a:xfrm>
              <a:off x="406250" y="4032042"/>
              <a:ext cx="709431" cy="646331"/>
            </a:xfrm>
            <a:prstGeom prst="rect">
              <a:avLst/>
            </a:prstGeom>
            <a:noFill/>
          </p:spPr>
          <p:txBody>
            <a:bodyPr wrap="square">
              <a:spAutoFit/>
            </a:bodyPr>
            <a:lstStyle/>
            <a:p>
              <a:r>
                <a:rPr kumimoji="0" lang="de-DE" sz="3600" b="1" i="0" u="none" strike="noStrike" kern="1200" cap="none" spc="0" normalizeH="0" baseline="0" noProof="0">
                  <a:ln>
                    <a:noFill/>
                  </a:ln>
                  <a:solidFill>
                    <a:schemeClr val="accent3">
                      <a:alpha val="80000"/>
                    </a:schemeClr>
                  </a:solidFill>
                  <a:effectLst/>
                  <a:uLnTx/>
                  <a:uFillTx/>
                  <a:latin typeface="Georgia" panose="02040502050405020303" pitchFamily="18" charset="0"/>
                  <a:cs typeface="Calibri" panose="020F0502020204030204" pitchFamily="34" charset="0"/>
                </a:rPr>
                <a:t>1.</a:t>
              </a:r>
              <a:endParaRPr lang="de-DE" sz="3600" b="1">
                <a:solidFill>
                  <a:schemeClr val="accent3">
                    <a:alpha val="80000"/>
                  </a:schemeClr>
                </a:solidFill>
                <a:latin typeface="Georgia" panose="02040502050405020303" pitchFamily="18" charset="0"/>
                <a:cs typeface="Calibri" panose="020F0502020204030204" pitchFamily="34" charset="0"/>
              </a:endParaRPr>
            </a:p>
          </p:txBody>
        </p:sp>
        <p:sp>
          <p:nvSpPr>
            <p:cNvPr id="15" name="Inhaltsplatzhalter 10">
              <a:extLst>
                <a:ext uri="{FF2B5EF4-FFF2-40B4-BE49-F238E27FC236}">
                  <a16:creationId xmlns:a16="http://schemas.microsoft.com/office/drawing/2014/main" id="{D0FEDB90-6474-5B33-59D3-16809A85E447}"/>
                </a:ext>
              </a:extLst>
            </p:cNvPr>
            <p:cNvSpPr txBox="1">
              <a:spLocks/>
            </p:cNvSpPr>
            <p:nvPr/>
          </p:nvSpPr>
          <p:spPr>
            <a:xfrm>
              <a:off x="978294" y="4175640"/>
              <a:ext cx="3345746" cy="385737"/>
            </a:xfrm>
            <a:prstGeom prst="rect">
              <a:avLst/>
            </a:prstGeom>
          </p:spPr>
          <p:txBody>
            <a:bodyPr vert="horz" lIns="0" tIns="0" rIns="91440" bIns="45720" rtlCol="0" anchor="ctr">
              <a:noAutofit/>
            </a:bodyPr>
            <a:lstStyle>
              <a:lvl1pPr marL="0" indent="0" algn="l" defTabSz="685800" rtl="0" eaLnBrk="1" latinLnBrk="0" hangingPunct="1">
                <a:lnSpc>
                  <a:spcPct val="100000"/>
                </a:lnSpc>
                <a:spcBef>
                  <a:spcPts val="450"/>
                </a:spcBef>
                <a:buFont typeface="Arial" panose="020B0604020202020204" pitchFamily="34" charset="0"/>
                <a:buNone/>
                <a:defRPr sz="1800" b="1" kern="1200" cap="all" baseline="0">
                  <a:solidFill>
                    <a:schemeClr val="bg1"/>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bg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bg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defTabSz="914400">
                <a:spcBef>
                  <a:spcPts val="600"/>
                </a:spcBef>
                <a:defRPr/>
              </a:pPr>
              <a:r>
                <a:rPr lang="de-DE" sz="1200" b="0" cap="none">
                  <a:solidFill>
                    <a:schemeClr val="tx1"/>
                  </a:solidFill>
                  <a:latin typeface="Georgia" panose="02040502050405020303" pitchFamily="18" charset="0"/>
                </a:rPr>
                <a:t>„Menü“ öffnen </a:t>
              </a:r>
            </a:p>
          </p:txBody>
        </p:sp>
      </p:grpSp>
      <p:cxnSp>
        <p:nvCxnSpPr>
          <p:cNvPr id="25" name="Straight Connector 40">
            <a:extLst>
              <a:ext uri="{FF2B5EF4-FFF2-40B4-BE49-F238E27FC236}">
                <a16:creationId xmlns:a16="http://schemas.microsoft.com/office/drawing/2014/main" id="{63489B8E-11A6-61D8-3448-B6CC69455FC9}"/>
              </a:ext>
            </a:extLst>
          </p:cNvPr>
          <p:cNvCxnSpPr>
            <a:cxnSpLocks/>
          </p:cNvCxnSpPr>
          <p:nvPr/>
        </p:nvCxnSpPr>
        <p:spPr>
          <a:xfrm>
            <a:off x="502920" y="1395640"/>
            <a:ext cx="3831797" cy="0"/>
          </a:xfrm>
          <a:prstGeom prst="line">
            <a:avLst/>
          </a:prstGeom>
          <a:ln w="12700">
            <a:solidFill>
              <a:srgbClr val="009CDE"/>
            </a:solidFill>
          </a:ln>
        </p:spPr>
        <p:style>
          <a:lnRef idx="1">
            <a:schemeClr val="accent1"/>
          </a:lnRef>
          <a:fillRef idx="0">
            <a:schemeClr val="accent1"/>
          </a:fillRef>
          <a:effectRef idx="0">
            <a:schemeClr val="accent1"/>
          </a:effectRef>
          <a:fontRef idx="minor">
            <a:schemeClr val="tx1"/>
          </a:fontRef>
        </p:style>
      </p:cxnSp>
      <p:sp>
        <p:nvSpPr>
          <p:cNvPr id="26" name="Rectangle 45">
            <a:extLst>
              <a:ext uri="{FF2B5EF4-FFF2-40B4-BE49-F238E27FC236}">
                <a16:creationId xmlns:a16="http://schemas.microsoft.com/office/drawing/2014/main" id="{D7E3C892-E124-35D6-D8F3-794C0A2FBA3C}"/>
              </a:ext>
            </a:extLst>
          </p:cNvPr>
          <p:cNvSpPr/>
          <p:nvPr/>
        </p:nvSpPr>
        <p:spPr>
          <a:xfrm>
            <a:off x="504000" y="1098000"/>
            <a:ext cx="2830562" cy="246221"/>
          </a:xfrm>
          <a:prstGeom prst="rect">
            <a:avLst/>
          </a:prstGeom>
        </p:spPr>
        <p:txBody>
          <a:bodyPr wrap="square" lIns="0" tIns="0" rIns="0" bIns="0">
            <a:spAutoFit/>
          </a:bodyPr>
          <a:lstStyle/>
          <a:p>
            <a:r>
              <a:rPr lang="en-US" sz="1600" b="1" dirty="0">
                <a:solidFill>
                  <a:srgbClr val="009CDE"/>
                </a:solidFill>
                <a:cs typeface="Calibri Light" panose="020F0302020204030204" pitchFamily="34" charset="0"/>
              </a:rPr>
              <a:t>FREESTYLE LIBRE 3 APP</a:t>
            </a:r>
            <a:endParaRPr lang="en-US" sz="1600" b="1" baseline="30000" dirty="0">
              <a:solidFill>
                <a:srgbClr val="009CDE"/>
              </a:solidFill>
              <a:cs typeface="Calibri Light" panose="020F0302020204030204" pitchFamily="34" charset="0"/>
            </a:endParaRPr>
          </a:p>
        </p:txBody>
      </p:sp>
      <p:cxnSp>
        <p:nvCxnSpPr>
          <p:cNvPr id="27" name="Straight Connector 40">
            <a:extLst>
              <a:ext uri="{FF2B5EF4-FFF2-40B4-BE49-F238E27FC236}">
                <a16:creationId xmlns:a16="http://schemas.microsoft.com/office/drawing/2014/main" id="{49AA5FA0-2F35-AA8E-4C05-E3695D025891}"/>
              </a:ext>
            </a:extLst>
          </p:cNvPr>
          <p:cNvCxnSpPr>
            <a:cxnSpLocks/>
          </p:cNvCxnSpPr>
          <p:nvPr/>
        </p:nvCxnSpPr>
        <p:spPr>
          <a:xfrm>
            <a:off x="4772297" y="1395640"/>
            <a:ext cx="3876403" cy="0"/>
          </a:xfrm>
          <a:prstGeom prst="line">
            <a:avLst/>
          </a:prstGeom>
          <a:ln w="12700">
            <a:solidFill>
              <a:srgbClr val="009CDE"/>
            </a:solidFill>
          </a:ln>
        </p:spPr>
        <p:style>
          <a:lnRef idx="1">
            <a:schemeClr val="accent1"/>
          </a:lnRef>
          <a:fillRef idx="0">
            <a:schemeClr val="accent1"/>
          </a:fillRef>
          <a:effectRef idx="0">
            <a:schemeClr val="accent1"/>
          </a:effectRef>
          <a:fontRef idx="minor">
            <a:schemeClr val="tx1"/>
          </a:fontRef>
        </p:style>
      </p:cxnSp>
      <p:sp>
        <p:nvSpPr>
          <p:cNvPr id="28" name="Rectangle 45">
            <a:extLst>
              <a:ext uri="{FF2B5EF4-FFF2-40B4-BE49-F238E27FC236}">
                <a16:creationId xmlns:a16="http://schemas.microsoft.com/office/drawing/2014/main" id="{84D6F70A-3008-FC7C-DF70-6AF4785F6F99}"/>
              </a:ext>
            </a:extLst>
          </p:cNvPr>
          <p:cNvSpPr/>
          <p:nvPr/>
        </p:nvSpPr>
        <p:spPr>
          <a:xfrm>
            <a:off x="4779467" y="1098000"/>
            <a:ext cx="2546210" cy="246221"/>
          </a:xfrm>
          <a:prstGeom prst="rect">
            <a:avLst/>
          </a:prstGeom>
        </p:spPr>
        <p:txBody>
          <a:bodyPr wrap="none" lIns="0" tIns="0" rIns="0" bIns="0">
            <a:spAutoFit/>
          </a:bodyPr>
          <a:lstStyle/>
          <a:p>
            <a:r>
              <a:rPr lang="en-US" sz="1600" b="1" dirty="0">
                <a:solidFill>
                  <a:srgbClr val="009CDE"/>
                </a:solidFill>
                <a:cs typeface="Calibri Light" panose="020F0302020204030204" pitchFamily="34" charset="0"/>
              </a:rPr>
              <a:t>FREESTYLE LIBRE 3 LESEGERÄT</a:t>
            </a:r>
            <a:endParaRPr lang="en-US" sz="1600" b="1" baseline="30000" dirty="0">
              <a:solidFill>
                <a:srgbClr val="009CDE"/>
              </a:solidFill>
              <a:cs typeface="Calibri Light" panose="020F0302020204030204" pitchFamily="34" charset="0"/>
            </a:endParaRPr>
          </a:p>
        </p:txBody>
      </p:sp>
      <p:sp>
        <p:nvSpPr>
          <p:cNvPr id="43" name="Titel 1">
            <a:extLst>
              <a:ext uri="{FF2B5EF4-FFF2-40B4-BE49-F238E27FC236}">
                <a16:creationId xmlns:a16="http://schemas.microsoft.com/office/drawing/2014/main" id="{8C504D48-025F-2A91-2DB5-983B5D38F470}"/>
              </a:ext>
            </a:extLst>
          </p:cNvPr>
          <p:cNvSpPr>
            <a:spLocks noGrp="1"/>
          </p:cNvSpPr>
          <p:nvPr>
            <p:ph type="title"/>
          </p:nvPr>
        </p:nvSpPr>
        <p:spPr>
          <a:xfrm>
            <a:off x="502920" y="447675"/>
            <a:ext cx="8138160" cy="331446"/>
          </a:xfrm>
        </p:spPr>
        <p:txBody>
          <a:bodyPr/>
          <a:lstStyle/>
          <a:p>
            <a:r>
              <a:rPr lang="de-DE" dirty="0"/>
              <a:t>Einfache Datenauswertung mit den Berichten</a:t>
            </a:r>
          </a:p>
        </p:txBody>
      </p:sp>
      <p:sp>
        <p:nvSpPr>
          <p:cNvPr id="44" name="Textplatzhalter 3">
            <a:extLst>
              <a:ext uri="{FF2B5EF4-FFF2-40B4-BE49-F238E27FC236}">
                <a16:creationId xmlns:a16="http://schemas.microsoft.com/office/drawing/2014/main" id="{6E8AFB01-5E03-0736-49DA-D1823DFD3A05}"/>
              </a:ext>
            </a:extLst>
          </p:cNvPr>
          <p:cNvSpPr>
            <a:spLocks noGrp="1"/>
          </p:cNvSpPr>
          <p:nvPr>
            <p:ph type="body" sz="quarter" idx="10"/>
          </p:nvPr>
        </p:nvSpPr>
        <p:spPr>
          <a:xfrm>
            <a:off x="502921" y="231775"/>
            <a:ext cx="8138159" cy="215900"/>
          </a:xfrm>
        </p:spPr>
        <p:txBody>
          <a:bodyPr/>
          <a:lstStyle/>
          <a:p>
            <a:r>
              <a:rPr lang="de-DE" dirty="0" err="1"/>
              <a:t>FreeStyle</a:t>
            </a:r>
            <a:r>
              <a:rPr lang="de-DE" dirty="0"/>
              <a:t> Libre 3: Einrichten der </a:t>
            </a:r>
            <a:r>
              <a:rPr lang="de-DE" dirty="0" err="1"/>
              <a:t>FreeStyle</a:t>
            </a:r>
            <a:r>
              <a:rPr lang="de-DE" dirty="0"/>
              <a:t> Libre 3 App</a:t>
            </a:r>
            <a:r>
              <a:rPr lang="de-DE" baseline="30000" dirty="0"/>
              <a:t>1</a:t>
            </a:r>
            <a:r>
              <a:rPr lang="de-DE" dirty="0"/>
              <a:t> und des Lesegeräts</a:t>
            </a:r>
          </a:p>
        </p:txBody>
      </p:sp>
      <p:grpSp>
        <p:nvGrpSpPr>
          <p:cNvPr id="16" name="Gruppieren 15">
            <a:extLst>
              <a:ext uri="{FF2B5EF4-FFF2-40B4-BE49-F238E27FC236}">
                <a16:creationId xmlns:a16="http://schemas.microsoft.com/office/drawing/2014/main" id="{8C4FC871-EC7C-6320-E2BB-222AEF8F1B90}"/>
              </a:ext>
            </a:extLst>
          </p:cNvPr>
          <p:cNvGrpSpPr/>
          <p:nvPr/>
        </p:nvGrpSpPr>
        <p:grpSpPr>
          <a:xfrm>
            <a:off x="1361642" y="1315999"/>
            <a:ext cx="1454007" cy="2468236"/>
            <a:chOff x="1198668" y="979382"/>
            <a:chExt cx="1616982" cy="2744893"/>
          </a:xfrm>
        </p:grpSpPr>
        <p:pic>
          <p:nvPicPr>
            <p:cNvPr id="2" name="Grafik 1">
              <a:extLst>
                <a:ext uri="{FF2B5EF4-FFF2-40B4-BE49-F238E27FC236}">
                  <a16:creationId xmlns:a16="http://schemas.microsoft.com/office/drawing/2014/main" id="{9330B18D-B991-3EEF-BC42-BC12C5D1EB10}"/>
                </a:ext>
              </a:extLst>
            </p:cNvPr>
            <p:cNvPicPr>
              <a:picLocks/>
            </p:cNvPicPr>
            <p:nvPr/>
          </p:nvPicPr>
          <p:blipFill>
            <a:blip r:embed="rId2"/>
            <a:srcRect/>
            <a:stretch/>
          </p:blipFill>
          <p:spPr>
            <a:xfrm>
              <a:off x="1198668" y="979382"/>
              <a:ext cx="1616982" cy="2744893"/>
            </a:xfrm>
            <a:prstGeom prst="rect">
              <a:avLst/>
            </a:prstGeom>
          </p:spPr>
        </p:pic>
        <p:sp>
          <p:nvSpPr>
            <p:cNvPr id="3" name="Rechteck: abgerundete Ecken 60">
              <a:extLst>
                <a:ext uri="{FF2B5EF4-FFF2-40B4-BE49-F238E27FC236}">
                  <a16:creationId xmlns:a16="http://schemas.microsoft.com/office/drawing/2014/main" id="{D9403EFE-4485-4820-3933-5101D2F3565B}"/>
                </a:ext>
              </a:extLst>
            </p:cNvPr>
            <p:cNvSpPr/>
            <p:nvPr/>
          </p:nvSpPr>
          <p:spPr>
            <a:xfrm>
              <a:off x="1516365" y="2107820"/>
              <a:ext cx="797705" cy="1182413"/>
            </a:xfrm>
            <a:prstGeom prst="roundRect">
              <a:avLst>
                <a:gd name="adj" fmla="val 4747"/>
              </a:avLst>
            </a:prstGeom>
            <a:noFill/>
            <a:ln w="254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schemeClr val="accent3"/>
                </a:solidFill>
              </a:endParaRPr>
            </a:p>
          </p:txBody>
        </p:sp>
      </p:grpSp>
      <p:pic>
        <p:nvPicPr>
          <p:cNvPr id="6" name="Grafik 5">
            <a:extLst>
              <a:ext uri="{FF2B5EF4-FFF2-40B4-BE49-F238E27FC236}">
                <a16:creationId xmlns:a16="http://schemas.microsoft.com/office/drawing/2014/main" id="{49D20F37-CFC6-4F03-9414-BCC371E903B5}"/>
              </a:ext>
            </a:extLst>
          </p:cNvPr>
          <p:cNvPicPr>
            <a:picLocks noChangeAspect="1"/>
          </p:cNvPicPr>
          <p:nvPr/>
        </p:nvPicPr>
        <p:blipFill>
          <a:blip r:embed="rId3"/>
          <a:srcRect/>
          <a:stretch/>
        </p:blipFill>
        <p:spPr>
          <a:xfrm>
            <a:off x="5719063" y="1510023"/>
            <a:ext cx="1438414" cy="2136835"/>
          </a:xfrm>
          <a:prstGeom prst="rect">
            <a:avLst/>
          </a:prstGeom>
        </p:spPr>
      </p:pic>
    </p:spTree>
    <p:extLst>
      <p:ext uri="{BB962C8B-B14F-4D97-AF65-F5344CB8AC3E}">
        <p14:creationId xmlns:p14="http://schemas.microsoft.com/office/powerpoint/2010/main" val="1137654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BE4EB2DC-D722-6828-4B38-7DE1A75514A9}"/>
              </a:ext>
            </a:extLst>
          </p:cNvPr>
          <p:cNvSpPr>
            <a:spLocks noGrp="1"/>
          </p:cNvSpPr>
          <p:nvPr>
            <p:ph type="dt" sz="half" idx="15"/>
          </p:nvPr>
        </p:nvSpPr>
        <p:spPr/>
        <p:txBody>
          <a:bodyPr/>
          <a:lstStyle/>
          <a:p>
            <a:fld id="{A3AD4929-8258-AC47-850A-2F9E903296C7}" type="datetime1">
              <a:rPr lang="de-DE" sz="1000" smtClean="0"/>
              <a:t>16.04.24</a:t>
            </a:fld>
            <a:endParaRPr lang="en-IN" sz="1000"/>
          </a:p>
        </p:txBody>
      </p:sp>
      <p:sp>
        <p:nvSpPr>
          <p:cNvPr id="5" name="Foliennummernplatzhalter 4">
            <a:extLst>
              <a:ext uri="{FF2B5EF4-FFF2-40B4-BE49-F238E27FC236}">
                <a16:creationId xmlns:a16="http://schemas.microsoft.com/office/drawing/2014/main" id="{92F7D122-4B4B-99D0-FE6E-4A4419D4B513}"/>
              </a:ext>
            </a:extLst>
          </p:cNvPr>
          <p:cNvSpPr>
            <a:spLocks noGrp="1"/>
          </p:cNvSpPr>
          <p:nvPr>
            <p:ph type="sldNum" sz="quarter" idx="17"/>
          </p:nvPr>
        </p:nvSpPr>
        <p:spPr/>
        <p:txBody>
          <a:bodyPr/>
          <a:lstStyle/>
          <a:p>
            <a:pPr>
              <a:defRPr/>
            </a:pPr>
            <a:r>
              <a:rPr lang="en-IN"/>
              <a:t>|    </a:t>
            </a:r>
            <a:fld id="{7B2119CD-3B2D-4CEB-B404-D2E3F8CD6D69}" type="slidenum">
              <a:rPr lang="en-IN" smtClean="0"/>
              <a:pPr>
                <a:defRPr/>
              </a:pPr>
              <a:t>31</a:t>
            </a:fld>
            <a:endParaRPr lang="en-IN"/>
          </a:p>
        </p:txBody>
      </p:sp>
      <p:sp>
        <p:nvSpPr>
          <p:cNvPr id="7" name="Fußzeilenplatzhalter 6">
            <a:extLst>
              <a:ext uri="{FF2B5EF4-FFF2-40B4-BE49-F238E27FC236}">
                <a16:creationId xmlns:a16="http://schemas.microsoft.com/office/drawing/2014/main" id="{32C48065-01C0-73B2-2A70-6035E005D1FA}"/>
              </a:ext>
            </a:extLst>
          </p:cNvPr>
          <p:cNvSpPr>
            <a:spLocks noGrp="1"/>
          </p:cNvSpPr>
          <p:nvPr>
            <p:ph type="ftr" sz="quarter" idx="18"/>
          </p:nvPr>
        </p:nvSpPr>
        <p:spPr/>
        <p:txBody>
          <a:bodyPr/>
          <a:lstStyle/>
          <a:p>
            <a:pPr>
              <a:defRPr/>
            </a:pPr>
            <a:r>
              <a:rPr lang="en-US" dirty="0"/>
              <a:t>© 2024 Abbott | </a:t>
            </a:r>
            <a:r>
              <a:rPr lang="de-DE" dirty="0"/>
              <a:t>ADC-78239 v4.0 </a:t>
            </a:r>
            <a:r>
              <a:rPr lang="en-US" dirty="0"/>
              <a:t>| </a:t>
            </a:r>
            <a:r>
              <a:rPr lang="en-US" dirty="0" err="1"/>
              <a:t>Geschützt</a:t>
            </a:r>
            <a:r>
              <a:rPr lang="en-US" dirty="0"/>
              <a:t> und </a:t>
            </a:r>
            <a:r>
              <a:rPr lang="en-US" dirty="0" err="1"/>
              <a:t>vertraulich</a:t>
            </a:r>
            <a:r>
              <a:rPr lang="en-US" dirty="0"/>
              <a:t> - </a:t>
            </a:r>
            <a:r>
              <a:rPr lang="en-US" dirty="0" err="1"/>
              <a:t>nicht</a:t>
            </a:r>
            <a:r>
              <a:rPr lang="en-US" dirty="0"/>
              <a:t> </a:t>
            </a:r>
            <a:r>
              <a:rPr lang="en-US" dirty="0" err="1"/>
              <a:t>verbreiten</a:t>
            </a:r>
            <a:endParaRPr lang="en-IN" dirty="0"/>
          </a:p>
        </p:txBody>
      </p:sp>
      <p:sp>
        <p:nvSpPr>
          <p:cNvPr id="8" name="Textplatzhalter 7">
            <a:extLst>
              <a:ext uri="{FF2B5EF4-FFF2-40B4-BE49-F238E27FC236}">
                <a16:creationId xmlns:a16="http://schemas.microsoft.com/office/drawing/2014/main" id="{C4D5D5D1-8721-79F4-0CFD-B2683AEAD5E7}"/>
              </a:ext>
            </a:extLst>
          </p:cNvPr>
          <p:cNvSpPr>
            <a:spLocks noGrp="1"/>
          </p:cNvSpPr>
          <p:nvPr>
            <p:ph type="body" sz="quarter" idx="19"/>
          </p:nvPr>
        </p:nvSpPr>
        <p:spPr/>
        <p:txBody>
          <a:bodyPr/>
          <a:lstStyle/>
          <a:p>
            <a:r>
              <a:rPr lang="en-US"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 </a:t>
            </a:r>
            <a:r>
              <a:rPr lang="de-DE" b="1"/>
              <a:t>2. </a:t>
            </a:r>
            <a:r>
              <a:rPr lang="de-DE" err="1"/>
              <a:t>LibreView</a:t>
            </a:r>
            <a:r>
              <a:rPr lang="de-DE"/>
              <a:t> ist eine cloudbasierte Anwendung. Die </a:t>
            </a:r>
            <a:r>
              <a:rPr lang="de-DE" err="1"/>
              <a:t>LibreView</a:t>
            </a:r>
            <a:r>
              <a:rPr lang="de-DE"/>
              <a:t> Website ist nur mit bestimmten Betriebssystemen und Browsern kompatibel. Weitere Informationen finden Sie unter </a:t>
            </a:r>
            <a:r>
              <a:rPr lang="de-DE" err="1"/>
              <a:t>www.LibreView.com</a:t>
            </a:r>
            <a:r>
              <a:rPr lang="de-DE"/>
              <a:t>. </a:t>
            </a:r>
          </a:p>
        </p:txBody>
      </p:sp>
      <p:sp>
        <p:nvSpPr>
          <p:cNvPr id="9" name="Textfeld 8">
            <a:extLst>
              <a:ext uri="{FF2B5EF4-FFF2-40B4-BE49-F238E27FC236}">
                <a16:creationId xmlns:a16="http://schemas.microsoft.com/office/drawing/2014/main" id="{D9F9E349-8EC0-E1B4-79CC-9DC07DE31867}"/>
              </a:ext>
            </a:extLst>
          </p:cNvPr>
          <p:cNvSpPr txBox="1"/>
          <p:nvPr/>
        </p:nvSpPr>
        <p:spPr>
          <a:xfrm>
            <a:off x="503238" y="4109043"/>
            <a:ext cx="8329739" cy="430887"/>
          </a:xfrm>
          <a:prstGeom prst="rect">
            <a:avLst/>
          </a:prstGeom>
          <a:noFill/>
        </p:spPr>
        <p:txBody>
          <a:bodyPr wrap="square" lIns="0">
            <a:spAutoFit/>
          </a:bodyPr>
          <a:lstStyle/>
          <a:p>
            <a:pPr marR="5080" lvl="0">
              <a:spcBef>
                <a:spcPts val="600"/>
              </a:spcBef>
            </a:pPr>
            <a:r>
              <a:rPr lang="de-DE" sz="1100" spc="-10" dirty="0">
                <a:solidFill>
                  <a:schemeClr val="accent3"/>
                </a:solidFill>
                <a:latin typeface="Calibri" panose="020F0502020204030204" pitchFamily="34" charset="0"/>
                <a:cs typeface="Calibri" panose="020F0502020204030204" pitchFamily="34" charset="0"/>
              </a:rPr>
              <a:t>LibreView</a:t>
            </a:r>
            <a:r>
              <a:rPr lang="de-DE" sz="1100" spc="-10" baseline="30000" dirty="0">
                <a:solidFill>
                  <a:schemeClr val="accent3"/>
                </a:solidFill>
                <a:latin typeface="Calibri" panose="020F0502020204030204" pitchFamily="34" charset="0"/>
                <a:cs typeface="Calibri" panose="020F0502020204030204" pitchFamily="34" charset="0"/>
              </a:rPr>
              <a:t>2</a:t>
            </a:r>
            <a:r>
              <a:rPr lang="de-DE" sz="1100" spc="-10" dirty="0">
                <a:solidFill>
                  <a:schemeClr val="accent3"/>
                </a:solidFill>
                <a:latin typeface="Calibri" panose="020F0502020204030204" pitchFamily="34" charset="0"/>
                <a:cs typeface="Calibri" panose="020F0502020204030204" pitchFamily="34" charset="0"/>
              </a:rPr>
              <a:t> bietet weitere Analysefunktionen. Mehr Informationen finden Sie unter </a:t>
            </a:r>
            <a:r>
              <a:rPr lang="de-DE" sz="1100" spc="-10" dirty="0" err="1">
                <a:solidFill>
                  <a:schemeClr val="accent3"/>
                </a:solidFill>
                <a:latin typeface="Calibri" panose="020F0502020204030204" pitchFamily="34" charset="0"/>
                <a:cs typeface="Calibri" panose="020F0502020204030204" pitchFamily="34" charset="0"/>
              </a:rPr>
              <a:t>www.Mein.FreeStyle.de</a:t>
            </a:r>
            <a:r>
              <a:rPr lang="de-DE" sz="1100" spc="-10" dirty="0">
                <a:solidFill>
                  <a:schemeClr val="accent3"/>
                </a:solidFill>
                <a:latin typeface="Calibri" panose="020F0502020204030204" pitchFamily="34" charset="0"/>
                <a:cs typeface="Calibri" panose="020F0502020204030204" pitchFamily="34" charset="0"/>
              </a:rPr>
              <a:t> in den E-Learnings oder </a:t>
            </a:r>
            <a:br>
              <a:rPr lang="de-DE" sz="1100" spc="-10" dirty="0">
                <a:solidFill>
                  <a:schemeClr val="accent3"/>
                </a:solidFill>
                <a:latin typeface="Calibri" panose="020F0502020204030204" pitchFamily="34" charset="0"/>
                <a:cs typeface="Calibri" panose="020F0502020204030204" pitchFamily="34" charset="0"/>
              </a:rPr>
            </a:br>
            <a:r>
              <a:rPr lang="de-DE" sz="1100" spc="-10" dirty="0">
                <a:solidFill>
                  <a:schemeClr val="accent3"/>
                </a:solidFill>
                <a:latin typeface="Calibri" panose="020F0502020204030204" pitchFamily="34" charset="0"/>
                <a:cs typeface="Calibri" panose="020F0502020204030204" pitchFamily="34" charset="0"/>
              </a:rPr>
              <a:t>Online Live Seminaren im Trainingsbereich.</a:t>
            </a:r>
          </a:p>
        </p:txBody>
      </p:sp>
      <p:grpSp>
        <p:nvGrpSpPr>
          <p:cNvPr id="16" name="Gruppieren 15">
            <a:extLst>
              <a:ext uri="{FF2B5EF4-FFF2-40B4-BE49-F238E27FC236}">
                <a16:creationId xmlns:a16="http://schemas.microsoft.com/office/drawing/2014/main" id="{A81BA43F-B81E-8EE7-BA0E-96D4D3D45781}"/>
              </a:ext>
            </a:extLst>
          </p:cNvPr>
          <p:cNvGrpSpPr/>
          <p:nvPr/>
        </p:nvGrpSpPr>
        <p:grpSpPr>
          <a:xfrm>
            <a:off x="416054" y="3496812"/>
            <a:ext cx="3907986" cy="646331"/>
            <a:chOff x="416054" y="5259392"/>
            <a:chExt cx="3907986" cy="646331"/>
          </a:xfrm>
        </p:grpSpPr>
        <p:sp>
          <p:nvSpPr>
            <p:cNvPr id="17" name="Textfeld 16">
              <a:extLst>
                <a:ext uri="{FF2B5EF4-FFF2-40B4-BE49-F238E27FC236}">
                  <a16:creationId xmlns:a16="http://schemas.microsoft.com/office/drawing/2014/main" id="{C9852C0C-2C32-F048-A3C0-48693CA8DD57}"/>
                </a:ext>
              </a:extLst>
            </p:cNvPr>
            <p:cNvSpPr txBox="1"/>
            <p:nvPr/>
          </p:nvSpPr>
          <p:spPr>
            <a:xfrm>
              <a:off x="416054" y="5259392"/>
              <a:ext cx="801356" cy="646331"/>
            </a:xfrm>
            <a:prstGeom prst="rect">
              <a:avLst/>
            </a:prstGeom>
            <a:noFill/>
          </p:spPr>
          <p:txBody>
            <a:bodyPr wrap="square">
              <a:spAutoFit/>
            </a:bodyPr>
            <a:lstStyle/>
            <a:p>
              <a:r>
                <a:rPr lang="de-DE" sz="3600" b="1" dirty="0">
                  <a:solidFill>
                    <a:schemeClr val="accent3">
                      <a:alpha val="80000"/>
                    </a:schemeClr>
                  </a:solidFill>
                  <a:latin typeface="Georgia" panose="02040502050405020303" pitchFamily="18" charset="0"/>
                  <a:cs typeface="Calibri" panose="020F0502020204030204" pitchFamily="34" charset="0"/>
                </a:rPr>
                <a:t>2</a:t>
              </a:r>
              <a:r>
                <a:rPr kumimoji="0" lang="de-DE" sz="3600" b="1" i="0" u="none" strike="noStrike" kern="1200" cap="none" spc="0" normalizeH="0" baseline="0" noProof="0" dirty="0">
                  <a:ln>
                    <a:noFill/>
                  </a:ln>
                  <a:solidFill>
                    <a:schemeClr val="accent3">
                      <a:alpha val="80000"/>
                    </a:schemeClr>
                  </a:solidFill>
                  <a:effectLst/>
                  <a:uLnTx/>
                  <a:uFillTx/>
                  <a:latin typeface="Georgia" panose="02040502050405020303" pitchFamily="18" charset="0"/>
                  <a:cs typeface="Calibri" panose="020F0502020204030204" pitchFamily="34" charset="0"/>
                </a:rPr>
                <a:t>.</a:t>
              </a:r>
              <a:endParaRPr lang="de-DE" sz="3600" b="1" dirty="0">
                <a:solidFill>
                  <a:schemeClr val="accent3">
                    <a:alpha val="80000"/>
                  </a:schemeClr>
                </a:solidFill>
                <a:latin typeface="Georgia" panose="02040502050405020303" pitchFamily="18" charset="0"/>
                <a:cs typeface="Calibri" panose="020F0502020204030204" pitchFamily="34" charset="0"/>
              </a:endParaRPr>
            </a:p>
          </p:txBody>
        </p:sp>
        <p:sp>
          <p:nvSpPr>
            <p:cNvPr id="18" name="Inhaltsplatzhalter 10">
              <a:extLst>
                <a:ext uri="{FF2B5EF4-FFF2-40B4-BE49-F238E27FC236}">
                  <a16:creationId xmlns:a16="http://schemas.microsoft.com/office/drawing/2014/main" id="{5425B509-BF8C-63AF-9742-FCA3A784E961}"/>
                </a:ext>
              </a:extLst>
            </p:cNvPr>
            <p:cNvSpPr txBox="1">
              <a:spLocks/>
            </p:cNvSpPr>
            <p:nvPr/>
          </p:nvSpPr>
          <p:spPr>
            <a:xfrm>
              <a:off x="978294" y="5415446"/>
              <a:ext cx="3345746" cy="385737"/>
            </a:xfrm>
            <a:prstGeom prst="rect">
              <a:avLst/>
            </a:prstGeom>
          </p:spPr>
          <p:txBody>
            <a:bodyPr vert="horz" lIns="0" tIns="0" rIns="91440" bIns="45720" rtlCol="0" anchor="ctr">
              <a:noAutofit/>
            </a:bodyPr>
            <a:lstStyle>
              <a:lvl1pPr marL="0" indent="0" algn="l" defTabSz="685800" rtl="0" eaLnBrk="1" latinLnBrk="0" hangingPunct="1">
                <a:lnSpc>
                  <a:spcPct val="100000"/>
                </a:lnSpc>
                <a:spcBef>
                  <a:spcPts val="450"/>
                </a:spcBef>
                <a:buFont typeface="Arial" panose="020B0604020202020204" pitchFamily="34" charset="0"/>
                <a:buNone/>
                <a:defRPr sz="1800" b="1" kern="1200" cap="all" baseline="0">
                  <a:solidFill>
                    <a:schemeClr val="bg1"/>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bg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bg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defTabSz="914400">
                <a:spcBef>
                  <a:spcPts val="600"/>
                </a:spcBef>
                <a:defRPr/>
              </a:pPr>
              <a:r>
                <a:rPr lang="de-DE" sz="1200" b="0" cap="none">
                  <a:solidFill>
                    <a:schemeClr val="tx1"/>
                  </a:solidFill>
                  <a:latin typeface="Georgia" panose="02040502050405020303" pitchFamily="18" charset="0"/>
                </a:rPr>
                <a:t>Unter „Berichte“ den gewünschten </a:t>
              </a:r>
              <a:br>
                <a:rPr lang="de-DE" sz="1200" b="0" cap="none">
                  <a:solidFill>
                    <a:schemeClr val="tx1"/>
                  </a:solidFill>
                  <a:latin typeface="Georgia" panose="02040502050405020303" pitchFamily="18" charset="0"/>
                </a:rPr>
              </a:br>
              <a:r>
                <a:rPr lang="de-DE" sz="1200" b="0" cap="none">
                  <a:solidFill>
                    <a:schemeClr val="tx1"/>
                  </a:solidFill>
                  <a:latin typeface="Georgia" panose="02040502050405020303" pitchFamily="18" charset="0"/>
                </a:rPr>
                <a:t>Bericht auswählen</a:t>
              </a:r>
            </a:p>
          </p:txBody>
        </p:sp>
      </p:grpSp>
      <p:grpSp>
        <p:nvGrpSpPr>
          <p:cNvPr id="19" name="Gruppieren 18">
            <a:extLst>
              <a:ext uri="{FF2B5EF4-FFF2-40B4-BE49-F238E27FC236}">
                <a16:creationId xmlns:a16="http://schemas.microsoft.com/office/drawing/2014/main" id="{63720DB4-037C-9F66-F3B6-E0535349B419}"/>
              </a:ext>
            </a:extLst>
          </p:cNvPr>
          <p:cNvGrpSpPr/>
          <p:nvPr/>
        </p:nvGrpSpPr>
        <p:grpSpPr>
          <a:xfrm>
            <a:off x="4772297" y="3496812"/>
            <a:ext cx="3928468" cy="646331"/>
            <a:chOff x="4772297" y="5318818"/>
            <a:chExt cx="3928468" cy="646331"/>
          </a:xfrm>
        </p:grpSpPr>
        <p:sp>
          <p:nvSpPr>
            <p:cNvPr id="20" name="Textfeld 19">
              <a:extLst>
                <a:ext uri="{FF2B5EF4-FFF2-40B4-BE49-F238E27FC236}">
                  <a16:creationId xmlns:a16="http://schemas.microsoft.com/office/drawing/2014/main" id="{DCDAB6B7-842F-29F1-7F05-CD64A90F2E1E}"/>
                </a:ext>
              </a:extLst>
            </p:cNvPr>
            <p:cNvSpPr txBox="1"/>
            <p:nvPr/>
          </p:nvSpPr>
          <p:spPr>
            <a:xfrm>
              <a:off x="4772297" y="5318818"/>
              <a:ext cx="801356" cy="646331"/>
            </a:xfrm>
            <a:prstGeom prst="rect">
              <a:avLst/>
            </a:prstGeom>
            <a:noFill/>
          </p:spPr>
          <p:txBody>
            <a:bodyPr wrap="square">
              <a:spAutoFit/>
            </a:bodyPr>
            <a:lstStyle/>
            <a:p>
              <a:r>
                <a:rPr lang="de-DE" sz="3600" b="1" dirty="0">
                  <a:solidFill>
                    <a:schemeClr val="accent3">
                      <a:alpha val="80000"/>
                    </a:schemeClr>
                  </a:solidFill>
                  <a:latin typeface="Georgia" panose="02040502050405020303" pitchFamily="18" charset="0"/>
                  <a:cs typeface="Calibri" panose="020F0502020204030204" pitchFamily="34" charset="0"/>
                </a:rPr>
                <a:t>2</a:t>
              </a:r>
              <a:r>
                <a:rPr kumimoji="0" lang="de-DE" sz="3600" b="1" i="0" u="none" strike="noStrike" kern="1200" cap="none" spc="0" normalizeH="0" baseline="0" noProof="0" dirty="0">
                  <a:ln>
                    <a:noFill/>
                  </a:ln>
                  <a:solidFill>
                    <a:schemeClr val="accent3">
                      <a:alpha val="80000"/>
                    </a:schemeClr>
                  </a:solidFill>
                  <a:effectLst/>
                  <a:uLnTx/>
                  <a:uFillTx/>
                  <a:latin typeface="Georgia" panose="02040502050405020303" pitchFamily="18" charset="0"/>
                  <a:cs typeface="Calibri" panose="020F0502020204030204" pitchFamily="34" charset="0"/>
                </a:rPr>
                <a:t>.</a:t>
              </a:r>
              <a:endParaRPr lang="de-DE" sz="3600" b="1" dirty="0">
                <a:solidFill>
                  <a:schemeClr val="accent3">
                    <a:alpha val="80000"/>
                  </a:schemeClr>
                </a:solidFill>
                <a:latin typeface="Georgia" panose="02040502050405020303" pitchFamily="18" charset="0"/>
                <a:cs typeface="Calibri" panose="020F0502020204030204" pitchFamily="34" charset="0"/>
              </a:endParaRPr>
            </a:p>
          </p:txBody>
        </p:sp>
        <p:sp>
          <p:nvSpPr>
            <p:cNvPr id="21" name="Inhaltsplatzhalter 10">
              <a:extLst>
                <a:ext uri="{FF2B5EF4-FFF2-40B4-BE49-F238E27FC236}">
                  <a16:creationId xmlns:a16="http://schemas.microsoft.com/office/drawing/2014/main" id="{496A7F2A-ED62-AA6C-1182-065BCD353281}"/>
                </a:ext>
              </a:extLst>
            </p:cNvPr>
            <p:cNvSpPr txBox="1">
              <a:spLocks/>
            </p:cNvSpPr>
            <p:nvPr/>
          </p:nvSpPr>
          <p:spPr>
            <a:xfrm>
              <a:off x="5355019" y="5547392"/>
              <a:ext cx="3345746" cy="273844"/>
            </a:xfrm>
            <a:prstGeom prst="rect">
              <a:avLst/>
            </a:prstGeom>
          </p:spPr>
          <p:txBody>
            <a:bodyPr vert="horz" lIns="0" tIns="0" rIns="9144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800" b="1" kern="1200" cap="all" baseline="0">
                  <a:solidFill>
                    <a:schemeClr val="bg1"/>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bg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bg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defTabSz="914400">
                <a:spcBef>
                  <a:spcPts val="600"/>
                </a:spcBef>
                <a:defRPr/>
              </a:pPr>
              <a:r>
                <a:rPr lang="de-DE" sz="1200" b="0" cap="none">
                  <a:solidFill>
                    <a:schemeClr val="tx1"/>
                  </a:solidFill>
                  <a:latin typeface="Georgia" panose="02040502050405020303" pitchFamily="18" charset="0"/>
                </a:rPr>
                <a:t>Auf „Verlauf anzeigen“ klicken</a:t>
              </a:r>
            </a:p>
          </p:txBody>
        </p:sp>
      </p:grpSp>
      <p:pic>
        <p:nvPicPr>
          <p:cNvPr id="29" name="Grafik 28">
            <a:extLst>
              <a:ext uri="{FF2B5EF4-FFF2-40B4-BE49-F238E27FC236}">
                <a16:creationId xmlns:a16="http://schemas.microsoft.com/office/drawing/2014/main" id="{0BC8949F-BF1F-3925-F448-0F77941438FD}"/>
              </a:ext>
            </a:extLst>
          </p:cNvPr>
          <p:cNvPicPr>
            <a:picLocks/>
          </p:cNvPicPr>
          <p:nvPr/>
        </p:nvPicPr>
        <p:blipFill>
          <a:blip r:embed="rId2"/>
          <a:srcRect/>
          <a:stretch/>
        </p:blipFill>
        <p:spPr>
          <a:xfrm>
            <a:off x="1365497" y="1318887"/>
            <a:ext cx="1454007" cy="2468237"/>
          </a:xfrm>
          <a:prstGeom prst="rect">
            <a:avLst/>
          </a:prstGeom>
        </p:spPr>
      </p:pic>
      <p:sp>
        <p:nvSpPr>
          <p:cNvPr id="44" name="Textplatzhalter 3">
            <a:extLst>
              <a:ext uri="{FF2B5EF4-FFF2-40B4-BE49-F238E27FC236}">
                <a16:creationId xmlns:a16="http://schemas.microsoft.com/office/drawing/2014/main" id="{6E8AFB01-5E03-0736-49DA-D1823DFD3A05}"/>
              </a:ext>
            </a:extLst>
          </p:cNvPr>
          <p:cNvSpPr>
            <a:spLocks noGrp="1"/>
          </p:cNvSpPr>
          <p:nvPr>
            <p:ph type="body" sz="quarter" idx="10"/>
          </p:nvPr>
        </p:nvSpPr>
        <p:spPr>
          <a:xfrm>
            <a:off x="502921" y="231775"/>
            <a:ext cx="8138159" cy="215900"/>
          </a:xfrm>
        </p:spPr>
        <p:txBody>
          <a:bodyPr/>
          <a:lstStyle/>
          <a:p>
            <a:r>
              <a:rPr lang="de-DE" dirty="0" err="1"/>
              <a:t>FreeStyle</a:t>
            </a:r>
            <a:r>
              <a:rPr lang="de-DE" dirty="0"/>
              <a:t> Libre 3: Einrichten der </a:t>
            </a:r>
            <a:r>
              <a:rPr lang="de-DE" dirty="0" err="1"/>
              <a:t>FreeStyle</a:t>
            </a:r>
            <a:r>
              <a:rPr lang="de-DE" dirty="0"/>
              <a:t> Libre 3 App</a:t>
            </a:r>
            <a:r>
              <a:rPr lang="de-DE" baseline="30000" dirty="0"/>
              <a:t>1</a:t>
            </a:r>
            <a:r>
              <a:rPr lang="de-DE" dirty="0"/>
              <a:t> und des Lesegeräts</a:t>
            </a:r>
          </a:p>
        </p:txBody>
      </p:sp>
      <p:sp>
        <p:nvSpPr>
          <p:cNvPr id="42" name="Titel 1">
            <a:extLst>
              <a:ext uri="{FF2B5EF4-FFF2-40B4-BE49-F238E27FC236}">
                <a16:creationId xmlns:a16="http://schemas.microsoft.com/office/drawing/2014/main" id="{56C0F424-EBC8-21AF-7F65-0E3FBBEA44E3}"/>
              </a:ext>
            </a:extLst>
          </p:cNvPr>
          <p:cNvSpPr>
            <a:spLocks noGrp="1"/>
          </p:cNvSpPr>
          <p:nvPr>
            <p:ph type="title"/>
          </p:nvPr>
        </p:nvSpPr>
        <p:spPr>
          <a:xfrm>
            <a:off x="502920" y="447675"/>
            <a:ext cx="8138160" cy="331446"/>
          </a:xfrm>
        </p:spPr>
        <p:txBody>
          <a:bodyPr/>
          <a:lstStyle/>
          <a:p>
            <a:r>
              <a:rPr lang="de-DE" dirty="0"/>
              <a:t>Einfache Datenauswertung mit den Berichten</a:t>
            </a:r>
          </a:p>
        </p:txBody>
      </p:sp>
      <p:pic>
        <p:nvPicPr>
          <p:cNvPr id="22" name="Grafik 21">
            <a:extLst>
              <a:ext uri="{FF2B5EF4-FFF2-40B4-BE49-F238E27FC236}">
                <a16:creationId xmlns:a16="http://schemas.microsoft.com/office/drawing/2014/main" id="{4ADA0CDC-00DB-80D1-E01A-510DC0F0ECE0}"/>
              </a:ext>
            </a:extLst>
          </p:cNvPr>
          <p:cNvPicPr>
            <a:picLocks noChangeAspect="1"/>
          </p:cNvPicPr>
          <p:nvPr/>
        </p:nvPicPr>
        <p:blipFill>
          <a:blip r:embed="rId3"/>
          <a:srcRect/>
          <a:stretch/>
        </p:blipFill>
        <p:spPr>
          <a:xfrm>
            <a:off x="5669851" y="1516040"/>
            <a:ext cx="1487626" cy="2160000"/>
          </a:xfrm>
          <a:prstGeom prst="rect">
            <a:avLst/>
          </a:prstGeom>
        </p:spPr>
      </p:pic>
      <p:cxnSp>
        <p:nvCxnSpPr>
          <p:cNvPr id="23" name="Straight Connector 40">
            <a:extLst>
              <a:ext uri="{FF2B5EF4-FFF2-40B4-BE49-F238E27FC236}">
                <a16:creationId xmlns:a16="http://schemas.microsoft.com/office/drawing/2014/main" id="{3BB4F57E-45E5-7EBB-A987-BE6C7952476F}"/>
              </a:ext>
            </a:extLst>
          </p:cNvPr>
          <p:cNvCxnSpPr>
            <a:cxnSpLocks/>
          </p:cNvCxnSpPr>
          <p:nvPr/>
        </p:nvCxnSpPr>
        <p:spPr>
          <a:xfrm>
            <a:off x="502920" y="1395640"/>
            <a:ext cx="3831797" cy="0"/>
          </a:xfrm>
          <a:prstGeom prst="line">
            <a:avLst/>
          </a:prstGeom>
          <a:ln w="12700">
            <a:solidFill>
              <a:srgbClr val="009CDE"/>
            </a:solidFill>
          </a:ln>
        </p:spPr>
        <p:style>
          <a:lnRef idx="1">
            <a:schemeClr val="accent1"/>
          </a:lnRef>
          <a:fillRef idx="0">
            <a:schemeClr val="accent1"/>
          </a:fillRef>
          <a:effectRef idx="0">
            <a:schemeClr val="accent1"/>
          </a:effectRef>
          <a:fontRef idx="minor">
            <a:schemeClr val="tx1"/>
          </a:fontRef>
        </p:style>
      </p:cxnSp>
      <p:sp>
        <p:nvSpPr>
          <p:cNvPr id="24" name="Rectangle 45">
            <a:extLst>
              <a:ext uri="{FF2B5EF4-FFF2-40B4-BE49-F238E27FC236}">
                <a16:creationId xmlns:a16="http://schemas.microsoft.com/office/drawing/2014/main" id="{239562D0-E8E9-5042-18D1-44F8407F79B7}"/>
              </a:ext>
            </a:extLst>
          </p:cNvPr>
          <p:cNvSpPr/>
          <p:nvPr/>
        </p:nvSpPr>
        <p:spPr>
          <a:xfrm>
            <a:off x="504000" y="1098000"/>
            <a:ext cx="2830562" cy="246221"/>
          </a:xfrm>
          <a:prstGeom prst="rect">
            <a:avLst/>
          </a:prstGeom>
        </p:spPr>
        <p:txBody>
          <a:bodyPr wrap="square" lIns="0" tIns="0" rIns="0" bIns="0">
            <a:spAutoFit/>
          </a:bodyPr>
          <a:lstStyle/>
          <a:p>
            <a:r>
              <a:rPr lang="en-US" sz="1600" b="1" dirty="0">
                <a:solidFill>
                  <a:srgbClr val="009CDE"/>
                </a:solidFill>
                <a:cs typeface="Calibri Light" panose="020F0302020204030204" pitchFamily="34" charset="0"/>
              </a:rPr>
              <a:t>FREESTYLE LIBRE 3 APP</a:t>
            </a:r>
            <a:endParaRPr lang="en-US" sz="1600" b="1" baseline="30000" dirty="0">
              <a:solidFill>
                <a:srgbClr val="009CDE"/>
              </a:solidFill>
              <a:cs typeface="Calibri Light" panose="020F0302020204030204" pitchFamily="34" charset="0"/>
            </a:endParaRPr>
          </a:p>
        </p:txBody>
      </p:sp>
      <p:cxnSp>
        <p:nvCxnSpPr>
          <p:cNvPr id="25" name="Straight Connector 40">
            <a:extLst>
              <a:ext uri="{FF2B5EF4-FFF2-40B4-BE49-F238E27FC236}">
                <a16:creationId xmlns:a16="http://schemas.microsoft.com/office/drawing/2014/main" id="{14E990A0-D3AE-ACCA-0653-760317A8086D}"/>
              </a:ext>
            </a:extLst>
          </p:cNvPr>
          <p:cNvCxnSpPr>
            <a:cxnSpLocks/>
          </p:cNvCxnSpPr>
          <p:nvPr/>
        </p:nvCxnSpPr>
        <p:spPr>
          <a:xfrm>
            <a:off x="4772297" y="1395640"/>
            <a:ext cx="3876403" cy="0"/>
          </a:xfrm>
          <a:prstGeom prst="line">
            <a:avLst/>
          </a:prstGeom>
          <a:ln w="12700">
            <a:solidFill>
              <a:srgbClr val="009CDE"/>
            </a:solidFill>
          </a:ln>
        </p:spPr>
        <p:style>
          <a:lnRef idx="1">
            <a:schemeClr val="accent1"/>
          </a:lnRef>
          <a:fillRef idx="0">
            <a:schemeClr val="accent1"/>
          </a:fillRef>
          <a:effectRef idx="0">
            <a:schemeClr val="accent1"/>
          </a:effectRef>
          <a:fontRef idx="minor">
            <a:schemeClr val="tx1"/>
          </a:fontRef>
        </p:style>
      </p:cxnSp>
      <p:sp>
        <p:nvSpPr>
          <p:cNvPr id="26" name="Rectangle 45">
            <a:extLst>
              <a:ext uri="{FF2B5EF4-FFF2-40B4-BE49-F238E27FC236}">
                <a16:creationId xmlns:a16="http://schemas.microsoft.com/office/drawing/2014/main" id="{C8815D8D-243F-B863-14C5-47076A7E2FCC}"/>
              </a:ext>
            </a:extLst>
          </p:cNvPr>
          <p:cNvSpPr/>
          <p:nvPr/>
        </p:nvSpPr>
        <p:spPr>
          <a:xfrm>
            <a:off x="4779467" y="1098000"/>
            <a:ext cx="2546210" cy="246221"/>
          </a:xfrm>
          <a:prstGeom prst="rect">
            <a:avLst/>
          </a:prstGeom>
        </p:spPr>
        <p:txBody>
          <a:bodyPr wrap="none" lIns="0" tIns="0" rIns="0" bIns="0">
            <a:spAutoFit/>
          </a:bodyPr>
          <a:lstStyle/>
          <a:p>
            <a:r>
              <a:rPr lang="en-US" sz="1600" b="1" dirty="0">
                <a:solidFill>
                  <a:srgbClr val="009CDE"/>
                </a:solidFill>
                <a:cs typeface="Calibri Light" panose="020F0302020204030204" pitchFamily="34" charset="0"/>
              </a:rPr>
              <a:t>FREESTYLE LIBRE 3 LESEGERÄT</a:t>
            </a:r>
            <a:endParaRPr lang="en-US" sz="1600" b="1" baseline="30000" dirty="0">
              <a:solidFill>
                <a:srgbClr val="009CDE"/>
              </a:solidFill>
              <a:cs typeface="Calibri Light" panose="020F0302020204030204" pitchFamily="34" charset="0"/>
            </a:endParaRPr>
          </a:p>
        </p:txBody>
      </p:sp>
    </p:spTree>
    <p:extLst>
      <p:ext uri="{BB962C8B-B14F-4D97-AF65-F5344CB8AC3E}">
        <p14:creationId xmlns:p14="http://schemas.microsoft.com/office/powerpoint/2010/main" val="1899526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BE4EB2DC-D722-6828-4B38-7DE1A75514A9}"/>
              </a:ext>
            </a:extLst>
          </p:cNvPr>
          <p:cNvSpPr>
            <a:spLocks noGrp="1"/>
          </p:cNvSpPr>
          <p:nvPr>
            <p:ph type="dt" sz="half" idx="15"/>
          </p:nvPr>
        </p:nvSpPr>
        <p:spPr/>
        <p:txBody>
          <a:bodyPr/>
          <a:lstStyle/>
          <a:p>
            <a:fld id="{A3AD4929-8258-AC47-850A-2F9E903296C7}" type="datetime1">
              <a:rPr lang="de-DE" sz="1000" smtClean="0"/>
              <a:t>16.04.24</a:t>
            </a:fld>
            <a:endParaRPr lang="en-IN" sz="1000"/>
          </a:p>
        </p:txBody>
      </p:sp>
      <p:sp>
        <p:nvSpPr>
          <p:cNvPr id="5" name="Foliennummernplatzhalter 4">
            <a:extLst>
              <a:ext uri="{FF2B5EF4-FFF2-40B4-BE49-F238E27FC236}">
                <a16:creationId xmlns:a16="http://schemas.microsoft.com/office/drawing/2014/main" id="{92F7D122-4B4B-99D0-FE6E-4A4419D4B513}"/>
              </a:ext>
            </a:extLst>
          </p:cNvPr>
          <p:cNvSpPr>
            <a:spLocks noGrp="1"/>
          </p:cNvSpPr>
          <p:nvPr>
            <p:ph type="sldNum" sz="quarter" idx="17"/>
          </p:nvPr>
        </p:nvSpPr>
        <p:spPr/>
        <p:txBody>
          <a:bodyPr/>
          <a:lstStyle/>
          <a:p>
            <a:pPr>
              <a:defRPr/>
            </a:pPr>
            <a:r>
              <a:rPr lang="en-IN"/>
              <a:t>|    </a:t>
            </a:r>
            <a:fld id="{7B2119CD-3B2D-4CEB-B404-D2E3F8CD6D69}" type="slidenum">
              <a:rPr lang="en-IN" smtClean="0"/>
              <a:pPr>
                <a:defRPr/>
              </a:pPr>
              <a:t>32</a:t>
            </a:fld>
            <a:endParaRPr lang="en-IN"/>
          </a:p>
        </p:txBody>
      </p:sp>
      <p:sp>
        <p:nvSpPr>
          <p:cNvPr id="7" name="Fußzeilenplatzhalter 6">
            <a:extLst>
              <a:ext uri="{FF2B5EF4-FFF2-40B4-BE49-F238E27FC236}">
                <a16:creationId xmlns:a16="http://schemas.microsoft.com/office/drawing/2014/main" id="{32C48065-01C0-73B2-2A70-6035E005D1FA}"/>
              </a:ext>
            </a:extLst>
          </p:cNvPr>
          <p:cNvSpPr>
            <a:spLocks noGrp="1"/>
          </p:cNvSpPr>
          <p:nvPr>
            <p:ph type="ftr" sz="quarter" idx="18"/>
          </p:nvPr>
        </p:nvSpPr>
        <p:spPr/>
        <p:txBody>
          <a:bodyPr/>
          <a:lstStyle/>
          <a:p>
            <a:pPr>
              <a:defRPr/>
            </a:pPr>
            <a:r>
              <a:rPr lang="en-US" dirty="0"/>
              <a:t>© 2024 Abbott | </a:t>
            </a:r>
            <a:r>
              <a:rPr lang="de-DE" dirty="0"/>
              <a:t>ADC-78239 v4.0 </a:t>
            </a:r>
            <a:r>
              <a:rPr lang="en-US" dirty="0"/>
              <a:t>| </a:t>
            </a:r>
            <a:r>
              <a:rPr lang="en-US" dirty="0" err="1"/>
              <a:t>Geschützt</a:t>
            </a:r>
            <a:r>
              <a:rPr lang="en-US" dirty="0"/>
              <a:t> und </a:t>
            </a:r>
            <a:r>
              <a:rPr lang="en-US" dirty="0" err="1"/>
              <a:t>vertraulich</a:t>
            </a:r>
            <a:r>
              <a:rPr lang="en-US" dirty="0"/>
              <a:t> - </a:t>
            </a:r>
            <a:r>
              <a:rPr lang="en-US" dirty="0" err="1"/>
              <a:t>nicht</a:t>
            </a:r>
            <a:r>
              <a:rPr lang="en-US" dirty="0"/>
              <a:t> </a:t>
            </a:r>
            <a:r>
              <a:rPr lang="en-US" dirty="0" err="1"/>
              <a:t>verbreiten</a:t>
            </a:r>
            <a:endParaRPr lang="en-IN" dirty="0"/>
          </a:p>
        </p:txBody>
      </p:sp>
      <p:sp>
        <p:nvSpPr>
          <p:cNvPr id="8" name="Textplatzhalter 7">
            <a:extLst>
              <a:ext uri="{FF2B5EF4-FFF2-40B4-BE49-F238E27FC236}">
                <a16:creationId xmlns:a16="http://schemas.microsoft.com/office/drawing/2014/main" id="{C4D5D5D1-8721-79F4-0CFD-B2683AEAD5E7}"/>
              </a:ext>
            </a:extLst>
          </p:cNvPr>
          <p:cNvSpPr>
            <a:spLocks noGrp="1"/>
          </p:cNvSpPr>
          <p:nvPr>
            <p:ph type="body" sz="quarter" idx="19"/>
          </p:nvPr>
        </p:nvSpPr>
        <p:spPr/>
        <p:txBody>
          <a:bodyPr/>
          <a:lstStyle/>
          <a:p>
            <a:r>
              <a:rPr lang="en-US"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 </a:t>
            </a:r>
            <a:r>
              <a:rPr lang="de-DE" b="1"/>
              <a:t>2. </a:t>
            </a:r>
            <a:r>
              <a:rPr lang="de-DE" err="1"/>
              <a:t>LibreView</a:t>
            </a:r>
            <a:r>
              <a:rPr lang="de-DE"/>
              <a:t> ist eine cloudbasierte Anwendung. Die </a:t>
            </a:r>
            <a:r>
              <a:rPr lang="de-DE" err="1"/>
              <a:t>LibreView</a:t>
            </a:r>
            <a:r>
              <a:rPr lang="de-DE"/>
              <a:t> Website ist nur mit bestimmten Betriebssystemen und Browsern kompatibel. Weitere Informationen finden Sie unter </a:t>
            </a:r>
            <a:r>
              <a:rPr lang="de-DE" err="1"/>
              <a:t>www.LibreView.com</a:t>
            </a:r>
            <a:r>
              <a:rPr lang="de-DE"/>
              <a:t>. </a:t>
            </a:r>
          </a:p>
        </p:txBody>
      </p:sp>
      <p:sp>
        <p:nvSpPr>
          <p:cNvPr id="9" name="Textfeld 8">
            <a:extLst>
              <a:ext uri="{FF2B5EF4-FFF2-40B4-BE49-F238E27FC236}">
                <a16:creationId xmlns:a16="http://schemas.microsoft.com/office/drawing/2014/main" id="{D9F9E349-8EC0-E1B4-79CC-9DC07DE31867}"/>
              </a:ext>
            </a:extLst>
          </p:cNvPr>
          <p:cNvSpPr txBox="1"/>
          <p:nvPr/>
        </p:nvSpPr>
        <p:spPr>
          <a:xfrm>
            <a:off x="503238" y="4109043"/>
            <a:ext cx="8329739" cy="430887"/>
          </a:xfrm>
          <a:prstGeom prst="rect">
            <a:avLst/>
          </a:prstGeom>
          <a:noFill/>
        </p:spPr>
        <p:txBody>
          <a:bodyPr wrap="square" lIns="0">
            <a:spAutoFit/>
          </a:bodyPr>
          <a:lstStyle/>
          <a:p>
            <a:pPr marR="5080" lvl="0">
              <a:spcBef>
                <a:spcPts val="600"/>
              </a:spcBef>
            </a:pPr>
            <a:r>
              <a:rPr lang="de-DE" sz="1100" spc="-10" dirty="0">
                <a:solidFill>
                  <a:schemeClr val="accent3"/>
                </a:solidFill>
                <a:latin typeface="Calibri" panose="020F0502020204030204" pitchFamily="34" charset="0"/>
                <a:cs typeface="Calibri" panose="020F0502020204030204" pitchFamily="34" charset="0"/>
              </a:rPr>
              <a:t>LibreView</a:t>
            </a:r>
            <a:r>
              <a:rPr lang="de-DE" sz="1100" spc="-10" baseline="30000" dirty="0">
                <a:solidFill>
                  <a:schemeClr val="accent3"/>
                </a:solidFill>
                <a:latin typeface="Calibri" panose="020F0502020204030204" pitchFamily="34" charset="0"/>
                <a:cs typeface="Calibri" panose="020F0502020204030204" pitchFamily="34" charset="0"/>
              </a:rPr>
              <a:t>2</a:t>
            </a:r>
            <a:r>
              <a:rPr lang="de-DE" sz="1100" spc="-10" dirty="0">
                <a:solidFill>
                  <a:schemeClr val="accent3"/>
                </a:solidFill>
                <a:latin typeface="Calibri" panose="020F0502020204030204" pitchFamily="34" charset="0"/>
                <a:cs typeface="Calibri" panose="020F0502020204030204" pitchFamily="34" charset="0"/>
              </a:rPr>
              <a:t> bietet weitere Analysefunktionen. Mehr Informationen finden Sie unter </a:t>
            </a:r>
            <a:r>
              <a:rPr lang="de-DE" sz="1100" spc="-10" dirty="0" err="1">
                <a:solidFill>
                  <a:schemeClr val="accent3"/>
                </a:solidFill>
                <a:latin typeface="Calibri" panose="020F0502020204030204" pitchFamily="34" charset="0"/>
                <a:cs typeface="Calibri" panose="020F0502020204030204" pitchFamily="34" charset="0"/>
              </a:rPr>
              <a:t>www.Mein.FreeStyle.de</a:t>
            </a:r>
            <a:r>
              <a:rPr lang="de-DE" sz="1100" spc="-10" dirty="0">
                <a:solidFill>
                  <a:schemeClr val="accent3"/>
                </a:solidFill>
                <a:latin typeface="Calibri" panose="020F0502020204030204" pitchFamily="34" charset="0"/>
                <a:cs typeface="Calibri" panose="020F0502020204030204" pitchFamily="34" charset="0"/>
              </a:rPr>
              <a:t> in den E-Learnings oder </a:t>
            </a:r>
            <a:br>
              <a:rPr lang="de-DE" sz="1100" spc="-10" dirty="0">
                <a:solidFill>
                  <a:schemeClr val="accent3"/>
                </a:solidFill>
                <a:latin typeface="Calibri" panose="020F0502020204030204" pitchFamily="34" charset="0"/>
                <a:cs typeface="Calibri" panose="020F0502020204030204" pitchFamily="34" charset="0"/>
              </a:rPr>
            </a:br>
            <a:r>
              <a:rPr lang="de-DE" sz="1100" spc="-10" dirty="0">
                <a:solidFill>
                  <a:schemeClr val="accent3"/>
                </a:solidFill>
                <a:latin typeface="Calibri" panose="020F0502020204030204" pitchFamily="34" charset="0"/>
                <a:cs typeface="Calibri" panose="020F0502020204030204" pitchFamily="34" charset="0"/>
              </a:rPr>
              <a:t>Online Live Seminaren im Trainingsbereich.</a:t>
            </a:r>
          </a:p>
        </p:txBody>
      </p:sp>
      <p:grpSp>
        <p:nvGrpSpPr>
          <p:cNvPr id="22" name="Gruppieren 21">
            <a:extLst>
              <a:ext uri="{FF2B5EF4-FFF2-40B4-BE49-F238E27FC236}">
                <a16:creationId xmlns:a16="http://schemas.microsoft.com/office/drawing/2014/main" id="{4ABB5FE6-529A-746B-485B-5687054A01EC}"/>
              </a:ext>
            </a:extLst>
          </p:cNvPr>
          <p:cNvGrpSpPr/>
          <p:nvPr/>
        </p:nvGrpSpPr>
        <p:grpSpPr>
          <a:xfrm>
            <a:off x="4779467" y="3496812"/>
            <a:ext cx="3928468" cy="646331"/>
            <a:chOff x="4772297" y="5992324"/>
            <a:chExt cx="3928468" cy="646331"/>
          </a:xfrm>
        </p:grpSpPr>
        <p:sp>
          <p:nvSpPr>
            <p:cNvPr id="23" name="Textfeld 22">
              <a:extLst>
                <a:ext uri="{FF2B5EF4-FFF2-40B4-BE49-F238E27FC236}">
                  <a16:creationId xmlns:a16="http://schemas.microsoft.com/office/drawing/2014/main" id="{E5BD0A53-206A-DB4D-B29E-AC362F665E98}"/>
                </a:ext>
              </a:extLst>
            </p:cNvPr>
            <p:cNvSpPr txBox="1"/>
            <p:nvPr/>
          </p:nvSpPr>
          <p:spPr>
            <a:xfrm>
              <a:off x="4772297" y="5992324"/>
              <a:ext cx="801356" cy="646331"/>
            </a:xfrm>
            <a:prstGeom prst="rect">
              <a:avLst/>
            </a:prstGeom>
            <a:noFill/>
          </p:spPr>
          <p:txBody>
            <a:bodyPr wrap="square">
              <a:spAutoFit/>
            </a:bodyPr>
            <a:lstStyle/>
            <a:p>
              <a:r>
                <a:rPr lang="de-DE" sz="3600" b="1" noProof="0" dirty="0">
                  <a:solidFill>
                    <a:schemeClr val="accent3">
                      <a:alpha val="80000"/>
                    </a:schemeClr>
                  </a:solidFill>
                  <a:latin typeface="Georgia" panose="02040502050405020303" pitchFamily="18" charset="0"/>
                  <a:cs typeface="Calibri" panose="020F0502020204030204" pitchFamily="34" charset="0"/>
                </a:rPr>
                <a:t>3</a:t>
              </a:r>
              <a:r>
                <a:rPr kumimoji="0" lang="de-DE" sz="3600" b="1" i="0" u="none" strike="noStrike" kern="1200" cap="none" spc="0" normalizeH="0" baseline="0" noProof="0" dirty="0">
                  <a:ln>
                    <a:noFill/>
                  </a:ln>
                  <a:solidFill>
                    <a:schemeClr val="accent3">
                      <a:alpha val="80000"/>
                    </a:schemeClr>
                  </a:solidFill>
                  <a:effectLst/>
                  <a:uLnTx/>
                  <a:uFillTx/>
                  <a:latin typeface="Georgia" panose="02040502050405020303" pitchFamily="18" charset="0"/>
                  <a:cs typeface="Calibri" panose="020F0502020204030204" pitchFamily="34" charset="0"/>
                </a:rPr>
                <a:t>.</a:t>
              </a:r>
              <a:endParaRPr lang="de-DE" sz="3600" b="1" dirty="0">
                <a:solidFill>
                  <a:schemeClr val="accent3">
                    <a:alpha val="80000"/>
                  </a:schemeClr>
                </a:solidFill>
                <a:latin typeface="Georgia" panose="02040502050405020303" pitchFamily="18" charset="0"/>
                <a:cs typeface="Calibri" panose="020F0502020204030204" pitchFamily="34" charset="0"/>
              </a:endParaRPr>
            </a:p>
          </p:txBody>
        </p:sp>
        <p:sp>
          <p:nvSpPr>
            <p:cNvPr id="24" name="Inhaltsplatzhalter 10">
              <a:extLst>
                <a:ext uri="{FF2B5EF4-FFF2-40B4-BE49-F238E27FC236}">
                  <a16:creationId xmlns:a16="http://schemas.microsoft.com/office/drawing/2014/main" id="{AB18BF45-F2A1-5AFD-16B1-2642815A0236}"/>
                </a:ext>
              </a:extLst>
            </p:cNvPr>
            <p:cNvSpPr txBox="1">
              <a:spLocks/>
            </p:cNvSpPr>
            <p:nvPr/>
          </p:nvSpPr>
          <p:spPr>
            <a:xfrm>
              <a:off x="5355019" y="6153258"/>
              <a:ext cx="3345746" cy="385737"/>
            </a:xfrm>
            <a:prstGeom prst="rect">
              <a:avLst/>
            </a:prstGeom>
          </p:spPr>
          <p:txBody>
            <a:bodyPr vert="horz" lIns="0" tIns="0" rIns="91440" bIns="45720" rtlCol="0" anchor="ctr">
              <a:noAutofit/>
            </a:bodyPr>
            <a:lstStyle>
              <a:lvl1pPr marL="0" indent="0" algn="l" defTabSz="685800" rtl="0" eaLnBrk="1" latinLnBrk="0" hangingPunct="1">
                <a:lnSpc>
                  <a:spcPct val="100000"/>
                </a:lnSpc>
                <a:spcBef>
                  <a:spcPts val="450"/>
                </a:spcBef>
                <a:buFont typeface="Arial" panose="020B0604020202020204" pitchFamily="34" charset="0"/>
                <a:buNone/>
                <a:defRPr sz="1800" b="1" kern="1200" cap="all" baseline="0">
                  <a:solidFill>
                    <a:schemeClr val="bg1"/>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bg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bg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defTabSz="914400">
                <a:spcBef>
                  <a:spcPts val="600"/>
                </a:spcBef>
                <a:defRPr/>
              </a:pPr>
              <a:r>
                <a:rPr lang="de-DE" sz="1200" b="0" cap="none" dirty="0">
                  <a:solidFill>
                    <a:schemeClr val="tx1"/>
                  </a:solidFill>
                  <a:latin typeface="Georgia" panose="02040502050405020303" pitchFamily="18" charset="0"/>
                </a:rPr>
                <a:t>Gewünschten Bericht auswählen</a:t>
              </a:r>
            </a:p>
          </p:txBody>
        </p:sp>
      </p:grpSp>
      <p:pic>
        <p:nvPicPr>
          <p:cNvPr id="32" name="Grafik 31">
            <a:extLst>
              <a:ext uri="{FF2B5EF4-FFF2-40B4-BE49-F238E27FC236}">
                <a16:creationId xmlns:a16="http://schemas.microsoft.com/office/drawing/2014/main" id="{4619A877-56C6-C2B1-D4AB-1904337E5551}"/>
              </a:ext>
            </a:extLst>
          </p:cNvPr>
          <p:cNvPicPr>
            <a:picLocks noChangeAspect="1"/>
          </p:cNvPicPr>
          <p:nvPr/>
        </p:nvPicPr>
        <p:blipFill>
          <a:blip r:embed="rId2"/>
          <a:srcRect/>
          <a:stretch/>
        </p:blipFill>
        <p:spPr>
          <a:xfrm>
            <a:off x="5669851" y="1516040"/>
            <a:ext cx="1487626" cy="2160000"/>
          </a:xfrm>
          <a:prstGeom prst="rect">
            <a:avLst/>
          </a:prstGeom>
        </p:spPr>
      </p:pic>
      <p:grpSp>
        <p:nvGrpSpPr>
          <p:cNvPr id="36" name="Gruppieren 35">
            <a:extLst>
              <a:ext uri="{FF2B5EF4-FFF2-40B4-BE49-F238E27FC236}">
                <a16:creationId xmlns:a16="http://schemas.microsoft.com/office/drawing/2014/main" id="{EA33D660-E098-A61B-384F-158C6ACC0CC2}"/>
              </a:ext>
            </a:extLst>
          </p:cNvPr>
          <p:cNvGrpSpPr/>
          <p:nvPr/>
        </p:nvGrpSpPr>
        <p:grpSpPr>
          <a:xfrm>
            <a:off x="420099" y="3496812"/>
            <a:ext cx="3928468" cy="646331"/>
            <a:chOff x="4772297" y="5992324"/>
            <a:chExt cx="3928468" cy="646331"/>
          </a:xfrm>
        </p:grpSpPr>
        <p:sp>
          <p:nvSpPr>
            <p:cNvPr id="37" name="Textfeld 36">
              <a:extLst>
                <a:ext uri="{FF2B5EF4-FFF2-40B4-BE49-F238E27FC236}">
                  <a16:creationId xmlns:a16="http://schemas.microsoft.com/office/drawing/2014/main" id="{CD94484F-392C-E578-F455-4761E60A3ABB}"/>
                </a:ext>
              </a:extLst>
            </p:cNvPr>
            <p:cNvSpPr txBox="1"/>
            <p:nvPr/>
          </p:nvSpPr>
          <p:spPr>
            <a:xfrm>
              <a:off x="4772297" y="5992324"/>
              <a:ext cx="801356" cy="646331"/>
            </a:xfrm>
            <a:prstGeom prst="rect">
              <a:avLst/>
            </a:prstGeom>
            <a:noFill/>
          </p:spPr>
          <p:txBody>
            <a:bodyPr wrap="square">
              <a:spAutoFit/>
            </a:bodyPr>
            <a:lstStyle/>
            <a:p>
              <a:r>
                <a:rPr lang="de-DE" sz="3600" b="1" noProof="0" dirty="0">
                  <a:solidFill>
                    <a:schemeClr val="accent3">
                      <a:alpha val="80000"/>
                    </a:schemeClr>
                  </a:solidFill>
                  <a:latin typeface="Georgia" panose="02040502050405020303" pitchFamily="18" charset="0"/>
                  <a:cs typeface="Calibri" panose="020F0502020204030204" pitchFamily="34" charset="0"/>
                </a:rPr>
                <a:t>3</a:t>
              </a:r>
              <a:r>
                <a:rPr kumimoji="0" lang="de-DE" sz="3600" b="1" i="0" u="none" strike="noStrike" kern="1200" cap="none" spc="0" normalizeH="0" baseline="0" noProof="0" dirty="0">
                  <a:ln>
                    <a:noFill/>
                  </a:ln>
                  <a:solidFill>
                    <a:schemeClr val="accent3">
                      <a:alpha val="80000"/>
                    </a:schemeClr>
                  </a:solidFill>
                  <a:effectLst/>
                  <a:uLnTx/>
                  <a:uFillTx/>
                  <a:latin typeface="Georgia" panose="02040502050405020303" pitchFamily="18" charset="0"/>
                  <a:cs typeface="Calibri" panose="020F0502020204030204" pitchFamily="34" charset="0"/>
                </a:rPr>
                <a:t>.</a:t>
              </a:r>
              <a:endParaRPr lang="de-DE" sz="3600" b="1" dirty="0">
                <a:solidFill>
                  <a:schemeClr val="accent3">
                    <a:alpha val="80000"/>
                  </a:schemeClr>
                </a:solidFill>
                <a:latin typeface="Georgia" panose="02040502050405020303" pitchFamily="18" charset="0"/>
                <a:cs typeface="Calibri" panose="020F0502020204030204" pitchFamily="34" charset="0"/>
              </a:endParaRPr>
            </a:p>
          </p:txBody>
        </p:sp>
        <p:sp>
          <p:nvSpPr>
            <p:cNvPr id="38" name="Inhaltsplatzhalter 10">
              <a:extLst>
                <a:ext uri="{FF2B5EF4-FFF2-40B4-BE49-F238E27FC236}">
                  <a16:creationId xmlns:a16="http://schemas.microsoft.com/office/drawing/2014/main" id="{124F2752-D37B-6D80-F7B4-88B65D5F0FB8}"/>
                </a:ext>
              </a:extLst>
            </p:cNvPr>
            <p:cNvSpPr txBox="1">
              <a:spLocks/>
            </p:cNvSpPr>
            <p:nvPr/>
          </p:nvSpPr>
          <p:spPr>
            <a:xfrm>
              <a:off x="5355019" y="6153258"/>
              <a:ext cx="3345746" cy="385737"/>
            </a:xfrm>
            <a:prstGeom prst="rect">
              <a:avLst/>
            </a:prstGeom>
          </p:spPr>
          <p:txBody>
            <a:bodyPr vert="horz" lIns="0" tIns="0" rIns="91440" bIns="45720" rtlCol="0" anchor="ctr">
              <a:noAutofit/>
            </a:bodyPr>
            <a:lstStyle>
              <a:lvl1pPr marL="0" indent="0" algn="l" defTabSz="685800" rtl="0" eaLnBrk="1" latinLnBrk="0" hangingPunct="1">
                <a:lnSpc>
                  <a:spcPct val="100000"/>
                </a:lnSpc>
                <a:spcBef>
                  <a:spcPts val="450"/>
                </a:spcBef>
                <a:buFont typeface="Arial" panose="020B0604020202020204" pitchFamily="34" charset="0"/>
                <a:buNone/>
                <a:defRPr sz="1800" b="1" kern="1200" cap="all" baseline="0">
                  <a:solidFill>
                    <a:schemeClr val="bg1"/>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bg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bg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defTabSz="914400">
                <a:spcBef>
                  <a:spcPts val="600"/>
                </a:spcBef>
                <a:defRPr/>
              </a:pPr>
              <a:r>
                <a:rPr lang="de-DE" sz="1200" b="0" cap="none" dirty="0">
                  <a:solidFill>
                    <a:schemeClr val="tx1"/>
                  </a:solidFill>
                  <a:latin typeface="Georgia" panose="02040502050405020303" pitchFamily="18" charset="0"/>
                </a:rPr>
                <a:t>Gewünschten Bericht auswählen</a:t>
              </a:r>
            </a:p>
          </p:txBody>
        </p:sp>
      </p:grpSp>
      <p:pic>
        <p:nvPicPr>
          <p:cNvPr id="2" name="Grafik 1">
            <a:extLst>
              <a:ext uri="{FF2B5EF4-FFF2-40B4-BE49-F238E27FC236}">
                <a16:creationId xmlns:a16="http://schemas.microsoft.com/office/drawing/2014/main" id="{A6C5C97C-87D1-A284-C789-4FC2D6B295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39252" y="1210758"/>
            <a:ext cx="1903748" cy="2692882"/>
          </a:xfrm>
          <a:prstGeom prst="rect">
            <a:avLst/>
          </a:prstGeom>
        </p:spPr>
      </p:pic>
      <p:sp>
        <p:nvSpPr>
          <p:cNvPr id="51" name="Textplatzhalter 3">
            <a:extLst>
              <a:ext uri="{FF2B5EF4-FFF2-40B4-BE49-F238E27FC236}">
                <a16:creationId xmlns:a16="http://schemas.microsoft.com/office/drawing/2014/main" id="{7FAE818D-7F47-9B5F-5D27-2CAE420C0F9A}"/>
              </a:ext>
            </a:extLst>
          </p:cNvPr>
          <p:cNvSpPr>
            <a:spLocks noGrp="1"/>
          </p:cNvSpPr>
          <p:nvPr>
            <p:ph type="body" sz="quarter" idx="10"/>
          </p:nvPr>
        </p:nvSpPr>
        <p:spPr>
          <a:xfrm>
            <a:off x="502921" y="231775"/>
            <a:ext cx="8138159" cy="215900"/>
          </a:xfrm>
        </p:spPr>
        <p:txBody>
          <a:bodyPr/>
          <a:lstStyle/>
          <a:p>
            <a:r>
              <a:rPr lang="de-DE" dirty="0" err="1"/>
              <a:t>FreeStyle</a:t>
            </a:r>
            <a:r>
              <a:rPr lang="de-DE" dirty="0"/>
              <a:t> Libre 3: Einrichten der </a:t>
            </a:r>
            <a:r>
              <a:rPr lang="de-DE" dirty="0" err="1"/>
              <a:t>FreeStyle</a:t>
            </a:r>
            <a:r>
              <a:rPr lang="de-DE" dirty="0"/>
              <a:t> Libre 3 App</a:t>
            </a:r>
            <a:r>
              <a:rPr lang="de-DE" baseline="30000" dirty="0"/>
              <a:t>1</a:t>
            </a:r>
            <a:r>
              <a:rPr lang="de-DE" dirty="0"/>
              <a:t> und des Lesegeräts</a:t>
            </a:r>
          </a:p>
        </p:txBody>
      </p:sp>
      <p:sp>
        <p:nvSpPr>
          <p:cNvPr id="52" name="Titel 1">
            <a:extLst>
              <a:ext uri="{FF2B5EF4-FFF2-40B4-BE49-F238E27FC236}">
                <a16:creationId xmlns:a16="http://schemas.microsoft.com/office/drawing/2014/main" id="{06C49C0B-EE20-57FD-9352-9D20F927DEFF}"/>
              </a:ext>
            </a:extLst>
          </p:cNvPr>
          <p:cNvSpPr>
            <a:spLocks noGrp="1"/>
          </p:cNvSpPr>
          <p:nvPr>
            <p:ph type="title"/>
          </p:nvPr>
        </p:nvSpPr>
        <p:spPr>
          <a:xfrm>
            <a:off x="502920" y="447675"/>
            <a:ext cx="8138160" cy="331446"/>
          </a:xfrm>
        </p:spPr>
        <p:txBody>
          <a:bodyPr/>
          <a:lstStyle/>
          <a:p>
            <a:r>
              <a:rPr lang="de-DE" dirty="0"/>
              <a:t>Einfache Datenauswertung mit den Berichten</a:t>
            </a:r>
          </a:p>
        </p:txBody>
      </p:sp>
      <p:cxnSp>
        <p:nvCxnSpPr>
          <p:cNvPr id="17" name="Straight Connector 40">
            <a:extLst>
              <a:ext uri="{FF2B5EF4-FFF2-40B4-BE49-F238E27FC236}">
                <a16:creationId xmlns:a16="http://schemas.microsoft.com/office/drawing/2014/main" id="{F55B423F-DEE6-1D40-771C-2DE0702B2257}"/>
              </a:ext>
            </a:extLst>
          </p:cNvPr>
          <p:cNvCxnSpPr>
            <a:cxnSpLocks/>
          </p:cNvCxnSpPr>
          <p:nvPr/>
        </p:nvCxnSpPr>
        <p:spPr>
          <a:xfrm>
            <a:off x="502920" y="1395640"/>
            <a:ext cx="3831797" cy="0"/>
          </a:xfrm>
          <a:prstGeom prst="line">
            <a:avLst/>
          </a:prstGeom>
          <a:ln w="12700">
            <a:solidFill>
              <a:srgbClr val="009CDE"/>
            </a:solidFill>
          </a:ln>
        </p:spPr>
        <p:style>
          <a:lnRef idx="1">
            <a:schemeClr val="accent1"/>
          </a:lnRef>
          <a:fillRef idx="0">
            <a:schemeClr val="accent1"/>
          </a:fillRef>
          <a:effectRef idx="0">
            <a:schemeClr val="accent1"/>
          </a:effectRef>
          <a:fontRef idx="minor">
            <a:schemeClr val="tx1"/>
          </a:fontRef>
        </p:style>
      </p:cxnSp>
      <p:sp>
        <p:nvSpPr>
          <p:cNvPr id="18" name="Rectangle 45">
            <a:extLst>
              <a:ext uri="{FF2B5EF4-FFF2-40B4-BE49-F238E27FC236}">
                <a16:creationId xmlns:a16="http://schemas.microsoft.com/office/drawing/2014/main" id="{2D29DF56-35B7-A7D4-028F-823380D03293}"/>
              </a:ext>
            </a:extLst>
          </p:cNvPr>
          <p:cNvSpPr/>
          <p:nvPr/>
        </p:nvSpPr>
        <p:spPr>
          <a:xfrm>
            <a:off x="504000" y="1098000"/>
            <a:ext cx="2830562" cy="246221"/>
          </a:xfrm>
          <a:prstGeom prst="rect">
            <a:avLst/>
          </a:prstGeom>
        </p:spPr>
        <p:txBody>
          <a:bodyPr wrap="square" lIns="0" tIns="0" rIns="0" bIns="0">
            <a:spAutoFit/>
          </a:bodyPr>
          <a:lstStyle/>
          <a:p>
            <a:r>
              <a:rPr lang="en-US" sz="1600" b="1" dirty="0">
                <a:solidFill>
                  <a:srgbClr val="009CDE"/>
                </a:solidFill>
                <a:cs typeface="Calibri Light" panose="020F0302020204030204" pitchFamily="34" charset="0"/>
              </a:rPr>
              <a:t>FREESTYLE LIBRE 3 APP</a:t>
            </a:r>
            <a:endParaRPr lang="en-US" sz="1600" b="1" baseline="30000" dirty="0">
              <a:solidFill>
                <a:srgbClr val="009CDE"/>
              </a:solidFill>
              <a:cs typeface="Calibri Light" panose="020F0302020204030204" pitchFamily="34" charset="0"/>
            </a:endParaRPr>
          </a:p>
        </p:txBody>
      </p:sp>
      <p:cxnSp>
        <p:nvCxnSpPr>
          <p:cNvPr id="19" name="Straight Connector 40">
            <a:extLst>
              <a:ext uri="{FF2B5EF4-FFF2-40B4-BE49-F238E27FC236}">
                <a16:creationId xmlns:a16="http://schemas.microsoft.com/office/drawing/2014/main" id="{88875989-28D2-D671-3A8C-8844AEB7FFD5}"/>
              </a:ext>
            </a:extLst>
          </p:cNvPr>
          <p:cNvCxnSpPr>
            <a:cxnSpLocks/>
          </p:cNvCxnSpPr>
          <p:nvPr/>
        </p:nvCxnSpPr>
        <p:spPr>
          <a:xfrm>
            <a:off x="4772297" y="1395640"/>
            <a:ext cx="3876403" cy="0"/>
          </a:xfrm>
          <a:prstGeom prst="line">
            <a:avLst/>
          </a:prstGeom>
          <a:ln w="12700">
            <a:solidFill>
              <a:srgbClr val="009CDE"/>
            </a:solidFill>
          </a:ln>
        </p:spPr>
        <p:style>
          <a:lnRef idx="1">
            <a:schemeClr val="accent1"/>
          </a:lnRef>
          <a:fillRef idx="0">
            <a:schemeClr val="accent1"/>
          </a:fillRef>
          <a:effectRef idx="0">
            <a:schemeClr val="accent1"/>
          </a:effectRef>
          <a:fontRef idx="minor">
            <a:schemeClr val="tx1"/>
          </a:fontRef>
        </p:style>
      </p:cxnSp>
      <p:sp>
        <p:nvSpPr>
          <p:cNvPr id="20" name="Rectangle 45">
            <a:extLst>
              <a:ext uri="{FF2B5EF4-FFF2-40B4-BE49-F238E27FC236}">
                <a16:creationId xmlns:a16="http://schemas.microsoft.com/office/drawing/2014/main" id="{760A8F27-6EED-B099-F0D2-0307C89F7406}"/>
              </a:ext>
            </a:extLst>
          </p:cNvPr>
          <p:cNvSpPr/>
          <p:nvPr/>
        </p:nvSpPr>
        <p:spPr>
          <a:xfrm>
            <a:off x="4779467" y="1098000"/>
            <a:ext cx="2546210" cy="246221"/>
          </a:xfrm>
          <a:prstGeom prst="rect">
            <a:avLst/>
          </a:prstGeom>
        </p:spPr>
        <p:txBody>
          <a:bodyPr wrap="none" lIns="0" tIns="0" rIns="0" bIns="0">
            <a:spAutoFit/>
          </a:bodyPr>
          <a:lstStyle/>
          <a:p>
            <a:r>
              <a:rPr lang="en-US" sz="1600" b="1" dirty="0">
                <a:solidFill>
                  <a:srgbClr val="009CDE"/>
                </a:solidFill>
                <a:cs typeface="Calibri Light" panose="020F0302020204030204" pitchFamily="34" charset="0"/>
              </a:rPr>
              <a:t>FREESTYLE LIBRE 3 LESEGERÄT</a:t>
            </a:r>
            <a:endParaRPr lang="en-US" sz="1600" b="1" baseline="30000" dirty="0">
              <a:solidFill>
                <a:srgbClr val="009CDE"/>
              </a:solidFill>
              <a:cs typeface="Calibri Light" panose="020F0302020204030204" pitchFamily="34" charset="0"/>
            </a:endParaRPr>
          </a:p>
        </p:txBody>
      </p:sp>
    </p:spTree>
    <p:extLst>
      <p:ext uri="{BB962C8B-B14F-4D97-AF65-F5344CB8AC3E}">
        <p14:creationId xmlns:p14="http://schemas.microsoft.com/office/powerpoint/2010/main" val="1779791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57C7FE60-3B55-28B0-46BA-5374ADDF9B6D}"/>
              </a:ext>
            </a:extLst>
          </p:cNvPr>
          <p:cNvPicPr>
            <a:picLocks noChangeAspect="1"/>
          </p:cNvPicPr>
          <p:nvPr/>
        </p:nvPicPr>
        <p:blipFill>
          <a:blip r:embed="rId2">
            <a:extLst>
              <a:ext uri="{28A0092B-C50C-407E-A947-70E740481C1C}">
                <a14:useLocalDpi xmlns:a14="http://schemas.microsoft.com/office/drawing/2010/main" val="0"/>
              </a:ext>
            </a:extLst>
          </a:blip>
          <a:srcRect l="20370" r="20370"/>
          <a:stretch/>
        </p:blipFill>
        <p:spPr>
          <a:xfrm>
            <a:off x="0" y="0"/>
            <a:ext cx="4572000" cy="5143500"/>
          </a:xfrm>
          <a:prstGeom prst="rect">
            <a:avLst/>
          </a:prstGeom>
        </p:spPr>
      </p:pic>
      <p:sp>
        <p:nvSpPr>
          <p:cNvPr id="18" name="Fußzeilenplatzhalter 2">
            <a:extLst>
              <a:ext uri="{FF2B5EF4-FFF2-40B4-BE49-F238E27FC236}">
                <a16:creationId xmlns:a16="http://schemas.microsoft.com/office/drawing/2014/main" id="{DBCA2E8C-60E1-9538-2DB5-56298CEA4CC9}"/>
              </a:ext>
            </a:extLst>
          </p:cNvPr>
          <p:cNvSpPr>
            <a:spLocks noGrp="1"/>
          </p:cNvSpPr>
          <p:nvPr>
            <p:ph type="ftr" sz="quarter" idx="10"/>
          </p:nvPr>
        </p:nvSpPr>
        <p:spPr>
          <a:xfrm>
            <a:off x="4859338" y="4767263"/>
            <a:ext cx="4469106" cy="274637"/>
          </a:xfrm>
        </p:spPr>
        <p:txBody>
          <a:bodyPr/>
          <a:lstStyle/>
          <a:p>
            <a:r>
              <a:rPr lang="de-DE" dirty="0">
                <a:solidFill>
                  <a:srgbClr val="031489"/>
                </a:solidFill>
              </a:rPr>
              <a:t>© 2024 Abbott | </a:t>
            </a:r>
            <a:r>
              <a:rPr lang="de-DE" sz="1000" dirty="0">
                <a:solidFill>
                  <a:srgbClr val="031489"/>
                </a:solidFill>
              </a:rPr>
              <a:t>ADC-78239 </a:t>
            </a:r>
            <a:r>
              <a:rPr lang="de-DE" dirty="0">
                <a:solidFill>
                  <a:srgbClr val="031489"/>
                </a:solidFill>
              </a:rPr>
              <a:t>v4.0</a:t>
            </a:r>
            <a:r>
              <a:rPr lang="de-DE" sz="1000" dirty="0">
                <a:solidFill>
                  <a:srgbClr val="031489"/>
                </a:solidFill>
              </a:rPr>
              <a:t> </a:t>
            </a:r>
            <a:r>
              <a:rPr lang="de-DE" dirty="0">
                <a:solidFill>
                  <a:srgbClr val="031489"/>
                </a:solidFill>
              </a:rPr>
              <a:t>| Geschützt und vertraulich - nicht verbreiten</a:t>
            </a:r>
            <a:endParaRPr lang="en-US" dirty="0">
              <a:solidFill>
                <a:srgbClr val="031489"/>
              </a:solidFill>
            </a:endParaRPr>
          </a:p>
        </p:txBody>
      </p:sp>
      <p:pic>
        <p:nvPicPr>
          <p:cNvPr id="15" name="Grafik 14">
            <a:extLst>
              <a:ext uri="{FF2B5EF4-FFF2-40B4-BE49-F238E27FC236}">
                <a16:creationId xmlns:a16="http://schemas.microsoft.com/office/drawing/2014/main" id="{0BFE18B0-9507-C4AC-1222-1E9934AEE570}"/>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20000" y="1728000"/>
            <a:ext cx="1280159" cy="1280159"/>
          </a:xfrm>
          <a:prstGeom prst="rect">
            <a:avLst/>
          </a:prstGeom>
        </p:spPr>
      </p:pic>
      <p:sp>
        <p:nvSpPr>
          <p:cNvPr id="17" name="Textfeld 16">
            <a:extLst>
              <a:ext uri="{FF2B5EF4-FFF2-40B4-BE49-F238E27FC236}">
                <a16:creationId xmlns:a16="http://schemas.microsoft.com/office/drawing/2014/main" id="{F955A285-A626-B1E7-036E-7E3598F3CE26}"/>
              </a:ext>
            </a:extLst>
          </p:cNvPr>
          <p:cNvSpPr txBox="1"/>
          <p:nvPr/>
        </p:nvSpPr>
        <p:spPr>
          <a:xfrm>
            <a:off x="4860000" y="4604497"/>
            <a:ext cx="4572000" cy="184666"/>
          </a:xfrm>
          <a:prstGeom prst="rect">
            <a:avLst/>
          </a:prstGeom>
          <a:noFill/>
        </p:spPr>
        <p:txBody>
          <a:bodyPr wrap="square" lIns="0" tIns="0" rIns="0" bIns="0" anchor="b">
            <a:spAutoFit/>
          </a:bodyPr>
          <a:lstStyle/>
          <a:p>
            <a:br>
              <a:rPr lang="de-DE" sz="600">
                <a:solidFill>
                  <a:srgbClr val="031489"/>
                </a:solidFill>
                <a:latin typeface="+mj-lt"/>
              </a:rPr>
            </a:br>
            <a:r>
              <a:rPr lang="de-DE" sz="600" b="1">
                <a:solidFill>
                  <a:srgbClr val="031489"/>
                </a:solidFill>
                <a:latin typeface="+mj-lt"/>
              </a:rPr>
              <a:t>1.</a:t>
            </a:r>
            <a:r>
              <a:rPr lang="de-DE" sz="600">
                <a:solidFill>
                  <a:srgbClr val="031489"/>
                </a:solidFill>
                <a:latin typeface="+mj-lt"/>
              </a:rPr>
              <a:t> Alarme sind standardgemäß ausgeschaltet und müssen eingeschaltet werden.</a:t>
            </a:r>
          </a:p>
        </p:txBody>
      </p:sp>
      <p:pic>
        <p:nvPicPr>
          <p:cNvPr id="2" name="Grafik 1">
            <a:extLst>
              <a:ext uri="{FF2B5EF4-FFF2-40B4-BE49-F238E27FC236}">
                <a16:creationId xmlns:a16="http://schemas.microsoft.com/office/drawing/2014/main" id="{99F84512-4C0E-06E6-F868-57F7566C61FE}"/>
              </a:ext>
            </a:extLst>
          </p:cNvPr>
          <p:cNvPicPr>
            <a:picLocks noChangeAspect="1"/>
          </p:cNvPicPr>
          <p:nvPr/>
        </p:nvPicPr>
        <p:blipFill>
          <a:blip r:embed="rId5"/>
          <a:stretch>
            <a:fillRect/>
          </a:stretch>
        </p:blipFill>
        <p:spPr>
          <a:xfrm>
            <a:off x="365064" y="2120683"/>
            <a:ext cx="764025" cy="756000"/>
          </a:xfrm>
          <a:prstGeom prst="rect">
            <a:avLst/>
          </a:prstGeom>
        </p:spPr>
      </p:pic>
      <p:pic>
        <p:nvPicPr>
          <p:cNvPr id="3" name="Grafik 2">
            <a:extLst>
              <a:ext uri="{FF2B5EF4-FFF2-40B4-BE49-F238E27FC236}">
                <a16:creationId xmlns:a16="http://schemas.microsoft.com/office/drawing/2014/main" id="{D071DA3C-7698-1915-F9A2-CB36C5A0824E}"/>
              </a:ext>
            </a:extLst>
          </p:cNvPr>
          <p:cNvPicPr>
            <a:picLocks noChangeAspect="1"/>
          </p:cNvPicPr>
          <p:nvPr/>
        </p:nvPicPr>
        <p:blipFill>
          <a:blip r:embed="rId6"/>
          <a:stretch>
            <a:fillRect/>
          </a:stretch>
        </p:blipFill>
        <p:spPr>
          <a:xfrm>
            <a:off x="1203384" y="1599234"/>
            <a:ext cx="601014" cy="511735"/>
          </a:xfrm>
          <a:prstGeom prst="rect">
            <a:avLst/>
          </a:prstGeom>
        </p:spPr>
      </p:pic>
      <p:grpSp>
        <p:nvGrpSpPr>
          <p:cNvPr id="4" name="Gruppieren 3">
            <a:extLst>
              <a:ext uri="{FF2B5EF4-FFF2-40B4-BE49-F238E27FC236}">
                <a16:creationId xmlns:a16="http://schemas.microsoft.com/office/drawing/2014/main" id="{3378CE26-0B59-ED23-728C-8C4E829B5A41}"/>
              </a:ext>
            </a:extLst>
          </p:cNvPr>
          <p:cNvGrpSpPr/>
          <p:nvPr/>
        </p:nvGrpSpPr>
        <p:grpSpPr>
          <a:xfrm flipH="1">
            <a:off x="1157390" y="2024332"/>
            <a:ext cx="346501" cy="410843"/>
            <a:chOff x="8776679" y="3691532"/>
            <a:chExt cx="252059" cy="312551"/>
          </a:xfrm>
        </p:grpSpPr>
        <p:cxnSp>
          <p:nvCxnSpPr>
            <p:cNvPr id="5" name="Gerader Verbinder 47">
              <a:extLst>
                <a:ext uri="{FF2B5EF4-FFF2-40B4-BE49-F238E27FC236}">
                  <a16:creationId xmlns:a16="http://schemas.microsoft.com/office/drawing/2014/main" id="{8A88ABAE-33E9-795C-DD08-C250D3CAB74E}"/>
                </a:ext>
              </a:extLst>
            </p:cNvPr>
            <p:cNvCxnSpPr>
              <a:cxnSpLocks/>
            </p:cNvCxnSpPr>
            <p:nvPr/>
          </p:nvCxnSpPr>
          <p:spPr>
            <a:xfrm>
              <a:off x="8776679" y="3691532"/>
              <a:ext cx="20297" cy="16302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Gerader Verbinder 49">
              <a:extLst>
                <a:ext uri="{FF2B5EF4-FFF2-40B4-BE49-F238E27FC236}">
                  <a16:creationId xmlns:a16="http://schemas.microsoft.com/office/drawing/2014/main" id="{BD83ACC4-D9B6-8671-FE22-701A2FBA6AD7}"/>
                </a:ext>
              </a:extLst>
            </p:cNvPr>
            <p:cNvCxnSpPr>
              <a:cxnSpLocks/>
            </p:cNvCxnSpPr>
            <p:nvPr/>
          </p:nvCxnSpPr>
          <p:spPr>
            <a:xfrm>
              <a:off x="8796976" y="3854557"/>
              <a:ext cx="231762" cy="14952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9" name="Titel 9">
            <a:extLst>
              <a:ext uri="{FF2B5EF4-FFF2-40B4-BE49-F238E27FC236}">
                <a16:creationId xmlns:a16="http://schemas.microsoft.com/office/drawing/2014/main" id="{F8A7C6C9-538C-8585-36D4-DC2F9B186434}"/>
              </a:ext>
            </a:extLst>
          </p:cNvPr>
          <p:cNvSpPr txBox="1">
            <a:spLocks/>
          </p:cNvSpPr>
          <p:nvPr/>
        </p:nvSpPr>
        <p:spPr>
          <a:xfrm>
            <a:off x="4859338" y="3099438"/>
            <a:ext cx="4284662" cy="82550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a:lstStyle>
          <a:p>
            <a:r>
              <a:rPr lang="de-DE" sz="3200" dirty="0">
                <a:solidFill>
                  <a:srgbClr val="031489"/>
                </a:solidFill>
              </a:rPr>
              <a:t>Alarme</a:t>
            </a:r>
            <a:r>
              <a:rPr lang="de-DE" sz="3200" baseline="30000" dirty="0">
                <a:solidFill>
                  <a:srgbClr val="031489"/>
                </a:solidFill>
              </a:rPr>
              <a:t>1</a:t>
            </a:r>
            <a:r>
              <a:rPr lang="de-DE" sz="3200" dirty="0">
                <a:solidFill>
                  <a:srgbClr val="031489"/>
                </a:solidFill>
              </a:rPr>
              <a:t> bei </a:t>
            </a:r>
            <a:br>
              <a:rPr lang="de-DE" sz="3200" dirty="0">
                <a:solidFill>
                  <a:srgbClr val="031489"/>
                </a:solidFill>
              </a:rPr>
            </a:br>
            <a:r>
              <a:rPr lang="de-DE" sz="3200" dirty="0" err="1">
                <a:solidFill>
                  <a:srgbClr val="031489"/>
                </a:solidFill>
              </a:rPr>
              <a:t>FreeStyle</a:t>
            </a:r>
            <a:r>
              <a:rPr lang="de-DE" sz="3200" dirty="0">
                <a:solidFill>
                  <a:srgbClr val="031489"/>
                </a:solidFill>
              </a:rPr>
              <a:t> Libre 3</a:t>
            </a:r>
            <a:endParaRPr lang="de-DE" sz="3200" baseline="30000" dirty="0">
              <a:solidFill>
                <a:srgbClr val="031489"/>
              </a:solidFill>
            </a:endParaRPr>
          </a:p>
        </p:txBody>
      </p:sp>
      <p:grpSp>
        <p:nvGrpSpPr>
          <p:cNvPr id="10" name="Gruppieren 9">
            <a:extLst>
              <a:ext uri="{FF2B5EF4-FFF2-40B4-BE49-F238E27FC236}">
                <a16:creationId xmlns:a16="http://schemas.microsoft.com/office/drawing/2014/main" id="{933F45E8-9DF3-F476-E825-E942D0F5D4F8}"/>
              </a:ext>
            </a:extLst>
          </p:cNvPr>
          <p:cNvGrpSpPr/>
          <p:nvPr/>
        </p:nvGrpSpPr>
        <p:grpSpPr>
          <a:xfrm>
            <a:off x="4731353" y="391962"/>
            <a:ext cx="1960326" cy="2926278"/>
            <a:chOff x="5262023" y="-54019"/>
            <a:chExt cx="2868010" cy="4281224"/>
          </a:xfrm>
        </p:grpSpPr>
        <p:pic>
          <p:nvPicPr>
            <p:cNvPr id="11" name="Grafik 10">
              <a:extLst>
                <a:ext uri="{FF2B5EF4-FFF2-40B4-BE49-F238E27FC236}">
                  <a16:creationId xmlns:a16="http://schemas.microsoft.com/office/drawing/2014/main" id="{B45848CF-EFB1-7E11-93E3-C7C5D3EA0BA6}"/>
                </a:ext>
              </a:extLst>
            </p:cNvPr>
            <p:cNvPicPr>
              <a:picLocks noChangeAspect="1"/>
            </p:cNvPicPr>
            <p:nvPr/>
          </p:nvPicPr>
          <p:blipFill>
            <a:blip r:embed="rId7"/>
            <a:srcRect/>
            <a:stretch/>
          </p:blipFill>
          <p:spPr>
            <a:xfrm>
              <a:off x="5262023" y="-54019"/>
              <a:ext cx="2234550" cy="3907492"/>
            </a:xfrm>
            <a:prstGeom prst="rect">
              <a:avLst/>
            </a:prstGeom>
          </p:spPr>
        </p:pic>
        <p:pic>
          <p:nvPicPr>
            <p:cNvPr id="14" name="Grafik 13">
              <a:extLst>
                <a:ext uri="{FF2B5EF4-FFF2-40B4-BE49-F238E27FC236}">
                  <a16:creationId xmlns:a16="http://schemas.microsoft.com/office/drawing/2014/main" id="{9D50698A-FC9E-811B-5043-9507BB82A8EB}"/>
                </a:ext>
              </a:extLst>
            </p:cNvPr>
            <p:cNvPicPr>
              <a:picLocks noChangeAspect="1"/>
            </p:cNvPicPr>
            <p:nvPr/>
          </p:nvPicPr>
          <p:blipFill>
            <a:blip r:embed="rId8"/>
            <a:stretch>
              <a:fillRect/>
            </a:stretch>
          </p:blipFill>
          <p:spPr>
            <a:xfrm>
              <a:off x="6502099" y="1743075"/>
              <a:ext cx="1627934" cy="2484130"/>
            </a:xfrm>
            <a:prstGeom prst="rect">
              <a:avLst/>
            </a:prstGeom>
          </p:spPr>
        </p:pic>
      </p:grpSp>
    </p:spTree>
    <p:extLst>
      <p:ext uri="{BB962C8B-B14F-4D97-AF65-F5344CB8AC3E}">
        <p14:creationId xmlns:p14="http://schemas.microsoft.com/office/powerpoint/2010/main" val="583034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47C81F5-087B-9F17-DF5D-123E6E7EE7EE}"/>
              </a:ext>
            </a:extLst>
          </p:cNvPr>
          <p:cNvSpPr>
            <a:spLocks noGrp="1"/>
          </p:cNvSpPr>
          <p:nvPr>
            <p:ph type="body" sz="quarter" idx="10"/>
          </p:nvPr>
        </p:nvSpPr>
        <p:spPr/>
        <p:txBody>
          <a:bodyPr/>
          <a:lstStyle/>
          <a:p>
            <a:r>
              <a:rPr lang="de-DE"/>
              <a:t>Alarme</a:t>
            </a:r>
            <a:r>
              <a:rPr lang="de-DE" baseline="30000"/>
              <a:t>1</a:t>
            </a:r>
            <a:r>
              <a:rPr lang="de-DE"/>
              <a:t> bei </a:t>
            </a:r>
            <a:r>
              <a:rPr lang="de-DE" err="1"/>
              <a:t>FreeStyle</a:t>
            </a:r>
            <a:r>
              <a:rPr lang="de-DE"/>
              <a:t> Libre 3</a:t>
            </a:r>
          </a:p>
        </p:txBody>
      </p:sp>
      <p:sp>
        <p:nvSpPr>
          <p:cNvPr id="7" name="Titel 6">
            <a:extLst>
              <a:ext uri="{FF2B5EF4-FFF2-40B4-BE49-F238E27FC236}">
                <a16:creationId xmlns:a16="http://schemas.microsoft.com/office/drawing/2014/main" id="{923949E5-5CA1-2942-A6E5-DAF01D8AED16}"/>
              </a:ext>
            </a:extLst>
          </p:cNvPr>
          <p:cNvSpPr>
            <a:spLocks noGrp="1"/>
          </p:cNvSpPr>
          <p:nvPr>
            <p:ph type="title"/>
          </p:nvPr>
        </p:nvSpPr>
        <p:spPr/>
        <p:txBody>
          <a:bodyPr/>
          <a:lstStyle/>
          <a:p>
            <a:r>
              <a:rPr lang="de-DE" err="1"/>
              <a:t>FreeStyle</a:t>
            </a:r>
            <a:r>
              <a:rPr lang="de-DE"/>
              <a:t> Libre 3 mit optionalen Alarmen nutzen</a:t>
            </a:r>
          </a:p>
        </p:txBody>
      </p:sp>
      <p:sp>
        <p:nvSpPr>
          <p:cNvPr id="3" name="Fußzeilenplatzhalter 2">
            <a:extLst>
              <a:ext uri="{FF2B5EF4-FFF2-40B4-BE49-F238E27FC236}">
                <a16:creationId xmlns:a16="http://schemas.microsoft.com/office/drawing/2014/main" id="{6A31AD5D-CFBC-4C44-BB43-2F62AD3846C0}"/>
              </a:ext>
            </a:extLst>
          </p:cNvPr>
          <p:cNvSpPr>
            <a:spLocks noGrp="1"/>
          </p:cNvSpPr>
          <p:nvPr>
            <p:ph type="ftr" sz="quarter" idx="18"/>
          </p:nvPr>
        </p:nvSpPr>
        <p:spPr/>
        <p:txBody>
          <a:bodyPr/>
          <a:lstStyle/>
          <a:p>
            <a:r>
              <a:rPr lang="de-DE" dirty="0"/>
              <a:t>© 2024 Abbott | ADC-78239 v4.0 | Geschützt und vertraulich - nicht verbreiten</a:t>
            </a:r>
            <a:endParaRPr lang="en-US" dirty="0"/>
          </a:p>
        </p:txBody>
      </p:sp>
      <p:sp>
        <p:nvSpPr>
          <p:cNvPr id="16" name="Textplatzhalter 15">
            <a:extLst>
              <a:ext uri="{FF2B5EF4-FFF2-40B4-BE49-F238E27FC236}">
                <a16:creationId xmlns:a16="http://schemas.microsoft.com/office/drawing/2014/main" id="{D3C96473-44A7-6609-5A9C-E356F3388243}"/>
              </a:ext>
            </a:extLst>
          </p:cNvPr>
          <p:cNvSpPr>
            <a:spLocks noGrp="1"/>
          </p:cNvSpPr>
          <p:nvPr>
            <p:ph type="body" sz="quarter" idx="19"/>
          </p:nvPr>
        </p:nvSpPr>
        <p:spPr>
          <a:xfrm>
            <a:off x="502918" y="4482862"/>
            <a:ext cx="8145781" cy="308464"/>
          </a:xfrm>
        </p:spPr>
        <p:txBody>
          <a:bodyPr/>
          <a:lstStyle/>
          <a:p>
            <a:br>
              <a:rPr lang="de-DE" sz="600" dirty="0">
                <a:latin typeface="Georgia" panose="02040502050405020303" pitchFamily="18" charset="0"/>
              </a:rPr>
            </a:br>
            <a:r>
              <a:rPr lang="de-DE" sz="600" b="1" dirty="0">
                <a:latin typeface="Georgia" panose="02040502050405020303" pitchFamily="18" charset="0"/>
              </a:rPr>
              <a:t>1. </a:t>
            </a:r>
            <a:r>
              <a:rPr lang="de-DE" sz="600" dirty="0">
                <a:latin typeface="Georgia" panose="02040502050405020303" pitchFamily="18" charset="0"/>
              </a:rPr>
              <a:t>Alarme sind standardgemäß ausgeschaltet und müssen eingeschaltet werden.</a:t>
            </a:r>
            <a:r>
              <a:rPr lang="de-DE" sz="600" b="1" dirty="0">
                <a:latin typeface="Georgia" panose="02040502050405020303" pitchFamily="18" charset="0"/>
              </a:rPr>
              <a:t> 2. </a:t>
            </a:r>
            <a:r>
              <a:rPr lang="de-DE" sz="600" dirty="0">
                <a:latin typeface="Georgia" panose="02040502050405020303" pitchFamily="18" charset="0"/>
              </a:rPr>
              <a:t>Der Alarm bei Signalverlust wird automatisch aktiviert, sobald ein Glukose-Alarm zum ersten Mal eingeschaltet wird. Der Alarm bei Signalverlust kann jederzeit aus- und wieder eingeschaltet werden. </a:t>
            </a:r>
            <a:endParaRPr lang="en-US" sz="600" dirty="0">
              <a:latin typeface="Georgia" panose="02040502050405020303" pitchFamily="18" charset="0"/>
            </a:endParaRPr>
          </a:p>
        </p:txBody>
      </p:sp>
      <p:sp>
        <p:nvSpPr>
          <p:cNvPr id="78" name="Textfeld 77">
            <a:extLst>
              <a:ext uri="{FF2B5EF4-FFF2-40B4-BE49-F238E27FC236}">
                <a16:creationId xmlns:a16="http://schemas.microsoft.com/office/drawing/2014/main" id="{743A17A2-3B55-42E7-932E-2A16B041427B}"/>
              </a:ext>
            </a:extLst>
          </p:cNvPr>
          <p:cNvSpPr txBox="1"/>
          <p:nvPr/>
        </p:nvSpPr>
        <p:spPr>
          <a:xfrm>
            <a:off x="504000" y="1098000"/>
            <a:ext cx="8416343" cy="738664"/>
          </a:xfrm>
          <a:prstGeom prst="rect">
            <a:avLst/>
          </a:prstGeom>
          <a:noFill/>
        </p:spPr>
        <p:txBody>
          <a:bodyPr wrap="square" lIns="0" tIns="0" rIns="0" bIns="0">
            <a:spAutoFit/>
          </a:bodyPr>
          <a:lstStyle/>
          <a:p>
            <a:r>
              <a:rPr lang="de-DE" sz="1600" b="1" dirty="0">
                <a:solidFill>
                  <a:schemeClr val="accent3"/>
                </a:solidFill>
                <a:latin typeface="Calibri" panose="020F0502020204030204" pitchFamily="34" charset="0"/>
                <a:cs typeface="Calibri" panose="020F0502020204030204" pitchFamily="34" charset="0"/>
              </a:rPr>
              <a:t>IHR FREESTYLE LIBRE 3 LESEGERÄT KANN ALARME BEI HOHEN UND NIEDRIGEN GLUKOSEWERTEN AUSGEBEN. EIN GLUKOSE-ALARM WIRD AUSGELÖST, SOBALD IHR ZUCKERWERT DIE FESTGELEGTEN GRENZE ÜBER- ODER UNTERSCHREITET. </a:t>
            </a:r>
          </a:p>
        </p:txBody>
      </p:sp>
      <p:sp>
        <p:nvSpPr>
          <p:cNvPr id="79" name="object 25">
            <a:extLst>
              <a:ext uri="{FF2B5EF4-FFF2-40B4-BE49-F238E27FC236}">
                <a16:creationId xmlns:a16="http://schemas.microsoft.com/office/drawing/2014/main" id="{ECFE6FAD-F554-4C01-B628-A8B4B5BDE639}"/>
              </a:ext>
            </a:extLst>
          </p:cNvPr>
          <p:cNvSpPr txBox="1"/>
          <p:nvPr/>
        </p:nvSpPr>
        <p:spPr>
          <a:xfrm>
            <a:off x="503238" y="1911213"/>
            <a:ext cx="2392359" cy="177030"/>
          </a:xfrm>
          <a:prstGeom prst="rect">
            <a:avLst/>
          </a:prstGeom>
        </p:spPr>
        <p:txBody>
          <a:bodyPr vert="horz" wrap="square" lIns="0" tIns="7678" rIns="0" bIns="0" rtlCol="0">
            <a:spAutoFit/>
          </a:bodyPr>
          <a:lstStyle>
            <a:defPPr>
              <a:defRPr lang="en-US"/>
            </a:defPPr>
            <a:lvl1pPr marL="7677" marR="3071">
              <a:spcBef>
                <a:spcPts val="60"/>
              </a:spcBef>
              <a:defRPr sz="1100" b="1">
                <a:cs typeface="HelveticaNeueLT Pro 55 Roman"/>
              </a:defRPr>
            </a:lvl1pPr>
          </a:lstStyle>
          <a:p>
            <a:r>
              <a:rPr lang="de-DE" dirty="0">
                <a:latin typeface="Georgia" panose="02040502050405020303" pitchFamily="18" charset="0"/>
                <a:cs typeface="Calibri" panose="020F0502020204030204" pitchFamily="34" charset="0"/>
              </a:rPr>
              <a:t>Alarme</a:t>
            </a:r>
            <a:r>
              <a:rPr dirty="0">
                <a:latin typeface="Georgia" panose="02040502050405020303" pitchFamily="18" charset="0"/>
                <a:cs typeface="Calibri" panose="020F0502020204030204" pitchFamily="34" charset="0"/>
              </a:rPr>
              <a:t> </a:t>
            </a:r>
            <a:r>
              <a:rPr lang="de-DE" dirty="0">
                <a:latin typeface="Georgia" panose="02040502050405020303" pitchFamily="18" charset="0"/>
                <a:cs typeface="Calibri" panose="020F0502020204030204" pitchFamily="34" charset="0"/>
              </a:rPr>
              <a:t>erfolgen</a:t>
            </a:r>
            <a:r>
              <a:rPr dirty="0">
                <a:latin typeface="Georgia" panose="02040502050405020303" pitchFamily="18" charset="0"/>
                <a:cs typeface="Calibri" panose="020F0502020204030204" pitchFamily="34" charset="0"/>
              </a:rPr>
              <a:t> </a:t>
            </a:r>
            <a:r>
              <a:rPr lang="de-DE" dirty="0">
                <a:latin typeface="Georgia" panose="02040502050405020303" pitchFamily="18" charset="0"/>
                <a:cs typeface="Calibri" panose="020F0502020204030204" pitchFamily="34" charset="0"/>
              </a:rPr>
              <a:t>bei</a:t>
            </a:r>
            <a:r>
              <a:rPr dirty="0">
                <a:latin typeface="Georgia" panose="02040502050405020303" pitchFamily="18" charset="0"/>
                <a:cs typeface="Calibri" panose="020F0502020204030204" pitchFamily="34" charset="0"/>
              </a:rPr>
              <a:t>:</a:t>
            </a:r>
          </a:p>
        </p:txBody>
      </p:sp>
      <p:grpSp>
        <p:nvGrpSpPr>
          <p:cNvPr id="10" name="Gruppieren 9">
            <a:extLst>
              <a:ext uri="{FF2B5EF4-FFF2-40B4-BE49-F238E27FC236}">
                <a16:creationId xmlns:a16="http://schemas.microsoft.com/office/drawing/2014/main" id="{9DF23605-FD4F-183C-D1CE-D5474F87C49D}"/>
              </a:ext>
            </a:extLst>
          </p:cNvPr>
          <p:cNvGrpSpPr/>
          <p:nvPr/>
        </p:nvGrpSpPr>
        <p:grpSpPr>
          <a:xfrm>
            <a:off x="503238" y="3838694"/>
            <a:ext cx="3337242" cy="635783"/>
            <a:chOff x="503238" y="3853965"/>
            <a:chExt cx="3337242" cy="635783"/>
          </a:xfrm>
        </p:grpSpPr>
        <p:sp>
          <p:nvSpPr>
            <p:cNvPr id="173" name="Abgerundetes Rechteck 24">
              <a:extLst>
                <a:ext uri="{FF2B5EF4-FFF2-40B4-BE49-F238E27FC236}">
                  <a16:creationId xmlns:a16="http://schemas.microsoft.com/office/drawing/2014/main" id="{23E01BEF-CC0C-49DA-B887-75EB65D0F693}"/>
                </a:ext>
              </a:extLst>
            </p:cNvPr>
            <p:cNvSpPr/>
            <p:nvPr/>
          </p:nvSpPr>
          <p:spPr>
            <a:xfrm>
              <a:off x="503238" y="3853965"/>
              <a:ext cx="3337242" cy="635783"/>
            </a:xfrm>
            <a:prstGeom prst="roundRect">
              <a:avLst>
                <a:gd name="adj" fmla="val 12102"/>
              </a:avLst>
            </a:prstGeom>
            <a:noFill/>
            <a:ln w="25400" cap="flat" cmpd="sng" algn="ctr">
              <a:solidFill>
                <a:schemeClr val="accent3"/>
              </a:solidFill>
              <a:prstDash val="solid"/>
            </a:ln>
            <a:effectLst/>
          </p:spPr>
          <p:txBody>
            <a:bodyPr lIns="72000" rtlCol="0" anchor="ctr"/>
            <a:lstStyle/>
            <a:p>
              <a:pPr marL="0" marR="0" lvl="0" indent="0" defTabSz="914400" eaLnBrk="1" fontAlgn="auto" latinLnBrk="0" hangingPunct="1">
                <a:lnSpc>
                  <a:spcPct val="100000"/>
                </a:lnSpc>
                <a:spcBef>
                  <a:spcPts val="68"/>
                </a:spcBef>
                <a:spcAft>
                  <a:spcPts val="0"/>
                </a:spcAft>
                <a:buClrTx/>
                <a:buSzTx/>
                <a:buFontTx/>
                <a:buNone/>
                <a:tabLst/>
                <a:defRPr/>
              </a:pPr>
              <a:r>
                <a:rPr kumimoji="0" lang="de-DE" sz="1200" b="1" i="0" u="none" strike="noStrike" kern="0" cap="none" spc="-10" normalizeH="0" baseline="0" noProof="0">
                  <a:ln>
                    <a:noFill/>
                  </a:ln>
                  <a:solidFill>
                    <a:schemeClr val="accent3"/>
                  </a:solidFill>
                  <a:effectLst/>
                  <a:uLnTx/>
                  <a:uFillTx/>
                  <a:latin typeface="Georgia" panose="02040502050405020303" pitchFamily="18" charset="0"/>
                  <a:cs typeface="Arial" panose="020B0604020202020204" pitchFamily="34" charset="0"/>
                </a:rPr>
                <a:t>niedrigen</a:t>
              </a:r>
              <a:r>
                <a:rPr kumimoji="0" lang="de-DE" sz="1200" b="1" i="0" u="none" strike="noStrike" kern="0" cap="none" spc="-27" normalizeH="0" baseline="0" noProof="0">
                  <a:ln>
                    <a:noFill/>
                  </a:ln>
                  <a:solidFill>
                    <a:schemeClr val="accent3"/>
                  </a:solidFill>
                  <a:effectLst/>
                  <a:uLnTx/>
                  <a:uFillTx/>
                  <a:latin typeface="Georgia" panose="02040502050405020303" pitchFamily="18" charset="0"/>
                  <a:cs typeface="Arial" panose="020B0604020202020204" pitchFamily="34" charset="0"/>
                </a:rPr>
                <a:t> </a:t>
              </a:r>
              <a:r>
                <a:rPr lang="de-DE" sz="1200" b="1" kern="0" spc="-17">
                  <a:solidFill>
                    <a:schemeClr val="accent3"/>
                  </a:solidFill>
                  <a:latin typeface="Georgia" panose="02040502050405020303" pitchFamily="18" charset="0"/>
                  <a:cs typeface="Arial" panose="020B0604020202020204" pitchFamily="34" charset="0"/>
                </a:rPr>
                <a:t>Zucker</a:t>
              </a:r>
              <a:r>
                <a:rPr kumimoji="0" lang="de-DE" sz="1200" b="1" i="0" u="none" strike="noStrike" kern="0" cap="none" spc="-17" normalizeH="0" baseline="0" noProof="0">
                  <a:ln>
                    <a:noFill/>
                  </a:ln>
                  <a:solidFill>
                    <a:schemeClr val="accent3"/>
                  </a:solidFill>
                  <a:effectLst/>
                  <a:uLnTx/>
                  <a:uFillTx/>
                  <a:latin typeface="Georgia" panose="02040502050405020303" pitchFamily="18" charset="0"/>
                  <a:cs typeface="Arial" panose="020B0604020202020204" pitchFamily="34" charset="0"/>
                </a:rPr>
                <a:t>werten</a:t>
              </a:r>
              <a:endParaRPr kumimoji="0" lang="de-DE" sz="1200" b="1" i="0" u="none" strike="noStrike" kern="0" cap="none" spc="0" normalizeH="0" baseline="0" noProof="0">
                <a:ln>
                  <a:noFill/>
                </a:ln>
                <a:solidFill>
                  <a:schemeClr val="accent3"/>
                </a:solidFill>
                <a:effectLst/>
                <a:uLnTx/>
                <a:uFillTx/>
                <a:latin typeface="Georgia" panose="02040502050405020303" pitchFamily="18" charset="0"/>
                <a:cs typeface="Arial" panose="020B0604020202020204" pitchFamily="34" charset="0"/>
              </a:endParaRPr>
            </a:p>
            <a:p>
              <a:pPr>
                <a:defRPr/>
              </a:pPr>
              <a:r>
                <a:rPr kumimoji="0" lang="de-DE" sz="1200" b="0" i="0" u="none" strike="noStrike" kern="0" cap="none" spc="-10" normalizeH="0" baseline="0" noProof="0">
                  <a:ln>
                    <a:noFill/>
                  </a:ln>
                  <a:effectLst/>
                  <a:uLnTx/>
                  <a:uFillTx/>
                  <a:latin typeface="Georgia" panose="02040502050405020303" pitchFamily="18" charset="0"/>
                  <a:cs typeface="Arial" panose="020B0604020202020204" pitchFamily="34" charset="0"/>
                </a:rPr>
                <a:t>zwischen </a:t>
              </a:r>
              <a:r>
                <a:rPr kumimoji="0" lang="de-DE" sz="1200" b="0" i="0" u="none" strike="noStrike" kern="0" cap="none" spc="-7" normalizeH="0" baseline="0" noProof="0">
                  <a:ln>
                    <a:noFill/>
                  </a:ln>
                  <a:effectLst/>
                  <a:uLnTx/>
                  <a:uFillTx/>
                  <a:latin typeface="Georgia" panose="02040502050405020303" pitchFamily="18" charset="0"/>
                  <a:cs typeface="Arial" panose="020B0604020202020204" pitchFamily="34" charset="0"/>
                </a:rPr>
                <a:t>60 </a:t>
              </a:r>
              <a:r>
                <a:rPr kumimoji="0" lang="de-DE" sz="1200" b="0" i="0" u="none" strike="noStrike" kern="0" cap="none" spc="0" normalizeH="0" baseline="0" noProof="0">
                  <a:ln>
                    <a:noFill/>
                  </a:ln>
                  <a:effectLst/>
                  <a:uLnTx/>
                  <a:uFillTx/>
                  <a:latin typeface="Georgia" panose="02040502050405020303" pitchFamily="18" charset="0"/>
                  <a:cs typeface="Arial" panose="020B0604020202020204" pitchFamily="34" charset="0"/>
                </a:rPr>
                <a:t>– </a:t>
              </a:r>
              <a:r>
                <a:rPr kumimoji="0" lang="de-DE" sz="1200" b="0" i="0" u="none" strike="noStrike" kern="0" cap="none" spc="-7" normalizeH="0" baseline="0" noProof="0">
                  <a:ln>
                    <a:noFill/>
                  </a:ln>
                  <a:effectLst/>
                  <a:uLnTx/>
                  <a:uFillTx/>
                  <a:latin typeface="Georgia" panose="02040502050405020303" pitchFamily="18" charset="0"/>
                  <a:cs typeface="Arial" panose="020B0604020202020204" pitchFamily="34" charset="0"/>
                </a:rPr>
                <a:t>100</a:t>
              </a:r>
              <a:r>
                <a:rPr kumimoji="0" lang="de-DE" sz="1200" b="0" i="0" u="none" strike="noStrike" kern="0" cap="none" spc="-85" normalizeH="0" baseline="0" noProof="0">
                  <a:ln>
                    <a:noFill/>
                  </a:ln>
                  <a:effectLst/>
                  <a:uLnTx/>
                  <a:uFillTx/>
                  <a:latin typeface="Georgia" panose="02040502050405020303" pitchFamily="18" charset="0"/>
                  <a:cs typeface="Arial" panose="020B0604020202020204" pitchFamily="34" charset="0"/>
                </a:rPr>
                <a:t> </a:t>
              </a:r>
              <a:r>
                <a:rPr kumimoji="0" lang="de-DE" sz="1200" b="0" i="0" u="none" strike="noStrike" kern="0" cap="none" spc="-24" normalizeH="0" baseline="0" noProof="0">
                  <a:ln>
                    <a:noFill/>
                  </a:ln>
                  <a:effectLst/>
                  <a:uLnTx/>
                  <a:uFillTx/>
                  <a:latin typeface="Georgia" panose="02040502050405020303" pitchFamily="18" charset="0"/>
                  <a:cs typeface="Arial" panose="020B0604020202020204" pitchFamily="34" charset="0"/>
                </a:rPr>
                <a:t>mg/</a:t>
              </a:r>
              <a:r>
                <a:rPr kumimoji="0" lang="de-DE" sz="1200" b="0" i="0" u="none" strike="noStrike" kern="0" cap="none" spc="-24" normalizeH="0" baseline="0" noProof="0" err="1">
                  <a:ln>
                    <a:noFill/>
                  </a:ln>
                  <a:effectLst/>
                  <a:uLnTx/>
                  <a:uFillTx/>
                  <a:latin typeface="Georgia" panose="02040502050405020303" pitchFamily="18" charset="0"/>
                  <a:cs typeface="Arial" panose="020B0604020202020204" pitchFamily="34" charset="0"/>
                </a:rPr>
                <a:t>dL</a:t>
              </a:r>
              <a:r>
                <a:rPr lang="de-DE" sz="1200" kern="0">
                  <a:latin typeface="Georgia" panose="02040502050405020303" pitchFamily="18" charset="0"/>
                  <a:cs typeface="Arial" panose="020B0604020202020204" pitchFamily="34" charset="0"/>
                </a:rPr>
                <a:t> </a:t>
              </a:r>
              <a:br>
                <a:rPr lang="de-DE" sz="1200" kern="0">
                  <a:latin typeface="Georgia" panose="02040502050405020303" pitchFamily="18" charset="0"/>
                  <a:cs typeface="Arial" panose="020B0604020202020204" pitchFamily="34" charset="0"/>
                </a:rPr>
              </a:br>
              <a:r>
                <a:rPr lang="de-DE" sz="1200" kern="0">
                  <a:latin typeface="Georgia" panose="02040502050405020303" pitchFamily="18" charset="0"/>
                  <a:cs typeface="Arial" panose="020B0604020202020204" pitchFamily="34" charset="0"/>
                </a:rPr>
                <a:t>(3,3 – 5,6 mmol/L) </a:t>
              </a:r>
              <a:r>
                <a:rPr kumimoji="0" lang="de-DE" sz="1200" b="0" i="0" u="none" strike="noStrike" kern="0" cap="none" spc="-14" normalizeH="0" baseline="0" noProof="0">
                  <a:ln>
                    <a:noFill/>
                  </a:ln>
                  <a:effectLst/>
                  <a:uLnTx/>
                  <a:uFillTx/>
                  <a:latin typeface="Georgia" panose="02040502050405020303" pitchFamily="18" charset="0"/>
                  <a:cs typeface="Arial" panose="020B0604020202020204" pitchFamily="34" charset="0"/>
                </a:rPr>
                <a:t>einstellbar</a:t>
              </a:r>
              <a:endParaRPr kumimoji="0" lang="de-DE" sz="1200" b="0" i="0" u="none" strike="noStrike" kern="0" cap="none" spc="0" normalizeH="0" baseline="0" noProof="0">
                <a:ln>
                  <a:noFill/>
                </a:ln>
                <a:effectLst/>
                <a:uLnTx/>
                <a:uFillTx/>
                <a:latin typeface="Georgia" panose="02040502050405020303" pitchFamily="18" charset="0"/>
                <a:cs typeface="Arial" panose="020B0604020202020204" pitchFamily="34" charset="0"/>
              </a:endParaRPr>
            </a:p>
          </p:txBody>
        </p:sp>
        <p:sp>
          <p:nvSpPr>
            <p:cNvPr id="159" name="object 105">
              <a:extLst>
                <a:ext uri="{FF2B5EF4-FFF2-40B4-BE49-F238E27FC236}">
                  <a16:creationId xmlns:a16="http://schemas.microsoft.com/office/drawing/2014/main" id="{97071F5F-0D55-4E50-9682-16EEA91601FB}"/>
                </a:ext>
              </a:extLst>
            </p:cNvPr>
            <p:cNvSpPr/>
            <p:nvPr/>
          </p:nvSpPr>
          <p:spPr>
            <a:xfrm>
              <a:off x="3330022" y="4046798"/>
              <a:ext cx="368353" cy="173596"/>
            </a:xfrm>
            <a:custGeom>
              <a:avLst/>
              <a:gdLst/>
              <a:ahLst/>
              <a:cxnLst/>
              <a:rect l="l" t="t" r="r" b="b"/>
              <a:pathLst>
                <a:path w="541654" h="255269">
                  <a:moveTo>
                    <a:pt x="153035" y="81026"/>
                  </a:moveTo>
                  <a:lnTo>
                    <a:pt x="147256" y="75298"/>
                  </a:lnTo>
                  <a:lnTo>
                    <a:pt x="133146" y="75298"/>
                  </a:lnTo>
                  <a:lnTo>
                    <a:pt x="127533" y="81026"/>
                  </a:lnTo>
                  <a:lnTo>
                    <a:pt x="127533" y="152133"/>
                  </a:lnTo>
                  <a:lnTo>
                    <a:pt x="133146" y="157683"/>
                  </a:lnTo>
                  <a:lnTo>
                    <a:pt x="147256" y="157683"/>
                  </a:lnTo>
                  <a:lnTo>
                    <a:pt x="153035" y="152120"/>
                  </a:lnTo>
                  <a:lnTo>
                    <a:pt x="153035" y="87934"/>
                  </a:lnTo>
                  <a:lnTo>
                    <a:pt x="153035" y="81026"/>
                  </a:lnTo>
                  <a:close/>
                </a:path>
                <a:path w="541654" h="255269">
                  <a:moveTo>
                    <a:pt x="153720" y="176047"/>
                  </a:moveTo>
                  <a:lnTo>
                    <a:pt x="147764" y="170154"/>
                  </a:lnTo>
                  <a:lnTo>
                    <a:pt x="140284" y="170154"/>
                  </a:lnTo>
                  <a:lnTo>
                    <a:pt x="132638" y="170154"/>
                  </a:lnTo>
                  <a:lnTo>
                    <a:pt x="126682" y="176047"/>
                  </a:lnTo>
                  <a:lnTo>
                    <a:pt x="126682" y="190881"/>
                  </a:lnTo>
                  <a:lnTo>
                    <a:pt x="132638" y="196938"/>
                  </a:lnTo>
                  <a:lnTo>
                    <a:pt x="147764" y="196938"/>
                  </a:lnTo>
                  <a:lnTo>
                    <a:pt x="153720" y="190881"/>
                  </a:lnTo>
                  <a:lnTo>
                    <a:pt x="153720" y="176047"/>
                  </a:lnTo>
                  <a:close/>
                </a:path>
                <a:path w="541654" h="255269">
                  <a:moveTo>
                    <a:pt x="280568" y="200647"/>
                  </a:moveTo>
                  <a:lnTo>
                    <a:pt x="255054" y="142405"/>
                  </a:lnTo>
                  <a:lnTo>
                    <a:pt x="255054" y="195757"/>
                  </a:lnTo>
                  <a:lnTo>
                    <a:pt x="255054" y="208076"/>
                  </a:lnTo>
                  <a:lnTo>
                    <a:pt x="252006" y="215646"/>
                  </a:lnTo>
                  <a:lnTo>
                    <a:pt x="246583" y="221170"/>
                  </a:lnTo>
                  <a:lnTo>
                    <a:pt x="241274" y="226441"/>
                  </a:lnTo>
                  <a:lnTo>
                    <a:pt x="234315" y="229793"/>
                  </a:lnTo>
                  <a:lnTo>
                    <a:pt x="46253" y="229793"/>
                  </a:lnTo>
                  <a:lnTo>
                    <a:pt x="39103" y="226428"/>
                  </a:lnTo>
                  <a:lnTo>
                    <a:pt x="28562" y="215646"/>
                  </a:lnTo>
                  <a:lnTo>
                    <a:pt x="25514" y="208076"/>
                  </a:lnTo>
                  <a:lnTo>
                    <a:pt x="25514" y="195757"/>
                  </a:lnTo>
                  <a:lnTo>
                    <a:pt x="26708" y="190881"/>
                  </a:lnTo>
                  <a:lnTo>
                    <a:pt x="29425" y="186169"/>
                  </a:lnTo>
                  <a:lnTo>
                    <a:pt x="29425" y="185991"/>
                  </a:lnTo>
                  <a:lnTo>
                    <a:pt x="114782" y="39751"/>
                  </a:lnTo>
                  <a:lnTo>
                    <a:pt x="140284" y="25273"/>
                  </a:lnTo>
                  <a:lnTo>
                    <a:pt x="147688" y="26162"/>
                  </a:lnTo>
                  <a:lnTo>
                    <a:pt x="154635" y="28841"/>
                  </a:lnTo>
                  <a:lnTo>
                    <a:pt x="160782" y="33375"/>
                  </a:lnTo>
                  <a:lnTo>
                    <a:pt x="165798" y="39763"/>
                  </a:lnTo>
                  <a:lnTo>
                    <a:pt x="251066" y="186169"/>
                  </a:lnTo>
                  <a:lnTo>
                    <a:pt x="253860" y="190893"/>
                  </a:lnTo>
                  <a:lnTo>
                    <a:pt x="255054" y="195757"/>
                  </a:lnTo>
                  <a:lnTo>
                    <a:pt x="255054" y="142405"/>
                  </a:lnTo>
                  <a:lnTo>
                    <a:pt x="187896" y="27127"/>
                  </a:lnTo>
                  <a:lnTo>
                    <a:pt x="186436" y="25273"/>
                  </a:lnTo>
                  <a:lnTo>
                    <a:pt x="178587" y="15252"/>
                  </a:lnTo>
                  <a:lnTo>
                    <a:pt x="167017" y="6743"/>
                  </a:lnTo>
                  <a:lnTo>
                    <a:pt x="153987" y="1638"/>
                  </a:lnTo>
                  <a:lnTo>
                    <a:pt x="140284" y="12"/>
                  </a:lnTo>
                  <a:lnTo>
                    <a:pt x="126555" y="1638"/>
                  </a:lnTo>
                  <a:lnTo>
                    <a:pt x="113474" y="6743"/>
                  </a:lnTo>
                  <a:lnTo>
                    <a:pt x="101904" y="15252"/>
                  </a:lnTo>
                  <a:lnTo>
                    <a:pt x="92671" y="27127"/>
                  </a:lnTo>
                  <a:lnTo>
                    <a:pt x="7302" y="173355"/>
                  </a:lnTo>
                  <a:lnTo>
                    <a:pt x="7480" y="173355"/>
                  </a:lnTo>
                  <a:lnTo>
                    <a:pt x="4165" y="180022"/>
                  </a:lnTo>
                  <a:lnTo>
                    <a:pt x="1828" y="186867"/>
                  </a:lnTo>
                  <a:lnTo>
                    <a:pt x="444" y="193776"/>
                  </a:lnTo>
                  <a:lnTo>
                    <a:pt x="0" y="200647"/>
                  </a:lnTo>
                  <a:lnTo>
                    <a:pt x="1028" y="211188"/>
                  </a:lnTo>
                  <a:lnTo>
                    <a:pt x="23520" y="245351"/>
                  </a:lnTo>
                  <a:lnTo>
                    <a:pt x="225463" y="255066"/>
                  </a:lnTo>
                  <a:lnTo>
                    <a:pt x="237007" y="253936"/>
                  </a:lnTo>
                  <a:lnTo>
                    <a:pt x="271602" y="230378"/>
                  </a:lnTo>
                  <a:lnTo>
                    <a:pt x="271907" y="229793"/>
                  </a:lnTo>
                  <a:lnTo>
                    <a:pt x="276466" y="221170"/>
                  </a:lnTo>
                  <a:lnTo>
                    <a:pt x="279514" y="211188"/>
                  </a:lnTo>
                  <a:lnTo>
                    <a:pt x="280568" y="200647"/>
                  </a:lnTo>
                  <a:close/>
                </a:path>
                <a:path w="541654" h="255269">
                  <a:moveTo>
                    <a:pt x="541172" y="119849"/>
                  </a:moveTo>
                  <a:lnTo>
                    <a:pt x="539026" y="110604"/>
                  </a:lnTo>
                  <a:lnTo>
                    <a:pt x="533285" y="102616"/>
                  </a:lnTo>
                  <a:lnTo>
                    <a:pt x="524992" y="97447"/>
                  </a:lnTo>
                  <a:lnTo>
                    <a:pt x="515772" y="95910"/>
                  </a:lnTo>
                  <a:lnTo>
                    <a:pt x="506552" y="98044"/>
                  </a:lnTo>
                  <a:lnTo>
                    <a:pt x="498271" y="103898"/>
                  </a:lnTo>
                  <a:lnTo>
                    <a:pt x="450138" y="155676"/>
                  </a:lnTo>
                  <a:lnTo>
                    <a:pt x="450151" y="24777"/>
                  </a:lnTo>
                  <a:lnTo>
                    <a:pt x="448195" y="15138"/>
                  </a:lnTo>
                  <a:lnTo>
                    <a:pt x="442887" y="7264"/>
                  </a:lnTo>
                  <a:lnTo>
                    <a:pt x="435013" y="1955"/>
                  </a:lnTo>
                  <a:lnTo>
                    <a:pt x="425373" y="0"/>
                  </a:lnTo>
                  <a:lnTo>
                    <a:pt x="418528" y="0"/>
                  </a:lnTo>
                  <a:lnTo>
                    <a:pt x="412343" y="2781"/>
                  </a:lnTo>
                  <a:lnTo>
                    <a:pt x="403377" y="11747"/>
                  </a:lnTo>
                  <a:lnTo>
                    <a:pt x="400596" y="17932"/>
                  </a:lnTo>
                  <a:lnTo>
                    <a:pt x="400596" y="155676"/>
                  </a:lnTo>
                  <a:lnTo>
                    <a:pt x="352463" y="103898"/>
                  </a:lnTo>
                  <a:lnTo>
                    <a:pt x="344474" y="98158"/>
                  </a:lnTo>
                  <a:lnTo>
                    <a:pt x="335229" y="96012"/>
                  </a:lnTo>
                  <a:lnTo>
                    <a:pt x="325843" y="97485"/>
                  </a:lnTo>
                  <a:lnTo>
                    <a:pt x="316788" y="103251"/>
                  </a:lnTo>
                  <a:lnTo>
                    <a:pt x="311454" y="111201"/>
                  </a:lnTo>
                  <a:lnTo>
                    <a:pt x="309549" y="120281"/>
                  </a:lnTo>
                  <a:lnTo>
                    <a:pt x="311111" y="129438"/>
                  </a:lnTo>
                  <a:lnTo>
                    <a:pt x="316166" y="137617"/>
                  </a:lnTo>
                  <a:lnTo>
                    <a:pt x="425373" y="255066"/>
                  </a:lnTo>
                  <a:lnTo>
                    <a:pt x="534568" y="137617"/>
                  </a:lnTo>
                  <a:lnTo>
                    <a:pt x="539699" y="129235"/>
                  </a:lnTo>
                  <a:lnTo>
                    <a:pt x="541172" y="119849"/>
                  </a:lnTo>
                  <a:close/>
                </a:path>
              </a:pathLst>
            </a:custGeom>
            <a:solidFill>
              <a:srgbClr val="ED1C24"/>
            </a:solidFill>
          </p:spPr>
          <p:txBody>
            <a:bodyPr wrap="square" lIns="0" tIns="0" rIns="0" bIns="0" rtlCol="0"/>
            <a:lstStyle/>
            <a:p>
              <a:endParaRPr sz="685">
                <a:latin typeface="Georgia" panose="02040502050405020303" pitchFamily="18" charset="0"/>
              </a:endParaRPr>
            </a:p>
          </p:txBody>
        </p:sp>
      </p:grpSp>
      <p:grpSp>
        <p:nvGrpSpPr>
          <p:cNvPr id="2" name="Gruppieren 1">
            <a:extLst>
              <a:ext uri="{FF2B5EF4-FFF2-40B4-BE49-F238E27FC236}">
                <a16:creationId xmlns:a16="http://schemas.microsoft.com/office/drawing/2014/main" id="{96672152-2AF8-3130-4FA1-B27F976C545B}"/>
              </a:ext>
            </a:extLst>
          </p:cNvPr>
          <p:cNvGrpSpPr/>
          <p:nvPr/>
        </p:nvGrpSpPr>
        <p:grpSpPr>
          <a:xfrm>
            <a:off x="503238" y="2185373"/>
            <a:ext cx="3337242" cy="635783"/>
            <a:chOff x="503238" y="2200644"/>
            <a:chExt cx="3337242" cy="635783"/>
          </a:xfrm>
        </p:grpSpPr>
        <p:sp>
          <p:nvSpPr>
            <p:cNvPr id="172" name="Abgerundetes Rechteck 46">
              <a:extLst>
                <a:ext uri="{FF2B5EF4-FFF2-40B4-BE49-F238E27FC236}">
                  <a16:creationId xmlns:a16="http://schemas.microsoft.com/office/drawing/2014/main" id="{4EF399ED-16F2-4A09-8370-5F479B0A629D}"/>
                </a:ext>
              </a:extLst>
            </p:cNvPr>
            <p:cNvSpPr/>
            <p:nvPr/>
          </p:nvSpPr>
          <p:spPr>
            <a:xfrm>
              <a:off x="503238" y="2200644"/>
              <a:ext cx="3337242" cy="635783"/>
            </a:xfrm>
            <a:prstGeom prst="roundRect">
              <a:avLst>
                <a:gd name="adj" fmla="val 12102"/>
              </a:avLst>
            </a:prstGeom>
            <a:noFill/>
            <a:ln w="25400" cap="flat" cmpd="sng" algn="ctr">
              <a:solidFill>
                <a:schemeClr val="accent3"/>
              </a:solidFill>
              <a:prstDash val="solid"/>
            </a:ln>
            <a:effectLst/>
          </p:spPr>
          <p:txBody>
            <a:bodyPr lIns="72000" rtlCol="0" anchor="ctr"/>
            <a:lstStyle/>
            <a:p>
              <a:pPr marL="0" marR="0" lvl="0" indent="0" defTabSz="914400" eaLnBrk="1" fontAlgn="auto" latinLnBrk="0" hangingPunct="1">
                <a:lnSpc>
                  <a:spcPct val="100000"/>
                </a:lnSpc>
                <a:spcBef>
                  <a:spcPts val="68"/>
                </a:spcBef>
                <a:spcAft>
                  <a:spcPts val="0"/>
                </a:spcAft>
                <a:buClrTx/>
                <a:buSzTx/>
                <a:buFontTx/>
                <a:buNone/>
                <a:tabLst/>
                <a:defRPr/>
              </a:pPr>
              <a:r>
                <a:rPr kumimoji="0" lang="de-DE" sz="1200" b="1" i="0" u="none" strike="noStrike" kern="0" cap="none" spc="-10" normalizeH="0" baseline="0" noProof="0">
                  <a:ln>
                    <a:noFill/>
                  </a:ln>
                  <a:solidFill>
                    <a:schemeClr val="accent3"/>
                  </a:solidFill>
                  <a:effectLst/>
                  <a:uLnTx/>
                  <a:uFillTx/>
                  <a:latin typeface="Georgia" panose="02040502050405020303" pitchFamily="18" charset="0"/>
                  <a:cs typeface="Arial" panose="020B0604020202020204" pitchFamily="34" charset="0"/>
                </a:rPr>
                <a:t>hohen</a:t>
              </a:r>
              <a:r>
                <a:rPr kumimoji="0" lang="de-DE" sz="1200" b="1" i="0" u="none" strike="noStrike" kern="0" cap="none" spc="-24" normalizeH="0" baseline="0" noProof="0">
                  <a:ln>
                    <a:noFill/>
                  </a:ln>
                  <a:solidFill>
                    <a:schemeClr val="accent3"/>
                  </a:solidFill>
                  <a:effectLst/>
                  <a:uLnTx/>
                  <a:uFillTx/>
                  <a:latin typeface="Georgia" panose="02040502050405020303" pitchFamily="18" charset="0"/>
                  <a:cs typeface="Arial" panose="020B0604020202020204" pitchFamily="34" charset="0"/>
                </a:rPr>
                <a:t> </a:t>
              </a:r>
              <a:r>
                <a:rPr lang="de-DE" sz="1200" b="1" kern="0" spc="-17">
                  <a:solidFill>
                    <a:schemeClr val="accent3"/>
                  </a:solidFill>
                  <a:latin typeface="Georgia" panose="02040502050405020303" pitchFamily="18" charset="0"/>
                  <a:cs typeface="Arial" panose="020B0604020202020204" pitchFamily="34" charset="0"/>
                </a:rPr>
                <a:t>Zucker</a:t>
              </a:r>
              <a:r>
                <a:rPr kumimoji="0" lang="de-DE" sz="1200" b="1" i="0" u="none" strike="noStrike" kern="0" cap="none" spc="-17" normalizeH="0" baseline="0" noProof="0">
                  <a:ln>
                    <a:noFill/>
                  </a:ln>
                  <a:solidFill>
                    <a:schemeClr val="accent3"/>
                  </a:solidFill>
                  <a:effectLst/>
                  <a:uLnTx/>
                  <a:uFillTx/>
                  <a:latin typeface="Georgia" panose="02040502050405020303" pitchFamily="18" charset="0"/>
                  <a:cs typeface="Arial" panose="020B0604020202020204" pitchFamily="34" charset="0"/>
                </a:rPr>
                <a:t>werten</a:t>
              </a:r>
              <a:endParaRPr kumimoji="0" lang="de-DE" sz="1200" b="1" i="0" u="none" strike="noStrike" kern="0" cap="none" spc="0" normalizeH="0" baseline="0" noProof="0">
                <a:ln>
                  <a:noFill/>
                </a:ln>
                <a:solidFill>
                  <a:schemeClr val="accent3"/>
                </a:solidFill>
                <a:effectLst/>
                <a:uLnTx/>
                <a:uFillTx/>
                <a:latin typeface="Georgia" panose="02040502050405020303" pitchFamily="18" charset="0"/>
                <a:cs typeface="Arial" panose="020B0604020202020204" pitchFamily="34" charset="0"/>
              </a:endParaRPr>
            </a:p>
            <a:p>
              <a:pPr>
                <a:defRPr/>
              </a:pPr>
              <a:r>
                <a:rPr kumimoji="0" lang="de-DE" sz="1200" b="0" i="0" u="none" strike="noStrike" kern="0" cap="none" spc="-10" normalizeH="0" baseline="0" noProof="0">
                  <a:ln>
                    <a:noFill/>
                  </a:ln>
                  <a:effectLst/>
                  <a:uLnTx/>
                  <a:uFillTx/>
                  <a:latin typeface="Georgia" panose="02040502050405020303" pitchFamily="18" charset="0"/>
                  <a:cs typeface="Arial" panose="020B0604020202020204" pitchFamily="34" charset="0"/>
                </a:rPr>
                <a:t>zwischen </a:t>
              </a:r>
              <a:r>
                <a:rPr kumimoji="0" lang="de-DE" sz="1200" b="0" i="0" u="none" strike="noStrike" kern="0" cap="none" spc="-7" normalizeH="0" baseline="0" noProof="0">
                  <a:ln>
                    <a:noFill/>
                  </a:ln>
                  <a:effectLst/>
                  <a:uLnTx/>
                  <a:uFillTx/>
                  <a:latin typeface="Georgia" panose="02040502050405020303" pitchFamily="18" charset="0"/>
                  <a:cs typeface="Arial" panose="020B0604020202020204" pitchFamily="34" charset="0"/>
                </a:rPr>
                <a:t>120 </a:t>
              </a:r>
              <a:r>
                <a:rPr kumimoji="0" lang="de-DE" sz="1200" b="0" i="0" u="none" strike="noStrike" kern="0" cap="none" spc="0" normalizeH="0" baseline="0" noProof="0">
                  <a:ln>
                    <a:noFill/>
                  </a:ln>
                  <a:effectLst/>
                  <a:uLnTx/>
                  <a:uFillTx/>
                  <a:latin typeface="Georgia" panose="02040502050405020303" pitchFamily="18" charset="0"/>
                  <a:cs typeface="Arial" panose="020B0604020202020204" pitchFamily="34" charset="0"/>
                </a:rPr>
                <a:t>– </a:t>
              </a:r>
              <a:r>
                <a:rPr kumimoji="0" lang="de-DE" sz="1200" b="0" i="0" u="none" strike="noStrike" kern="0" cap="none" spc="-7" normalizeH="0" baseline="0" noProof="0">
                  <a:ln>
                    <a:noFill/>
                  </a:ln>
                  <a:effectLst/>
                  <a:uLnTx/>
                  <a:uFillTx/>
                  <a:latin typeface="Georgia" panose="02040502050405020303" pitchFamily="18" charset="0"/>
                  <a:cs typeface="Arial" panose="020B0604020202020204" pitchFamily="34" charset="0"/>
                </a:rPr>
                <a:t>400</a:t>
              </a:r>
              <a:r>
                <a:rPr kumimoji="0" lang="de-DE" sz="1200" b="0" i="0" u="none" strike="noStrike" kern="0" cap="none" spc="-88" normalizeH="0" baseline="0" noProof="0">
                  <a:ln>
                    <a:noFill/>
                  </a:ln>
                  <a:effectLst/>
                  <a:uLnTx/>
                  <a:uFillTx/>
                  <a:latin typeface="Georgia" panose="02040502050405020303" pitchFamily="18" charset="0"/>
                  <a:cs typeface="Arial" panose="020B0604020202020204" pitchFamily="34" charset="0"/>
                </a:rPr>
                <a:t> </a:t>
              </a:r>
              <a:r>
                <a:rPr kumimoji="0" lang="de-DE" sz="1200" b="0" i="0" u="none" strike="noStrike" kern="0" cap="none" spc="-24" normalizeH="0" baseline="0" noProof="0">
                  <a:ln>
                    <a:noFill/>
                  </a:ln>
                  <a:effectLst/>
                  <a:uLnTx/>
                  <a:uFillTx/>
                  <a:latin typeface="Georgia" panose="02040502050405020303" pitchFamily="18" charset="0"/>
                  <a:cs typeface="Arial" panose="020B0604020202020204" pitchFamily="34" charset="0"/>
                </a:rPr>
                <a:t>mg/</a:t>
              </a:r>
              <a:r>
                <a:rPr kumimoji="0" lang="de-DE" sz="1200" b="0" i="0" u="none" strike="noStrike" kern="0" cap="none" spc="-24" normalizeH="0" baseline="0" noProof="0" err="1">
                  <a:ln>
                    <a:noFill/>
                  </a:ln>
                  <a:effectLst/>
                  <a:uLnTx/>
                  <a:uFillTx/>
                  <a:latin typeface="Georgia" panose="02040502050405020303" pitchFamily="18" charset="0"/>
                  <a:cs typeface="Arial" panose="020B0604020202020204" pitchFamily="34" charset="0"/>
                </a:rPr>
                <a:t>dL</a:t>
              </a:r>
              <a:r>
                <a:rPr kumimoji="0" lang="de-DE" sz="1200" b="0" i="0" u="none" strike="noStrike" kern="0" cap="none" spc="-24" normalizeH="0" baseline="0" noProof="0">
                  <a:ln>
                    <a:noFill/>
                  </a:ln>
                  <a:effectLst/>
                  <a:uLnTx/>
                  <a:uFillTx/>
                  <a:latin typeface="Georgia" panose="02040502050405020303" pitchFamily="18" charset="0"/>
                  <a:cs typeface="Arial" panose="020B0604020202020204" pitchFamily="34" charset="0"/>
                </a:rPr>
                <a:t> </a:t>
              </a:r>
              <a:br>
                <a:rPr kumimoji="0" lang="de-DE" sz="1200" b="0" i="0" u="none" strike="noStrike" kern="0" cap="none" spc="-24" normalizeH="0" baseline="0" noProof="0">
                  <a:ln>
                    <a:noFill/>
                  </a:ln>
                  <a:effectLst/>
                  <a:uLnTx/>
                  <a:uFillTx/>
                  <a:latin typeface="Georgia" panose="02040502050405020303" pitchFamily="18" charset="0"/>
                  <a:cs typeface="Arial" panose="020B0604020202020204" pitchFamily="34" charset="0"/>
                </a:rPr>
              </a:br>
              <a:r>
                <a:rPr lang="de-DE" sz="1200" kern="0" spc="-24">
                  <a:latin typeface="Georgia" panose="02040502050405020303" pitchFamily="18" charset="0"/>
                  <a:cs typeface="Arial" panose="020B0604020202020204" pitchFamily="34" charset="0"/>
                </a:rPr>
                <a:t>(6,7 – 22,2 mmol/L)</a:t>
              </a:r>
              <a:r>
                <a:rPr lang="de-DE" sz="1200" kern="0">
                  <a:latin typeface="Georgia" panose="02040502050405020303" pitchFamily="18" charset="0"/>
                  <a:cs typeface="Arial" panose="020B0604020202020204" pitchFamily="34" charset="0"/>
                </a:rPr>
                <a:t> </a:t>
              </a:r>
              <a:r>
                <a:rPr kumimoji="0" lang="de-DE" sz="1200" b="0" i="0" u="none" strike="noStrike" kern="0" cap="none" spc="-14" normalizeH="0" baseline="0" noProof="0">
                  <a:ln>
                    <a:noFill/>
                  </a:ln>
                  <a:effectLst/>
                  <a:uLnTx/>
                  <a:uFillTx/>
                  <a:latin typeface="Georgia" panose="02040502050405020303" pitchFamily="18" charset="0"/>
                  <a:cs typeface="Arial" panose="020B0604020202020204" pitchFamily="34" charset="0"/>
                </a:rPr>
                <a:t>einstellbar</a:t>
              </a:r>
              <a:endParaRPr kumimoji="0" lang="de-DE" sz="1200" b="0" i="0" u="none" strike="noStrike" kern="0" cap="none" spc="0" normalizeH="0" baseline="0" noProof="0">
                <a:ln>
                  <a:noFill/>
                </a:ln>
                <a:effectLst/>
                <a:uLnTx/>
                <a:uFillTx/>
                <a:latin typeface="Georgia" panose="02040502050405020303" pitchFamily="18" charset="0"/>
                <a:cs typeface="Arial" panose="020B0604020202020204" pitchFamily="34" charset="0"/>
              </a:endParaRPr>
            </a:p>
          </p:txBody>
        </p:sp>
        <p:sp>
          <p:nvSpPr>
            <p:cNvPr id="160" name="object 106">
              <a:extLst>
                <a:ext uri="{FF2B5EF4-FFF2-40B4-BE49-F238E27FC236}">
                  <a16:creationId xmlns:a16="http://schemas.microsoft.com/office/drawing/2014/main" id="{AE9D9FE4-316E-4478-801E-5BEE43840C31}"/>
                </a:ext>
              </a:extLst>
            </p:cNvPr>
            <p:cNvSpPr/>
            <p:nvPr/>
          </p:nvSpPr>
          <p:spPr>
            <a:xfrm>
              <a:off x="3345261" y="2398154"/>
              <a:ext cx="368353" cy="173596"/>
            </a:xfrm>
            <a:custGeom>
              <a:avLst/>
              <a:gdLst/>
              <a:ahLst/>
              <a:cxnLst/>
              <a:rect l="l" t="t" r="r" b="b"/>
              <a:pathLst>
                <a:path w="541654" h="255269">
                  <a:moveTo>
                    <a:pt x="153035" y="81026"/>
                  </a:moveTo>
                  <a:lnTo>
                    <a:pt x="147256" y="75298"/>
                  </a:lnTo>
                  <a:lnTo>
                    <a:pt x="133146" y="75298"/>
                  </a:lnTo>
                  <a:lnTo>
                    <a:pt x="127533" y="81026"/>
                  </a:lnTo>
                  <a:lnTo>
                    <a:pt x="127533" y="152133"/>
                  </a:lnTo>
                  <a:lnTo>
                    <a:pt x="133146" y="157683"/>
                  </a:lnTo>
                  <a:lnTo>
                    <a:pt x="147256" y="157683"/>
                  </a:lnTo>
                  <a:lnTo>
                    <a:pt x="153035" y="152120"/>
                  </a:lnTo>
                  <a:lnTo>
                    <a:pt x="153035" y="87934"/>
                  </a:lnTo>
                  <a:lnTo>
                    <a:pt x="153035" y="81026"/>
                  </a:lnTo>
                  <a:close/>
                </a:path>
                <a:path w="541654" h="255269">
                  <a:moveTo>
                    <a:pt x="153720" y="176047"/>
                  </a:moveTo>
                  <a:lnTo>
                    <a:pt x="147764" y="170154"/>
                  </a:lnTo>
                  <a:lnTo>
                    <a:pt x="140284" y="170154"/>
                  </a:lnTo>
                  <a:lnTo>
                    <a:pt x="132638" y="170154"/>
                  </a:lnTo>
                  <a:lnTo>
                    <a:pt x="126682" y="176047"/>
                  </a:lnTo>
                  <a:lnTo>
                    <a:pt x="126682" y="190881"/>
                  </a:lnTo>
                  <a:lnTo>
                    <a:pt x="132638" y="196938"/>
                  </a:lnTo>
                  <a:lnTo>
                    <a:pt x="147764" y="196938"/>
                  </a:lnTo>
                  <a:lnTo>
                    <a:pt x="153720" y="190881"/>
                  </a:lnTo>
                  <a:lnTo>
                    <a:pt x="153720" y="176047"/>
                  </a:lnTo>
                  <a:close/>
                </a:path>
                <a:path w="541654" h="255269">
                  <a:moveTo>
                    <a:pt x="280568" y="200647"/>
                  </a:moveTo>
                  <a:lnTo>
                    <a:pt x="255054" y="142405"/>
                  </a:lnTo>
                  <a:lnTo>
                    <a:pt x="255054" y="195757"/>
                  </a:lnTo>
                  <a:lnTo>
                    <a:pt x="255054" y="208076"/>
                  </a:lnTo>
                  <a:lnTo>
                    <a:pt x="252006" y="215646"/>
                  </a:lnTo>
                  <a:lnTo>
                    <a:pt x="246595" y="221170"/>
                  </a:lnTo>
                  <a:lnTo>
                    <a:pt x="241274" y="226441"/>
                  </a:lnTo>
                  <a:lnTo>
                    <a:pt x="234315" y="229793"/>
                  </a:lnTo>
                  <a:lnTo>
                    <a:pt x="46253" y="229793"/>
                  </a:lnTo>
                  <a:lnTo>
                    <a:pt x="39103" y="226428"/>
                  </a:lnTo>
                  <a:lnTo>
                    <a:pt x="28562" y="215646"/>
                  </a:lnTo>
                  <a:lnTo>
                    <a:pt x="25514" y="208076"/>
                  </a:lnTo>
                  <a:lnTo>
                    <a:pt x="25514" y="195757"/>
                  </a:lnTo>
                  <a:lnTo>
                    <a:pt x="26708" y="190881"/>
                  </a:lnTo>
                  <a:lnTo>
                    <a:pt x="29425" y="186169"/>
                  </a:lnTo>
                  <a:lnTo>
                    <a:pt x="29425" y="185991"/>
                  </a:lnTo>
                  <a:lnTo>
                    <a:pt x="114782" y="39751"/>
                  </a:lnTo>
                  <a:lnTo>
                    <a:pt x="140284" y="25273"/>
                  </a:lnTo>
                  <a:lnTo>
                    <a:pt x="147688" y="26162"/>
                  </a:lnTo>
                  <a:lnTo>
                    <a:pt x="154635" y="28841"/>
                  </a:lnTo>
                  <a:lnTo>
                    <a:pt x="160782" y="33375"/>
                  </a:lnTo>
                  <a:lnTo>
                    <a:pt x="165811" y="39763"/>
                  </a:lnTo>
                  <a:lnTo>
                    <a:pt x="251079" y="186169"/>
                  </a:lnTo>
                  <a:lnTo>
                    <a:pt x="253860" y="190893"/>
                  </a:lnTo>
                  <a:lnTo>
                    <a:pt x="255054" y="195757"/>
                  </a:lnTo>
                  <a:lnTo>
                    <a:pt x="255054" y="142405"/>
                  </a:lnTo>
                  <a:lnTo>
                    <a:pt x="187896" y="27127"/>
                  </a:lnTo>
                  <a:lnTo>
                    <a:pt x="153987" y="1638"/>
                  </a:lnTo>
                  <a:lnTo>
                    <a:pt x="140284" y="12"/>
                  </a:lnTo>
                  <a:lnTo>
                    <a:pt x="126555" y="1638"/>
                  </a:lnTo>
                  <a:lnTo>
                    <a:pt x="113487" y="6743"/>
                  </a:lnTo>
                  <a:lnTo>
                    <a:pt x="101904" y="15252"/>
                  </a:lnTo>
                  <a:lnTo>
                    <a:pt x="92671" y="27127"/>
                  </a:lnTo>
                  <a:lnTo>
                    <a:pt x="7302" y="173355"/>
                  </a:lnTo>
                  <a:lnTo>
                    <a:pt x="7480" y="173355"/>
                  </a:lnTo>
                  <a:lnTo>
                    <a:pt x="4165" y="180022"/>
                  </a:lnTo>
                  <a:lnTo>
                    <a:pt x="1828" y="186867"/>
                  </a:lnTo>
                  <a:lnTo>
                    <a:pt x="457" y="193776"/>
                  </a:lnTo>
                  <a:lnTo>
                    <a:pt x="0" y="200647"/>
                  </a:lnTo>
                  <a:lnTo>
                    <a:pt x="1028" y="211188"/>
                  </a:lnTo>
                  <a:lnTo>
                    <a:pt x="23520" y="245351"/>
                  </a:lnTo>
                  <a:lnTo>
                    <a:pt x="225463" y="255066"/>
                  </a:lnTo>
                  <a:lnTo>
                    <a:pt x="237007" y="253936"/>
                  </a:lnTo>
                  <a:lnTo>
                    <a:pt x="271602" y="230378"/>
                  </a:lnTo>
                  <a:lnTo>
                    <a:pt x="279514" y="211188"/>
                  </a:lnTo>
                  <a:lnTo>
                    <a:pt x="280568" y="200647"/>
                  </a:lnTo>
                  <a:close/>
                </a:path>
                <a:path w="541654" h="255269">
                  <a:moveTo>
                    <a:pt x="541197" y="134785"/>
                  </a:moveTo>
                  <a:lnTo>
                    <a:pt x="539635" y="125628"/>
                  </a:lnTo>
                  <a:lnTo>
                    <a:pt x="534581" y="117449"/>
                  </a:lnTo>
                  <a:lnTo>
                    <a:pt x="425373" y="0"/>
                  </a:lnTo>
                  <a:lnTo>
                    <a:pt x="316179" y="117449"/>
                  </a:lnTo>
                  <a:lnTo>
                    <a:pt x="311048" y="125831"/>
                  </a:lnTo>
                  <a:lnTo>
                    <a:pt x="309575" y="135216"/>
                  </a:lnTo>
                  <a:lnTo>
                    <a:pt x="311721" y="144462"/>
                  </a:lnTo>
                  <a:lnTo>
                    <a:pt x="317461" y="152450"/>
                  </a:lnTo>
                  <a:lnTo>
                    <a:pt x="325755" y="157619"/>
                  </a:lnTo>
                  <a:lnTo>
                    <a:pt x="334975" y="159156"/>
                  </a:lnTo>
                  <a:lnTo>
                    <a:pt x="344195" y="157022"/>
                  </a:lnTo>
                  <a:lnTo>
                    <a:pt x="352475" y="151168"/>
                  </a:lnTo>
                  <a:lnTo>
                    <a:pt x="400608" y="99390"/>
                  </a:lnTo>
                  <a:lnTo>
                    <a:pt x="400596" y="230289"/>
                  </a:lnTo>
                  <a:lnTo>
                    <a:pt x="402551" y="239928"/>
                  </a:lnTo>
                  <a:lnTo>
                    <a:pt x="407860" y="247802"/>
                  </a:lnTo>
                  <a:lnTo>
                    <a:pt x="415734" y="253111"/>
                  </a:lnTo>
                  <a:lnTo>
                    <a:pt x="425373" y="255066"/>
                  </a:lnTo>
                  <a:lnTo>
                    <a:pt x="432219" y="255066"/>
                  </a:lnTo>
                  <a:lnTo>
                    <a:pt x="438404" y="252285"/>
                  </a:lnTo>
                  <a:lnTo>
                    <a:pt x="447370" y="243319"/>
                  </a:lnTo>
                  <a:lnTo>
                    <a:pt x="450151" y="237134"/>
                  </a:lnTo>
                  <a:lnTo>
                    <a:pt x="450151" y="99390"/>
                  </a:lnTo>
                  <a:lnTo>
                    <a:pt x="498284" y="151168"/>
                  </a:lnTo>
                  <a:lnTo>
                    <a:pt x="506272" y="156908"/>
                  </a:lnTo>
                  <a:lnTo>
                    <a:pt x="515518" y="159054"/>
                  </a:lnTo>
                  <a:lnTo>
                    <a:pt x="524903" y="157594"/>
                  </a:lnTo>
                  <a:lnTo>
                    <a:pt x="533958" y="151815"/>
                  </a:lnTo>
                  <a:lnTo>
                    <a:pt x="539292" y="143865"/>
                  </a:lnTo>
                  <a:lnTo>
                    <a:pt x="541197" y="134785"/>
                  </a:lnTo>
                  <a:close/>
                </a:path>
              </a:pathLst>
            </a:custGeom>
            <a:solidFill>
              <a:srgbClr val="FFC000"/>
            </a:solidFill>
          </p:spPr>
          <p:txBody>
            <a:bodyPr wrap="square" lIns="0" tIns="0" rIns="0" bIns="0" rtlCol="0"/>
            <a:lstStyle/>
            <a:p>
              <a:endParaRPr sz="685">
                <a:latin typeface="Georgia" panose="02040502050405020303" pitchFamily="18" charset="0"/>
              </a:endParaRPr>
            </a:p>
          </p:txBody>
        </p:sp>
      </p:grpSp>
      <p:grpSp>
        <p:nvGrpSpPr>
          <p:cNvPr id="5" name="Gruppieren 4">
            <a:extLst>
              <a:ext uri="{FF2B5EF4-FFF2-40B4-BE49-F238E27FC236}">
                <a16:creationId xmlns:a16="http://schemas.microsoft.com/office/drawing/2014/main" id="{D01CCBC0-8841-7BF1-455C-EBF9D0A23BF4}"/>
              </a:ext>
            </a:extLst>
          </p:cNvPr>
          <p:cNvGrpSpPr/>
          <p:nvPr/>
        </p:nvGrpSpPr>
        <p:grpSpPr>
          <a:xfrm>
            <a:off x="503238" y="2933849"/>
            <a:ext cx="3337242" cy="794265"/>
            <a:chOff x="503238" y="2949120"/>
            <a:chExt cx="3337242" cy="794265"/>
          </a:xfrm>
        </p:grpSpPr>
        <p:sp>
          <p:nvSpPr>
            <p:cNvPr id="171" name="Abgerundetes Rechteck 47">
              <a:extLst>
                <a:ext uri="{FF2B5EF4-FFF2-40B4-BE49-F238E27FC236}">
                  <a16:creationId xmlns:a16="http://schemas.microsoft.com/office/drawing/2014/main" id="{53AFF86B-EAC3-4C9A-B000-8BEF05ED858C}"/>
                </a:ext>
              </a:extLst>
            </p:cNvPr>
            <p:cNvSpPr/>
            <p:nvPr/>
          </p:nvSpPr>
          <p:spPr>
            <a:xfrm>
              <a:off x="503238" y="2949120"/>
              <a:ext cx="3337242" cy="794265"/>
            </a:xfrm>
            <a:prstGeom prst="roundRect">
              <a:avLst>
                <a:gd name="adj" fmla="val 9121"/>
              </a:avLst>
            </a:prstGeom>
            <a:noFill/>
            <a:ln w="25400" cap="flat" cmpd="sng" algn="ctr">
              <a:solidFill>
                <a:schemeClr val="accent3"/>
              </a:solidFill>
              <a:prstDash val="solid"/>
            </a:ln>
            <a:effectLst/>
          </p:spPr>
          <p:txBody>
            <a:bodyPr l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chemeClr val="accent3"/>
                  </a:solidFill>
                  <a:effectLst/>
                  <a:uLnTx/>
                  <a:uFillTx/>
                  <a:latin typeface="Georgia" panose="02040502050405020303" pitchFamily="18" charset="0"/>
                </a:rPr>
                <a:t>Signalverlust</a:t>
              </a:r>
              <a:r>
                <a:rPr kumimoji="0" lang="de-DE" sz="1200" b="1" i="0" u="none" strike="noStrike" kern="0" cap="none" spc="0" normalizeH="0" baseline="30000" noProof="0">
                  <a:ln>
                    <a:noFill/>
                  </a:ln>
                  <a:solidFill>
                    <a:schemeClr val="accent3"/>
                  </a:solidFill>
                  <a:effectLst/>
                  <a:uLnTx/>
                  <a:uFillTx/>
                  <a:latin typeface="Georgia" panose="02040502050405020303" pitchFamily="18" charset="0"/>
                </a:rPr>
                <a:t>2</a:t>
              </a:r>
              <a:r>
                <a:rPr kumimoji="0" lang="de-DE" sz="1200" b="0" i="0" u="none" strike="noStrike" kern="0" cap="none" spc="0" normalizeH="0" baseline="0" noProof="0">
                  <a:ln>
                    <a:noFill/>
                  </a:ln>
                  <a:solidFill>
                    <a:schemeClr val="accent5"/>
                  </a:solidFill>
                  <a:effectLst/>
                  <a:uLnTx/>
                  <a:uFillTx/>
                  <a:latin typeface="Georgia" panose="02040502050405020303" pitchFamily="18" charset="0"/>
                </a:rPr>
                <a:t>, </a:t>
              </a:r>
              <a:r>
                <a:rPr kumimoji="0" lang="de-DE" sz="1200" b="0" i="0" u="none" strike="noStrike" kern="0" cap="none" spc="0" normalizeH="0" baseline="0" noProof="0">
                  <a:ln>
                    <a:noFill/>
                  </a:ln>
                  <a:effectLst/>
                  <a:uLnTx/>
                  <a:uFillTx/>
                  <a:latin typeface="Georgia" panose="02040502050405020303" pitchFamily="18" charset="0"/>
                </a:rPr>
                <a:t>falls Ihr Sensor </a:t>
              </a:r>
              <a:br>
                <a:rPr kumimoji="0" lang="de-DE" sz="1200" b="0" i="0" u="none" strike="noStrike" kern="0" cap="none" spc="0" normalizeH="0" baseline="0" noProof="0">
                  <a:ln>
                    <a:noFill/>
                  </a:ln>
                  <a:effectLst/>
                  <a:uLnTx/>
                  <a:uFillTx/>
                  <a:latin typeface="Georgia" panose="02040502050405020303" pitchFamily="18" charset="0"/>
                </a:rPr>
              </a:br>
              <a:r>
                <a:rPr kumimoji="0" lang="de-DE" sz="1200" b="0" i="0" u="none" strike="noStrike" kern="0" cap="none" spc="0" normalizeH="0" baseline="0" noProof="0">
                  <a:ln>
                    <a:noFill/>
                  </a:ln>
                  <a:effectLst/>
                  <a:uLnTx/>
                  <a:uFillTx/>
                  <a:latin typeface="Georgia" panose="02040502050405020303" pitchFamily="18" charset="0"/>
                </a:rPr>
                <a:t>20 Min. lang keine Verbindung mit </a:t>
              </a:r>
              <a:br>
                <a:rPr kumimoji="0" lang="de-DE" sz="1200" b="0" i="0" u="none" strike="noStrike" kern="0" cap="none" spc="0" normalizeH="0" baseline="0" noProof="0">
                  <a:ln>
                    <a:noFill/>
                  </a:ln>
                  <a:effectLst/>
                  <a:uLnTx/>
                  <a:uFillTx/>
                  <a:latin typeface="Georgia" panose="02040502050405020303" pitchFamily="18" charset="0"/>
                </a:rPr>
              </a:br>
              <a:r>
                <a:rPr kumimoji="0" lang="de-DE" sz="1200" b="0" i="0" u="none" strike="noStrike" kern="0" cap="none" spc="0" normalizeH="0" baseline="0" noProof="0">
                  <a:ln>
                    <a:noFill/>
                  </a:ln>
                  <a:effectLst/>
                  <a:uLnTx/>
                  <a:uFillTx/>
                  <a:latin typeface="Georgia" panose="02040502050405020303" pitchFamily="18" charset="0"/>
                </a:rPr>
                <a:t>dem Lesegerät aufbauen konnte</a:t>
              </a:r>
            </a:p>
          </p:txBody>
        </p:sp>
        <p:grpSp>
          <p:nvGrpSpPr>
            <p:cNvPr id="161" name="object 107">
              <a:extLst>
                <a:ext uri="{FF2B5EF4-FFF2-40B4-BE49-F238E27FC236}">
                  <a16:creationId xmlns:a16="http://schemas.microsoft.com/office/drawing/2014/main" id="{06246A73-54BC-4F7A-9ACB-D2C4AD389617}"/>
                </a:ext>
              </a:extLst>
            </p:cNvPr>
            <p:cNvGrpSpPr/>
            <p:nvPr/>
          </p:nvGrpSpPr>
          <p:grpSpPr>
            <a:xfrm>
              <a:off x="3322401" y="3212098"/>
              <a:ext cx="401164" cy="173597"/>
              <a:chOff x="6049619" y="1303489"/>
              <a:chExt cx="589903" cy="255270"/>
            </a:xfrm>
          </p:grpSpPr>
          <p:sp>
            <p:nvSpPr>
              <p:cNvPr id="162" name="object 108">
                <a:extLst>
                  <a:ext uri="{FF2B5EF4-FFF2-40B4-BE49-F238E27FC236}">
                    <a16:creationId xmlns:a16="http://schemas.microsoft.com/office/drawing/2014/main" id="{F3696881-47B8-46ED-A1FB-D7F32BD4C4C6}"/>
                  </a:ext>
                </a:extLst>
              </p:cNvPr>
              <p:cNvSpPr/>
              <p:nvPr/>
            </p:nvSpPr>
            <p:spPr>
              <a:xfrm>
                <a:off x="6049619" y="1303489"/>
                <a:ext cx="280670" cy="255270"/>
              </a:xfrm>
              <a:custGeom>
                <a:avLst/>
                <a:gdLst/>
                <a:ahLst/>
                <a:cxnLst/>
                <a:rect l="l" t="t" r="r" b="b"/>
                <a:pathLst>
                  <a:path w="280670" h="255269">
                    <a:moveTo>
                      <a:pt x="153035" y="81013"/>
                    </a:moveTo>
                    <a:lnTo>
                      <a:pt x="147256" y="75285"/>
                    </a:lnTo>
                    <a:lnTo>
                      <a:pt x="133146" y="75285"/>
                    </a:lnTo>
                    <a:lnTo>
                      <a:pt x="127533" y="81013"/>
                    </a:lnTo>
                    <a:lnTo>
                      <a:pt x="127533" y="152120"/>
                    </a:lnTo>
                    <a:lnTo>
                      <a:pt x="133146" y="157670"/>
                    </a:lnTo>
                    <a:lnTo>
                      <a:pt x="147256" y="157670"/>
                    </a:lnTo>
                    <a:lnTo>
                      <a:pt x="153035" y="152107"/>
                    </a:lnTo>
                    <a:lnTo>
                      <a:pt x="153035" y="87922"/>
                    </a:lnTo>
                    <a:lnTo>
                      <a:pt x="153035" y="81013"/>
                    </a:lnTo>
                    <a:close/>
                  </a:path>
                  <a:path w="280670" h="255269">
                    <a:moveTo>
                      <a:pt x="153720" y="176034"/>
                    </a:moveTo>
                    <a:lnTo>
                      <a:pt x="147764" y="170141"/>
                    </a:lnTo>
                    <a:lnTo>
                      <a:pt x="140284" y="170141"/>
                    </a:lnTo>
                    <a:lnTo>
                      <a:pt x="132638" y="170141"/>
                    </a:lnTo>
                    <a:lnTo>
                      <a:pt x="126682" y="176034"/>
                    </a:lnTo>
                    <a:lnTo>
                      <a:pt x="126682" y="190868"/>
                    </a:lnTo>
                    <a:lnTo>
                      <a:pt x="132638" y="196926"/>
                    </a:lnTo>
                    <a:lnTo>
                      <a:pt x="147764" y="196926"/>
                    </a:lnTo>
                    <a:lnTo>
                      <a:pt x="153720" y="190868"/>
                    </a:lnTo>
                    <a:lnTo>
                      <a:pt x="153720" y="176034"/>
                    </a:lnTo>
                    <a:close/>
                  </a:path>
                  <a:path w="280670" h="255269">
                    <a:moveTo>
                      <a:pt x="280568" y="200634"/>
                    </a:moveTo>
                    <a:lnTo>
                      <a:pt x="255054" y="142392"/>
                    </a:lnTo>
                    <a:lnTo>
                      <a:pt x="255054" y="208064"/>
                    </a:lnTo>
                    <a:lnTo>
                      <a:pt x="252006" y="215633"/>
                    </a:lnTo>
                    <a:lnTo>
                      <a:pt x="246583" y="221157"/>
                    </a:lnTo>
                    <a:lnTo>
                      <a:pt x="241261" y="226428"/>
                    </a:lnTo>
                    <a:lnTo>
                      <a:pt x="234315" y="229781"/>
                    </a:lnTo>
                    <a:lnTo>
                      <a:pt x="46253" y="229781"/>
                    </a:lnTo>
                    <a:lnTo>
                      <a:pt x="39103" y="226415"/>
                    </a:lnTo>
                    <a:lnTo>
                      <a:pt x="28562" y="215633"/>
                    </a:lnTo>
                    <a:lnTo>
                      <a:pt x="25514" y="208064"/>
                    </a:lnTo>
                    <a:lnTo>
                      <a:pt x="25514" y="195745"/>
                    </a:lnTo>
                    <a:lnTo>
                      <a:pt x="26708" y="190868"/>
                    </a:lnTo>
                    <a:lnTo>
                      <a:pt x="29425" y="186156"/>
                    </a:lnTo>
                    <a:lnTo>
                      <a:pt x="29425" y="185978"/>
                    </a:lnTo>
                    <a:lnTo>
                      <a:pt x="114769" y="39738"/>
                    </a:lnTo>
                    <a:lnTo>
                      <a:pt x="140284" y="25260"/>
                    </a:lnTo>
                    <a:lnTo>
                      <a:pt x="147688" y="26149"/>
                    </a:lnTo>
                    <a:lnTo>
                      <a:pt x="154622" y="28829"/>
                    </a:lnTo>
                    <a:lnTo>
                      <a:pt x="160782" y="33362"/>
                    </a:lnTo>
                    <a:lnTo>
                      <a:pt x="165798" y="39751"/>
                    </a:lnTo>
                    <a:lnTo>
                      <a:pt x="251066" y="186156"/>
                    </a:lnTo>
                    <a:lnTo>
                      <a:pt x="253860" y="190881"/>
                    </a:lnTo>
                    <a:lnTo>
                      <a:pt x="255041" y="195745"/>
                    </a:lnTo>
                    <a:lnTo>
                      <a:pt x="255054" y="208064"/>
                    </a:lnTo>
                    <a:lnTo>
                      <a:pt x="255054" y="142392"/>
                    </a:lnTo>
                    <a:lnTo>
                      <a:pt x="187896" y="27114"/>
                    </a:lnTo>
                    <a:lnTo>
                      <a:pt x="186436" y="25260"/>
                    </a:lnTo>
                    <a:lnTo>
                      <a:pt x="178587" y="15240"/>
                    </a:lnTo>
                    <a:lnTo>
                      <a:pt x="167017" y="6731"/>
                    </a:lnTo>
                    <a:lnTo>
                      <a:pt x="153987" y="1625"/>
                    </a:lnTo>
                    <a:lnTo>
                      <a:pt x="140284" y="0"/>
                    </a:lnTo>
                    <a:lnTo>
                      <a:pt x="126555" y="1625"/>
                    </a:lnTo>
                    <a:lnTo>
                      <a:pt x="113474" y="6731"/>
                    </a:lnTo>
                    <a:lnTo>
                      <a:pt x="101904" y="15240"/>
                    </a:lnTo>
                    <a:lnTo>
                      <a:pt x="92671" y="27114"/>
                    </a:lnTo>
                    <a:lnTo>
                      <a:pt x="7302" y="173342"/>
                    </a:lnTo>
                    <a:lnTo>
                      <a:pt x="7480" y="173342"/>
                    </a:lnTo>
                    <a:lnTo>
                      <a:pt x="4152" y="180009"/>
                    </a:lnTo>
                    <a:lnTo>
                      <a:pt x="1828" y="186855"/>
                    </a:lnTo>
                    <a:lnTo>
                      <a:pt x="444" y="193763"/>
                    </a:lnTo>
                    <a:lnTo>
                      <a:pt x="0" y="200634"/>
                    </a:lnTo>
                    <a:lnTo>
                      <a:pt x="1028" y="211175"/>
                    </a:lnTo>
                    <a:lnTo>
                      <a:pt x="23520" y="245338"/>
                    </a:lnTo>
                    <a:lnTo>
                      <a:pt x="225463" y="255054"/>
                    </a:lnTo>
                    <a:lnTo>
                      <a:pt x="237007" y="253923"/>
                    </a:lnTo>
                    <a:lnTo>
                      <a:pt x="271602" y="230365"/>
                    </a:lnTo>
                    <a:lnTo>
                      <a:pt x="271907" y="229781"/>
                    </a:lnTo>
                    <a:lnTo>
                      <a:pt x="276466" y="221157"/>
                    </a:lnTo>
                    <a:lnTo>
                      <a:pt x="279501" y="211175"/>
                    </a:lnTo>
                    <a:lnTo>
                      <a:pt x="280568" y="200634"/>
                    </a:lnTo>
                    <a:close/>
                  </a:path>
                </a:pathLst>
              </a:custGeom>
              <a:solidFill>
                <a:srgbClr val="031489"/>
              </a:solidFill>
            </p:spPr>
            <p:txBody>
              <a:bodyPr wrap="square" lIns="0" tIns="0" rIns="0" bIns="0" rtlCol="0"/>
              <a:lstStyle/>
              <a:p>
                <a:endParaRPr sz="685">
                  <a:latin typeface="Georgia" panose="02040502050405020303" pitchFamily="18" charset="0"/>
                </a:endParaRPr>
              </a:p>
            </p:txBody>
          </p:sp>
          <p:pic>
            <p:nvPicPr>
              <p:cNvPr id="163" name="object 109">
                <a:extLst>
                  <a:ext uri="{FF2B5EF4-FFF2-40B4-BE49-F238E27FC236}">
                    <a16:creationId xmlns:a16="http://schemas.microsoft.com/office/drawing/2014/main" id="{DCC29C48-046D-4F74-B447-6505C25C942C}"/>
                  </a:ext>
                </a:extLst>
              </p:cNvPr>
              <p:cNvPicPr/>
              <p:nvPr/>
            </p:nvPicPr>
            <p:blipFill>
              <a:blip r:embed="rId2" cstate="print"/>
              <a:stretch>
                <a:fillRect/>
              </a:stretch>
            </p:blipFill>
            <p:spPr>
              <a:xfrm>
                <a:off x="6362539" y="1325631"/>
                <a:ext cx="276983" cy="210750"/>
              </a:xfrm>
              <a:prstGeom prst="rect">
                <a:avLst/>
              </a:prstGeom>
              <a:ln>
                <a:noFill/>
              </a:ln>
            </p:spPr>
          </p:pic>
          <p:sp>
            <p:nvSpPr>
              <p:cNvPr id="164" name="object 110">
                <a:extLst>
                  <a:ext uri="{FF2B5EF4-FFF2-40B4-BE49-F238E27FC236}">
                    <a16:creationId xmlns:a16="http://schemas.microsoft.com/office/drawing/2014/main" id="{B7C3FECF-2A81-4607-B176-45DF412A6C77}"/>
                  </a:ext>
                </a:extLst>
              </p:cNvPr>
              <p:cNvSpPr/>
              <p:nvPr/>
            </p:nvSpPr>
            <p:spPr>
              <a:xfrm>
                <a:off x="6384914" y="1310761"/>
                <a:ext cx="232410" cy="240665"/>
              </a:xfrm>
              <a:custGeom>
                <a:avLst/>
                <a:gdLst/>
                <a:ahLst/>
                <a:cxnLst/>
                <a:rect l="l" t="t" r="r" b="b"/>
                <a:pathLst>
                  <a:path w="232409" h="240665">
                    <a:moveTo>
                      <a:pt x="232232" y="240487"/>
                    </a:moveTo>
                    <a:lnTo>
                      <a:pt x="0" y="0"/>
                    </a:lnTo>
                  </a:path>
                </a:pathLst>
              </a:custGeom>
              <a:ln w="20993">
                <a:solidFill>
                  <a:srgbClr val="292883"/>
                </a:solidFill>
              </a:ln>
            </p:spPr>
            <p:txBody>
              <a:bodyPr wrap="square" lIns="0" tIns="0" rIns="0" bIns="0" rtlCol="0"/>
              <a:lstStyle/>
              <a:p>
                <a:endParaRPr sz="685">
                  <a:latin typeface="Georgia" panose="02040502050405020303" pitchFamily="18" charset="0"/>
                </a:endParaRPr>
              </a:p>
            </p:txBody>
          </p:sp>
        </p:grpSp>
      </p:grpSp>
      <p:sp>
        <p:nvSpPr>
          <p:cNvPr id="202" name="object 31">
            <a:extLst>
              <a:ext uri="{FF2B5EF4-FFF2-40B4-BE49-F238E27FC236}">
                <a16:creationId xmlns:a16="http://schemas.microsoft.com/office/drawing/2014/main" id="{27BDD57B-AE6F-4C64-A157-C18D57BAFBD0}"/>
              </a:ext>
            </a:extLst>
          </p:cNvPr>
          <p:cNvSpPr/>
          <p:nvPr/>
        </p:nvSpPr>
        <p:spPr>
          <a:xfrm>
            <a:off x="4328315" y="2269995"/>
            <a:ext cx="4310136" cy="0"/>
          </a:xfrm>
          <a:custGeom>
            <a:avLst/>
            <a:gdLst/>
            <a:ahLst/>
            <a:cxnLst/>
            <a:rect l="l" t="t" r="r" b="b"/>
            <a:pathLst>
              <a:path w="4273550">
                <a:moveTo>
                  <a:pt x="0" y="0"/>
                </a:moveTo>
                <a:lnTo>
                  <a:pt x="4273270" y="0"/>
                </a:lnTo>
              </a:path>
            </a:pathLst>
          </a:custGeom>
          <a:ln w="19050">
            <a:solidFill>
              <a:srgbClr val="FAA33F"/>
            </a:solidFill>
            <a:prstDash val="dot"/>
          </a:ln>
        </p:spPr>
        <p:txBody>
          <a:bodyPr wrap="square" lIns="0" tIns="0" rIns="0" bIns="0" rtlCol="0"/>
          <a:lstStyle/>
          <a:p>
            <a:endParaRPr sz="685">
              <a:latin typeface="+mj-lt"/>
            </a:endParaRPr>
          </a:p>
        </p:txBody>
      </p:sp>
      <p:sp>
        <p:nvSpPr>
          <p:cNvPr id="203" name="object 32">
            <a:extLst>
              <a:ext uri="{FF2B5EF4-FFF2-40B4-BE49-F238E27FC236}">
                <a16:creationId xmlns:a16="http://schemas.microsoft.com/office/drawing/2014/main" id="{16682B13-B827-444D-A6F1-DDEB8170D576}"/>
              </a:ext>
            </a:extLst>
          </p:cNvPr>
          <p:cNvSpPr/>
          <p:nvPr/>
        </p:nvSpPr>
        <p:spPr>
          <a:xfrm>
            <a:off x="4280394" y="2254113"/>
            <a:ext cx="4386988" cy="31782"/>
          </a:xfrm>
          <a:custGeom>
            <a:avLst/>
            <a:gdLst/>
            <a:ahLst/>
            <a:cxnLst/>
            <a:rect l="l" t="t" r="r" b="b"/>
            <a:pathLst>
              <a:path w="4349750" h="19050">
                <a:moveTo>
                  <a:pt x="19050" y="9525"/>
                </a:moveTo>
                <a:lnTo>
                  <a:pt x="16256" y="2794"/>
                </a:lnTo>
                <a:lnTo>
                  <a:pt x="9525" y="0"/>
                </a:lnTo>
                <a:lnTo>
                  <a:pt x="2781" y="2794"/>
                </a:lnTo>
                <a:lnTo>
                  <a:pt x="0" y="9525"/>
                </a:lnTo>
                <a:lnTo>
                  <a:pt x="2781" y="16256"/>
                </a:lnTo>
                <a:lnTo>
                  <a:pt x="9525" y="19050"/>
                </a:lnTo>
                <a:lnTo>
                  <a:pt x="16256" y="16256"/>
                </a:lnTo>
                <a:lnTo>
                  <a:pt x="19050" y="9525"/>
                </a:lnTo>
                <a:close/>
              </a:path>
              <a:path w="4349750" h="19050">
                <a:moveTo>
                  <a:pt x="4349293" y="9525"/>
                </a:moveTo>
                <a:lnTo>
                  <a:pt x="4346499" y="2794"/>
                </a:lnTo>
                <a:lnTo>
                  <a:pt x="4339768" y="0"/>
                </a:lnTo>
                <a:lnTo>
                  <a:pt x="4333024" y="2794"/>
                </a:lnTo>
                <a:lnTo>
                  <a:pt x="4330243" y="9525"/>
                </a:lnTo>
                <a:lnTo>
                  <a:pt x="4333024" y="16256"/>
                </a:lnTo>
                <a:lnTo>
                  <a:pt x="4339768" y="19050"/>
                </a:lnTo>
                <a:lnTo>
                  <a:pt x="4346499" y="16256"/>
                </a:lnTo>
                <a:lnTo>
                  <a:pt x="4349293" y="9525"/>
                </a:lnTo>
                <a:close/>
              </a:path>
            </a:pathLst>
          </a:custGeom>
          <a:solidFill>
            <a:srgbClr val="FAA33F"/>
          </a:solidFill>
        </p:spPr>
        <p:txBody>
          <a:bodyPr wrap="square" lIns="0" tIns="0" rIns="0" bIns="0" rtlCol="0"/>
          <a:lstStyle/>
          <a:p>
            <a:endParaRPr sz="685">
              <a:latin typeface="+mj-lt"/>
            </a:endParaRPr>
          </a:p>
        </p:txBody>
      </p:sp>
      <p:sp>
        <p:nvSpPr>
          <p:cNvPr id="204" name="object 33">
            <a:extLst>
              <a:ext uri="{FF2B5EF4-FFF2-40B4-BE49-F238E27FC236}">
                <a16:creationId xmlns:a16="http://schemas.microsoft.com/office/drawing/2014/main" id="{53B5960C-0DB5-41B7-92C2-C0D10A10B91C}"/>
              </a:ext>
            </a:extLst>
          </p:cNvPr>
          <p:cNvSpPr/>
          <p:nvPr/>
        </p:nvSpPr>
        <p:spPr>
          <a:xfrm>
            <a:off x="4328315" y="3929501"/>
            <a:ext cx="4310136" cy="0"/>
          </a:xfrm>
          <a:custGeom>
            <a:avLst/>
            <a:gdLst/>
            <a:ahLst/>
            <a:cxnLst/>
            <a:rect l="l" t="t" r="r" b="b"/>
            <a:pathLst>
              <a:path w="4273550">
                <a:moveTo>
                  <a:pt x="0" y="0"/>
                </a:moveTo>
                <a:lnTo>
                  <a:pt x="4273270" y="0"/>
                </a:lnTo>
              </a:path>
            </a:pathLst>
          </a:custGeom>
          <a:ln w="19050">
            <a:solidFill>
              <a:srgbClr val="F04E37"/>
            </a:solidFill>
            <a:prstDash val="dot"/>
          </a:ln>
        </p:spPr>
        <p:txBody>
          <a:bodyPr wrap="square" lIns="0" tIns="0" rIns="0" bIns="0" rtlCol="0"/>
          <a:lstStyle/>
          <a:p>
            <a:endParaRPr sz="685">
              <a:latin typeface="+mj-lt"/>
            </a:endParaRPr>
          </a:p>
        </p:txBody>
      </p:sp>
      <p:sp>
        <p:nvSpPr>
          <p:cNvPr id="205" name="object 34">
            <a:extLst>
              <a:ext uri="{FF2B5EF4-FFF2-40B4-BE49-F238E27FC236}">
                <a16:creationId xmlns:a16="http://schemas.microsoft.com/office/drawing/2014/main" id="{4FC54FCA-177B-4908-A8D9-142B38C99F63}"/>
              </a:ext>
            </a:extLst>
          </p:cNvPr>
          <p:cNvSpPr/>
          <p:nvPr/>
        </p:nvSpPr>
        <p:spPr>
          <a:xfrm>
            <a:off x="4280394" y="3913622"/>
            <a:ext cx="4386988" cy="31782"/>
          </a:xfrm>
          <a:custGeom>
            <a:avLst/>
            <a:gdLst/>
            <a:ahLst/>
            <a:cxnLst/>
            <a:rect l="l" t="t" r="r" b="b"/>
            <a:pathLst>
              <a:path w="4349750" h="19050">
                <a:moveTo>
                  <a:pt x="19050" y="9525"/>
                </a:moveTo>
                <a:lnTo>
                  <a:pt x="16256" y="2794"/>
                </a:lnTo>
                <a:lnTo>
                  <a:pt x="9525" y="0"/>
                </a:lnTo>
                <a:lnTo>
                  <a:pt x="2781" y="2794"/>
                </a:lnTo>
                <a:lnTo>
                  <a:pt x="0" y="9525"/>
                </a:lnTo>
                <a:lnTo>
                  <a:pt x="2781" y="16256"/>
                </a:lnTo>
                <a:lnTo>
                  <a:pt x="9525" y="19050"/>
                </a:lnTo>
                <a:lnTo>
                  <a:pt x="16256" y="16256"/>
                </a:lnTo>
                <a:lnTo>
                  <a:pt x="19050" y="9525"/>
                </a:lnTo>
                <a:close/>
              </a:path>
              <a:path w="4349750" h="19050">
                <a:moveTo>
                  <a:pt x="4349293" y="9525"/>
                </a:moveTo>
                <a:lnTo>
                  <a:pt x="4346499" y="2794"/>
                </a:lnTo>
                <a:lnTo>
                  <a:pt x="4339768" y="0"/>
                </a:lnTo>
                <a:lnTo>
                  <a:pt x="4333024" y="2794"/>
                </a:lnTo>
                <a:lnTo>
                  <a:pt x="4330243" y="9525"/>
                </a:lnTo>
                <a:lnTo>
                  <a:pt x="4333024" y="16256"/>
                </a:lnTo>
                <a:lnTo>
                  <a:pt x="4339768" y="19050"/>
                </a:lnTo>
                <a:lnTo>
                  <a:pt x="4346499" y="16256"/>
                </a:lnTo>
                <a:lnTo>
                  <a:pt x="4349293" y="9525"/>
                </a:lnTo>
                <a:close/>
              </a:path>
            </a:pathLst>
          </a:custGeom>
          <a:solidFill>
            <a:srgbClr val="F04E37"/>
          </a:solidFill>
        </p:spPr>
        <p:txBody>
          <a:bodyPr wrap="square" lIns="0" tIns="0" rIns="0" bIns="0" rtlCol="0"/>
          <a:lstStyle/>
          <a:p>
            <a:endParaRPr sz="685">
              <a:latin typeface="+mj-lt"/>
            </a:endParaRPr>
          </a:p>
        </p:txBody>
      </p:sp>
      <p:sp>
        <p:nvSpPr>
          <p:cNvPr id="206" name="object 35">
            <a:extLst>
              <a:ext uri="{FF2B5EF4-FFF2-40B4-BE49-F238E27FC236}">
                <a16:creationId xmlns:a16="http://schemas.microsoft.com/office/drawing/2014/main" id="{C3AA0973-0E15-49FC-88C6-5BC3F1ADC955}"/>
              </a:ext>
            </a:extLst>
          </p:cNvPr>
          <p:cNvSpPr/>
          <p:nvPr/>
        </p:nvSpPr>
        <p:spPr>
          <a:xfrm>
            <a:off x="4292050" y="2767897"/>
            <a:ext cx="4363292" cy="1002180"/>
          </a:xfrm>
          <a:custGeom>
            <a:avLst/>
            <a:gdLst/>
            <a:ahLst/>
            <a:cxnLst/>
            <a:rect l="l" t="t" r="r" b="b"/>
            <a:pathLst>
              <a:path w="4326255" h="600710">
                <a:moveTo>
                  <a:pt x="4326191" y="0"/>
                </a:moveTo>
                <a:lnTo>
                  <a:pt x="0" y="0"/>
                </a:lnTo>
                <a:lnTo>
                  <a:pt x="0" y="600481"/>
                </a:lnTo>
                <a:lnTo>
                  <a:pt x="4326191" y="600481"/>
                </a:lnTo>
                <a:lnTo>
                  <a:pt x="4326191" y="0"/>
                </a:lnTo>
                <a:close/>
              </a:path>
            </a:pathLst>
          </a:custGeom>
          <a:solidFill>
            <a:srgbClr val="C9E3B2"/>
          </a:solidFill>
        </p:spPr>
        <p:txBody>
          <a:bodyPr wrap="square" lIns="0" tIns="0" rIns="0" bIns="0" rtlCol="0"/>
          <a:lstStyle/>
          <a:p>
            <a:endParaRPr sz="685">
              <a:latin typeface="+mj-lt"/>
            </a:endParaRPr>
          </a:p>
        </p:txBody>
      </p:sp>
      <p:sp>
        <p:nvSpPr>
          <p:cNvPr id="207" name="object 36">
            <a:extLst>
              <a:ext uri="{FF2B5EF4-FFF2-40B4-BE49-F238E27FC236}">
                <a16:creationId xmlns:a16="http://schemas.microsoft.com/office/drawing/2014/main" id="{CCC5B9F0-114E-45B5-8E3F-E29F571156AE}"/>
              </a:ext>
            </a:extLst>
          </p:cNvPr>
          <p:cNvSpPr/>
          <p:nvPr/>
        </p:nvSpPr>
        <p:spPr>
          <a:xfrm>
            <a:off x="4288266" y="1967417"/>
            <a:ext cx="4294125" cy="2527488"/>
          </a:xfrm>
          <a:custGeom>
            <a:avLst/>
            <a:gdLst/>
            <a:ahLst/>
            <a:cxnLst/>
            <a:rect l="l" t="t" r="r" b="b"/>
            <a:pathLst>
              <a:path w="4257675" h="1616075">
                <a:moveTo>
                  <a:pt x="4257239" y="1615785"/>
                </a:moveTo>
                <a:lnTo>
                  <a:pt x="0" y="1610208"/>
                </a:lnTo>
                <a:lnTo>
                  <a:pt x="0" y="0"/>
                </a:lnTo>
              </a:path>
            </a:pathLst>
          </a:custGeom>
          <a:ln w="14173">
            <a:solidFill>
              <a:srgbClr val="4C4D4F"/>
            </a:solidFill>
          </a:ln>
        </p:spPr>
        <p:txBody>
          <a:bodyPr wrap="square" lIns="0" tIns="0" rIns="0" bIns="0" rtlCol="0"/>
          <a:lstStyle/>
          <a:p>
            <a:endParaRPr sz="685">
              <a:latin typeface="+mj-lt"/>
            </a:endParaRPr>
          </a:p>
        </p:txBody>
      </p:sp>
      <p:sp>
        <p:nvSpPr>
          <p:cNvPr id="208" name="object 37">
            <a:extLst>
              <a:ext uri="{FF2B5EF4-FFF2-40B4-BE49-F238E27FC236}">
                <a16:creationId xmlns:a16="http://schemas.microsoft.com/office/drawing/2014/main" id="{7F9DF8FC-CDC6-4290-A146-5F47FA915BEC}"/>
              </a:ext>
            </a:extLst>
          </p:cNvPr>
          <p:cNvSpPr/>
          <p:nvPr/>
        </p:nvSpPr>
        <p:spPr>
          <a:xfrm>
            <a:off x="4253342" y="1818839"/>
            <a:ext cx="4401078" cy="2733679"/>
          </a:xfrm>
          <a:custGeom>
            <a:avLst/>
            <a:gdLst/>
            <a:ahLst/>
            <a:cxnLst/>
            <a:rect l="l" t="t" r="r" b="b"/>
            <a:pathLst>
              <a:path w="4363720" h="1722120">
                <a:moveTo>
                  <a:pt x="69227" y="95161"/>
                </a:moveTo>
                <a:lnTo>
                  <a:pt x="34620" y="0"/>
                </a:lnTo>
                <a:lnTo>
                  <a:pt x="0" y="95072"/>
                </a:lnTo>
                <a:lnTo>
                  <a:pt x="69227" y="95161"/>
                </a:lnTo>
                <a:close/>
              </a:path>
              <a:path w="4363720" h="1722120">
                <a:moveTo>
                  <a:pt x="4363390" y="1687398"/>
                </a:moveTo>
                <a:lnTo>
                  <a:pt x="4268279" y="1652663"/>
                </a:lnTo>
                <a:lnTo>
                  <a:pt x="4268279" y="1721878"/>
                </a:lnTo>
                <a:lnTo>
                  <a:pt x="4363390" y="1687398"/>
                </a:lnTo>
                <a:close/>
              </a:path>
            </a:pathLst>
          </a:custGeom>
          <a:solidFill>
            <a:srgbClr val="4C4D4F"/>
          </a:solidFill>
        </p:spPr>
        <p:txBody>
          <a:bodyPr wrap="square" lIns="0" tIns="0" rIns="0" bIns="0" rtlCol="0"/>
          <a:lstStyle/>
          <a:p>
            <a:endParaRPr sz="685">
              <a:latin typeface="+mj-lt"/>
            </a:endParaRPr>
          </a:p>
        </p:txBody>
      </p:sp>
      <p:sp>
        <p:nvSpPr>
          <p:cNvPr id="209" name="object 38">
            <a:extLst>
              <a:ext uri="{FF2B5EF4-FFF2-40B4-BE49-F238E27FC236}">
                <a16:creationId xmlns:a16="http://schemas.microsoft.com/office/drawing/2014/main" id="{54D2EA34-A57D-4E3B-97C6-4BAA9C80DDD9}"/>
              </a:ext>
            </a:extLst>
          </p:cNvPr>
          <p:cNvSpPr/>
          <p:nvPr/>
        </p:nvSpPr>
        <p:spPr>
          <a:xfrm>
            <a:off x="4298413" y="2098503"/>
            <a:ext cx="4267867" cy="1984232"/>
          </a:xfrm>
          <a:custGeom>
            <a:avLst/>
            <a:gdLst/>
            <a:ahLst/>
            <a:cxnLst/>
            <a:rect l="l" t="t" r="r" b="b"/>
            <a:pathLst>
              <a:path w="4231640" h="1189354">
                <a:moveTo>
                  <a:pt x="0" y="830803"/>
                </a:moveTo>
                <a:lnTo>
                  <a:pt x="249965" y="858864"/>
                </a:lnTo>
                <a:lnTo>
                  <a:pt x="397381" y="844595"/>
                </a:lnTo>
                <a:lnTo>
                  <a:pt x="499931" y="766735"/>
                </a:lnTo>
                <a:lnTo>
                  <a:pt x="615301" y="604025"/>
                </a:lnTo>
                <a:lnTo>
                  <a:pt x="640625" y="565233"/>
                </a:lnTo>
                <a:lnTo>
                  <a:pt x="665455" y="526165"/>
                </a:lnTo>
                <a:lnTo>
                  <a:pt x="689995" y="487025"/>
                </a:lnTo>
                <a:lnTo>
                  <a:pt x="714448" y="448015"/>
                </a:lnTo>
                <a:lnTo>
                  <a:pt x="739018" y="409339"/>
                </a:lnTo>
                <a:lnTo>
                  <a:pt x="763907" y="371201"/>
                </a:lnTo>
                <a:lnTo>
                  <a:pt x="789320" y="333803"/>
                </a:lnTo>
                <a:lnTo>
                  <a:pt x="815458" y="297349"/>
                </a:lnTo>
                <a:lnTo>
                  <a:pt x="842526" y="262043"/>
                </a:lnTo>
                <a:lnTo>
                  <a:pt x="870726" y="228088"/>
                </a:lnTo>
                <a:lnTo>
                  <a:pt x="900262" y="195686"/>
                </a:lnTo>
                <a:lnTo>
                  <a:pt x="931337" y="165042"/>
                </a:lnTo>
                <a:lnTo>
                  <a:pt x="964155" y="136359"/>
                </a:lnTo>
                <a:lnTo>
                  <a:pt x="998917" y="109840"/>
                </a:lnTo>
                <a:lnTo>
                  <a:pt x="1035829" y="85689"/>
                </a:lnTo>
                <a:lnTo>
                  <a:pt x="1075093" y="64108"/>
                </a:lnTo>
                <a:lnTo>
                  <a:pt x="1116911" y="45302"/>
                </a:lnTo>
                <a:lnTo>
                  <a:pt x="1161489" y="29473"/>
                </a:lnTo>
                <a:lnTo>
                  <a:pt x="1209027" y="16825"/>
                </a:lnTo>
                <a:lnTo>
                  <a:pt x="1259731" y="7561"/>
                </a:lnTo>
                <a:lnTo>
                  <a:pt x="1313803" y="1885"/>
                </a:lnTo>
                <a:lnTo>
                  <a:pt x="1371446" y="0"/>
                </a:lnTo>
                <a:lnTo>
                  <a:pt x="1421876" y="1321"/>
                </a:lnTo>
                <a:lnTo>
                  <a:pt x="1468307" y="5250"/>
                </a:lnTo>
                <a:lnTo>
                  <a:pt x="1511052" y="11943"/>
                </a:lnTo>
                <a:lnTo>
                  <a:pt x="1550424" y="21555"/>
                </a:lnTo>
                <a:lnTo>
                  <a:pt x="1586737" y="34243"/>
                </a:lnTo>
                <a:lnTo>
                  <a:pt x="1651437" y="69466"/>
                </a:lnTo>
                <a:lnTo>
                  <a:pt x="1707654" y="118858"/>
                </a:lnTo>
                <a:lnTo>
                  <a:pt x="1733365" y="149256"/>
                </a:lnTo>
                <a:lnTo>
                  <a:pt x="1757895" y="183664"/>
                </a:lnTo>
                <a:lnTo>
                  <a:pt x="1781557" y="222236"/>
                </a:lnTo>
                <a:lnTo>
                  <a:pt x="1804664" y="265128"/>
                </a:lnTo>
                <a:lnTo>
                  <a:pt x="1827528" y="312497"/>
                </a:lnTo>
                <a:lnTo>
                  <a:pt x="1850464" y="364497"/>
                </a:lnTo>
                <a:lnTo>
                  <a:pt x="1873784" y="421285"/>
                </a:lnTo>
                <a:lnTo>
                  <a:pt x="1897801" y="483015"/>
                </a:lnTo>
                <a:lnTo>
                  <a:pt x="1922829" y="549845"/>
                </a:lnTo>
                <a:lnTo>
                  <a:pt x="1944385" y="602313"/>
                </a:lnTo>
                <a:lnTo>
                  <a:pt x="1967082" y="646505"/>
                </a:lnTo>
                <a:lnTo>
                  <a:pt x="1990896" y="683027"/>
                </a:lnTo>
                <a:lnTo>
                  <a:pt x="2015804" y="712488"/>
                </a:lnTo>
                <a:lnTo>
                  <a:pt x="2068801" y="752653"/>
                </a:lnTo>
                <a:lnTo>
                  <a:pt x="2125881" y="771858"/>
                </a:lnTo>
                <a:lnTo>
                  <a:pt x="2155893" y="775119"/>
                </a:lnTo>
                <a:lnTo>
                  <a:pt x="2186853" y="774962"/>
                </a:lnTo>
                <a:lnTo>
                  <a:pt x="2251522" y="766822"/>
                </a:lnTo>
                <a:lnTo>
                  <a:pt x="2319697" y="752297"/>
                </a:lnTo>
                <a:lnTo>
                  <a:pt x="2355039" y="744158"/>
                </a:lnTo>
                <a:lnTo>
                  <a:pt x="2391185" y="736245"/>
                </a:lnTo>
                <a:lnTo>
                  <a:pt x="2428111" y="729164"/>
                </a:lnTo>
                <a:lnTo>
                  <a:pt x="2465793" y="723524"/>
                </a:lnTo>
                <a:lnTo>
                  <a:pt x="2504207" y="719931"/>
                </a:lnTo>
                <a:lnTo>
                  <a:pt x="2543330" y="718993"/>
                </a:lnTo>
                <a:lnTo>
                  <a:pt x="2583136" y="721316"/>
                </a:lnTo>
                <a:lnTo>
                  <a:pt x="2623602" y="727509"/>
                </a:lnTo>
                <a:lnTo>
                  <a:pt x="2663773" y="737981"/>
                </a:lnTo>
                <a:lnTo>
                  <a:pt x="2702804" y="752440"/>
                </a:lnTo>
                <a:lnTo>
                  <a:pt x="2740829" y="770437"/>
                </a:lnTo>
                <a:lnTo>
                  <a:pt x="2777985" y="791525"/>
                </a:lnTo>
                <a:lnTo>
                  <a:pt x="2814407" y="815256"/>
                </a:lnTo>
                <a:lnTo>
                  <a:pt x="2850231" y="841182"/>
                </a:lnTo>
                <a:lnTo>
                  <a:pt x="2885592" y="868855"/>
                </a:lnTo>
                <a:lnTo>
                  <a:pt x="2920627" y="897828"/>
                </a:lnTo>
                <a:lnTo>
                  <a:pt x="2955471" y="927653"/>
                </a:lnTo>
                <a:lnTo>
                  <a:pt x="2990261" y="957881"/>
                </a:lnTo>
                <a:lnTo>
                  <a:pt x="3025131" y="988066"/>
                </a:lnTo>
                <a:lnTo>
                  <a:pt x="3060218" y="1017759"/>
                </a:lnTo>
                <a:lnTo>
                  <a:pt x="3095657" y="1046513"/>
                </a:lnTo>
                <a:lnTo>
                  <a:pt x="3131584" y="1073880"/>
                </a:lnTo>
                <a:lnTo>
                  <a:pt x="3168136" y="1099411"/>
                </a:lnTo>
                <a:lnTo>
                  <a:pt x="3205447" y="1122660"/>
                </a:lnTo>
                <a:lnTo>
                  <a:pt x="3243654" y="1143178"/>
                </a:lnTo>
                <a:lnTo>
                  <a:pt x="3282892" y="1160517"/>
                </a:lnTo>
                <a:lnTo>
                  <a:pt x="3323297" y="1174231"/>
                </a:lnTo>
                <a:lnTo>
                  <a:pt x="3365005" y="1183870"/>
                </a:lnTo>
                <a:lnTo>
                  <a:pt x="3408152" y="1188988"/>
                </a:lnTo>
                <a:lnTo>
                  <a:pt x="3452873" y="1189136"/>
                </a:lnTo>
                <a:lnTo>
                  <a:pt x="3644727" y="1134240"/>
                </a:lnTo>
                <a:lnTo>
                  <a:pt x="3904621" y="1022941"/>
                </a:lnTo>
                <a:lnTo>
                  <a:pt x="4133325" y="913464"/>
                </a:lnTo>
                <a:lnTo>
                  <a:pt x="4231611" y="864032"/>
                </a:lnTo>
              </a:path>
            </a:pathLst>
          </a:custGeom>
          <a:ln w="35687">
            <a:solidFill>
              <a:srgbClr val="231F20"/>
            </a:solidFill>
          </a:ln>
        </p:spPr>
        <p:txBody>
          <a:bodyPr wrap="square" lIns="0" tIns="0" rIns="0" bIns="0" rtlCol="0"/>
          <a:lstStyle/>
          <a:p>
            <a:endParaRPr sz="685">
              <a:latin typeface="+mj-lt"/>
            </a:endParaRPr>
          </a:p>
        </p:txBody>
      </p:sp>
      <p:sp>
        <p:nvSpPr>
          <p:cNvPr id="177" name="object 41">
            <a:extLst>
              <a:ext uri="{FF2B5EF4-FFF2-40B4-BE49-F238E27FC236}">
                <a16:creationId xmlns:a16="http://schemas.microsoft.com/office/drawing/2014/main" id="{99507E6D-766E-4A34-A1BB-884C7BB0CEB2}"/>
              </a:ext>
            </a:extLst>
          </p:cNvPr>
          <p:cNvSpPr txBox="1"/>
          <p:nvPr/>
        </p:nvSpPr>
        <p:spPr>
          <a:xfrm rot="5400000">
            <a:off x="4566494" y="1893988"/>
            <a:ext cx="246221" cy="755073"/>
          </a:xfrm>
          <a:prstGeom prst="rect">
            <a:avLst/>
          </a:prstGeom>
        </p:spPr>
        <p:txBody>
          <a:bodyPr vert="vert270" wrap="square" lIns="0" tIns="5758" rIns="0" bIns="0" rtlCol="0">
            <a:spAutoFit/>
          </a:bodyPr>
          <a:lstStyle/>
          <a:p>
            <a:pPr marL="7677">
              <a:spcBef>
                <a:spcPts val="45"/>
              </a:spcBef>
            </a:pPr>
            <a:r>
              <a:rPr sz="800">
                <a:latin typeface="+mj-lt"/>
                <a:cs typeface="Calibri" panose="020F0502020204030204" pitchFamily="34" charset="0"/>
              </a:rPr>
              <a:t>2</a:t>
            </a:r>
            <a:r>
              <a:rPr lang="de-DE" sz="800">
                <a:latin typeface="+mj-lt"/>
                <a:cs typeface="Calibri" panose="020F0502020204030204" pitchFamily="34" charset="0"/>
              </a:rPr>
              <a:t>5</a:t>
            </a:r>
            <a:r>
              <a:rPr sz="800">
                <a:latin typeface="+mj-lt"/>
                <a:cs typeface="Calibri" panose="020F0502020204030204" pitchFamily="34" charset="0"/>
              </a:rPr>
              <a:t>0 mg</a:t>
            </a:r>
            <a:r>
              <a:rPr sz="800" spc="-94">
                <a:latin typeface="+mj-lt"/>
                <a:cs typeface="Calibri" panose="020F0502020204030204" pitchFamily="34" charset="0"/>
              </a:rPr>
              <a:t> </a:t>
            </a:r>
            <a:r>
              <a:rPr sz="800">
                <a:latin typeface="+mj-lt"/>
                <a:cs typeface="Calibri" panose="020F0502020204030204" pitchFamily="34" charset="0"/>
              </a:rPr>
              <a:t>/dL*</a:t>
            </a:r>
            <a:br>
              <a:rPr lang="de-DE" sz="800">
                <a:latin typeface="+mj-lt"/>
                <a:cs typeface="Calibri" panose="020F0502020204030204" pitchFamily="34" charset="0"/>
              </a:rPr>
            </a:br>
            <a:r>
              <a:rPr lang="de-DE" sz="800">
                <a:latin typeface="+mj-lt"/>
                <a:cs typeface="Calibri" panose="020F0502020204030204" pitchFamily="34" charset="0"/>
              </a:rPr>
              <a:t> (13,9 mmol /L)</a:t>
            </a:r>
            <a:endParaRPr sz="800">
              <a:latin typeface="+mj-lt"/>
              <a:cs typeface="Calibri" panose="020F0502020204030204" pitchFamily="34" charset="0"/>
            </a:endParaRPr>
          </a:p>
        </p:txBody>
      </p:sp>
      <p:sp>
        <p:nvSpPr>
          <p:cNvPr id="178" name="object 42">
            <a:extLst>
              <a:ext uri="{FF2B5EF4-FFF2-40B4-BE49-F238E27FC236}">
                <a16:creationId xmlns:a16="http://schemas.microsoft.com/office/drawing/2014/main" id="{12FE4626-5131-454A-9DCB-55D57D6DE85A}"/>
              </a:ext>
            </a:extLst>
          </p:cNvPr>
          <p:cNvSpPr txBox="1"/>
          <p:nvPr/>
        </p:nvSpPr>
        <p:spPr>
          <a:xfrm rot="5400000">
            <a:off x="4532530" y="3604801"/>
            <a:ext cx="246221" cy="651963"/>
          </a:xfrm>
          <a:prstGeom prst="rect">
            <a:avLst/>
          </a:prstGeom>
        </p:spPr>
        <p:txBody>
          <a:bodyPr vert="vert270" wrap="square" lIns="0" tIns="5758" rIns="0" bIns="0" rtlCol="0">
            <a:spAutoFit/>
          </a:bodyPr>
          <a:lstStyle/>
          <a:p>
            <a:pPr marL="7677">
              <a:spcBef>
                <a:spcPts val="45"/>
              </a:spcBef>
            </a:pPr>
            <a:r>
              <a:rPr lang="de-DE" sz="800">
                <a:latin typeface="+mj-lt"/>
                <a:cs typeface="Calibri" panose="020F0502020204030204" pitchFamily="34" charset="0"/>
              </a:rPr>
              <a:t>60</a:t>
            </a:r>
            <a:r>
              <a:rPr sz="800">
                <a:latin typeface="+mj-lt"/>
                <a:cs typeface="Calibri" panose="020F0502020204030204" pitchFamily="34" charset="0"/>
              </a:rPr>
              <a:t> mg/dL*</a:t>
            </a:r>
            <a:endParaRPr lang="de-DE" sz="800">
              <a:latin typeface="+mj-lt"/>
              <a:cs typeface="Calibri" panose="020F0502020204030204" pitchFamily="34" charset="0"/>
            </a:endParaRPr>
          </a:p>
          <a:p>
            <a:pPr marL="7677">
              <a:spcBef>
                <a:spcPts val="45"/>
              </a:spcBef>
            </a:pPr>
            <a:r>
              <a:rPr lang="de-DE" sz="800">
                <a:latin typeface="+mj-lt"/>
                <a:cs typeface="Calibri" panose="020F0502020204030204" pitchFamily="34" charset="0"/>
              </a:rPr>
              <a:t>(3,3 mmol/L)</a:t>
            </a:r>
          </a:p>
        </p:txBody>
      </p:sp>
      <p:sp>
        <p:nvSpPr>
          <p:cNvPr id="179" name="object 43">
            <a:extLst>
              <a:ext uri="{FF2B5EF4-FFF2-40B4-BE49-F238E27FC236}">
                <a16:creationId xmlns:a16="http://schemas.microsoft.com/office/drawing/2014/main" id="{C0B186AB-730F-461E-820A-E70042525E8E}"/>
              </a:ext>
            </a:extLst>
          </p:cNvPr>
          <p:cNvSpPr txBox="1"/>
          <p:nvPr/>
        </p:nvSpPr>
        <p:spPr>
          <a:xfrm>
            <a:off x="8409927" y="4307907"/>
            <a:ext cx="257455" cy="133577"/>
          </a:xfrm>
          <a:prstGeom prst="rect">
            <a:avLst/>
          </a:prstGeom>
        </p:spPr>
        <p:txBody>
          <a:bodyPr vert="horz" wrap="square" lIns="0" tIns="10365" rIns="0" bIns="0" rtlCol="0">
            <a:spAutoFit/>
          </a:bodyPr>
          <a:lstStyle/>
          <a:p>
            <a:pPr marL="7677">
              <a:spcBef>
                <a:spcPts val="82"/>
              </a:spcBef>
            </a:pPr>
            <a:r>
              <a:rPr sz="800" spc="9">
                <a:latin typeface="+mj-lt"/>
                <a:cs typeface="Calibri" panose="020F0502020204030204" pitchFamily="34" charset="0"/>
              </a:rPr>
              <a:t>Zeit</a:t>
            </a:r>
            <a:endParaRPr sz="800">
              <a:latin typeface="+mj-lt"/>
              <a:cs typeface="Calibri" panose="020F0502020204030204" pitchFamily="34" charset="0"/>
            </a:endParaRPr>
          </a:p>
        </p:txBody>
      </p:sp>
      <p:sp>
        <p:nvSpPr>
          <p:cNvPr id="180" name="object 44">
            <a:extLst>
              <a:ext uri="{FF2B5EF4-FFF2-40B4-BE49-F238E27FC236}">
                <a16:creationId xmlns:a16="http://schemas.microsoft.com/office/drawing/2014/main" id="{D480F7DC-F6CB-4D89-A1CB-B23535DD3FC8}"/>
              </a:ext>
            </a:extLst>
          </p:cNvPr>
          <p:cNvSpPr txBox="1"/>
          <p:nvPr/>
        </p:nvSpPr>
        <p:spPr>
          <a:xfrm rot="16200000">
            <a:off x="3809808" y="3049202"/>
            <a:ext cx="718568" cy="133576"/>
          </a:xfrm>
          <a:prstGeom prst="rect">
            <a:avLst/>
          </a:prstGeom>
        </p:spPr>
        <p:txBody>
          <a:bodyPr vert="horz" wrap="square" lIns="0" tIns="10365" rIns="0" bIns="0" rtlCol="0">
            <a:spAutoFit/>
          </a:bodyPr>
          <a:lstStyle/>
          <a:p>
            <a:pPr marL="7677" algn="ctr">
              <a:spcBef>
                <a:spcPts val="82"/>
              </a:spcBef>
            </a:pPr>
            <a:r>
              <a:rPr lang="de-DE" sz="800" spc="12">
                <a:latin typeface="+mj-lt"/>
                <a:cs typeface="Calibri" panose="020F0502020204030204" pitchFamily="34" charset="0"/>
              </a:rPr>
              <a:t>Glukose</a:t>
            </a:r>
            <a:r>
              <a:rPr sz="800" spc="12">
                <a:latin typeface="+mj-lt"/>
                <a:cs typeface="Calibri" panose="020F0502020204030204" pitchFamily="34" charset="0"/>
              </a:rPr>
              <a:t>wert</a:t>
            </a:r>
            <a:endParaRPr sz="800">
              <a:latin typeface="+mj-lt"/>
              <a:cs typeface="Calibri" panose="020F0502020204030204" pitchFamily="34" charset="0"/>
            </a:endParaRPr>
          </a:p>
        </p:txBody>
      </p:sp>
      <p:sp>
        <p:nvSpPr>
          <p:cNvPr id="181" name="object 45">
            <a:extLst>
              <a:ext uri="{FF2B5EF4-FFF2-40B4-BE49-F238E27FC236}">
                <a16:creationId xmlns:a16="http://schemas.microsoft.com/office/drawing/2014/main" id="{215C4D36-D15A-4217-8FD2-18E555ECD8AD}"/>
              </a:ext>
            </a:extLst>
          </p:cNvPr>
          <p:cNvSpPr txBox="1"/>
          <p:nvPr/>
        </p:nvSpPr>
        <p:spPr>
          <a:xfrm>
            <a:off x="4328315" y="4320682"/>
            <a:ext cx="3556980" cy="100086"/>
          </a:xfrm>
          <a:prstGeom prst="rect">
            <a:avLst/>
          </a:prstGeom>
        </p:spPr>
        <p:txBody>
          <a:bodyPr vert="horz" wrap="square" lIns="0" tIns="7678" rIns="0" bIns="0" rtlCol="0">
            <a:spAutoFit/>
          </a:bodyPr>
          <a:lstStyle/>
          <a:p>
            <a:pPr marL="7677">
              <a:spcBef>
                <a:spcPts val="60"/>
              </a:spcBef>
            </a:pPr>
            <a:r>
              <a:rPr sz="600">
                <a:latin typeface="+mj-lt"/>
                <a:cs typeface="Calibri" panose="020F0502020204030204" pitchFamily="34" charset="0"/>
              </a:rPr>
              <a:t>*</a:t>
            </a:r>
            <a:r>
              <a:rPr sz="600" err="1">
                <a:latin typeface="+mj-lt"/>
                <a:cs typeface="Calibri" panose="020F0502020204030204" pitchFamily="34" charset="0"/>
              </a:rPr>
              <a:t>Beispielwert</a:t>
            </a:r>
            <a:r>
              <a:rPr sz="600">
                <a:latin typeface="+mj-lt"/>
                <a:cs typeface="Calibri" panose="020F0502020204030204" pitchFamily="34" charset="0"/>
              </a:rPr>
              <a:t>:</a:t>
            </a:r>
            <a:r>
              <a:rPr sz="600" spc="-3">
                <a:latin typeface="+mj-lt"/>
                <a:cs typeface="Calibri" panose="020F0502020204030204" pitchFamily="34" charset="0"/>
              </a:rPr>
              <a:t> </a:t>
            </a:r>
            <a:r>
              <a:rPr sz="600" err="1">
                <a:latin typeface="+mj-lt"/>
                <a:cs typeface="Calibri" panose="020F0502020204030204" pitchFamily="34" charset="0"/>
              </a:rPr>
              <a:t>Geben</a:t>
            </a:r>
            <a:r>
              <a:rPr sz="600" spc="-3">
                <a:latin typeface="+mj-lt"/>
                <a:cs typeface="Calibri" panose="020F0502020204030204" pitchFamily="34" charset="0"/>
              </a:rPr>
              <a:t> </a:t>
            </a:r>
            <a:r>
              <a:rPr sz="600">
                <a:latin typeface="+mj-lt"/>
                <a:cs typeface="Calibri" panose="020F0502020204030204" pitchFamily="34" charset="0"/>
              </a:rPr>
              <a:t>Sie auf</a:t>
            </a:r>
            <a:r>
              <a:rPr sz="600" spc="-3">
                <a:latin typeface="+mj-lt"/>
                <a:cs typeface="Calibri" panose="020F0502020204030204" pitchFamily="34" charset="0"/>
              </a:rPr>
              <a:t> </a:t>
            </a:r>
            <a:r>
              <a:rPr sz="600" spc="-3" err="1">
                <a:latin typeface="+mj-lt"/>
                <a:cs typeface="Calibri" panose="020F0502020204030204" pitchFamily="34" charset="0"/>
              </a:rPr>
              <a:t>Ihrem</a:t>
            </a:r>
            <a:r>
              <a:rPr sz="600">
                <a:latin typeface="+mj-lt"/>
                <a:cs typeface="Calibri" panose="020F0502020204030204" pitchFamily="34" charset="0"/>
              </a:rPr>
              <a:t> </a:t>
            </a:r>
            <a:r>
              <a:rPr sz="600" err="1">
                <a:latin typeface="+mj-lt"/>
                <a:cs typeface="Calibri" panose="020F0502020204030204" pitchFamily="34" charset="0"/>
              </a:rPr>
              <a:t>Gerät</a:t>
            </a:r>
            <a:r>
              <a:rPr sz="600" spc="-3">
                <a:latin typeface="+mj-lt"/>
                <a:cs typeface="Calibri" panose="020F0502020204030204" pitchFamily="34" charset="0"/>
              </a:rPr>
              <a:t> </a:t>
            </a:r>
            <a:r>
              <a:rPr sz="600" spc="-3" err="1">
                <a:latin typeface="+mj-lt"/>
                <a:cs typeface="Calibri" panose="020F0502020204030204" pitchFamily="34" charset="0"/>
              </a:rPr>
              <a:t>Ihre</a:t>
            </a:r>
            <a:r>
              <a:rPr sz="600">
                <a:latin typeface="+mj-lt"/>
                <a:cs typeface="Calibri" panose="020F0502020204030204" pitchFamily="34" charset="0"/>
              </a:rPr>
              <a:t> </a:t>
            </a:r>
            <a:r>
              <a:rPr sz="600" err="1">
                <a:latin typeface="+mj-lt"/>
                <a:cs typeface="Calibri" panose="020F0502020204030204" pitchFamily="34" charset="0"/>
              </a:rPr>
              <a:t>persönlichen</a:t>
            </a:r>
            <a:r>
              <a:rPr sz="600" spc="-3">
                <a:latin typeface="+mj-lt"/>
                <a:cs typeface="Calibri" panose="020F0502020204030204" pitchFamily="34" charset="0"/>
              </a:rPr>
              <a:t> </a:t>
            </a:r>
            <a:r>
              <a:rPr sz="600" spc="-3" err="1">
                <a:latin typeface="+mj-lt"/>
                <a:cs typeface="Calibri" panose="020F0502020204030204" pitchFamily="34" charset="0"/>
              </a:rPr>
              <a:t>Alarmgrenzwerte</a:t>
            </a:r>
            <a:r>
              <a:rPr sz="600">
                <a:latin typeface="+mj-lt"/>
                <a:cs typeface="Calibri" panose="020F0502020204030204" pitchFamily="34" charset="0"/>
              </a:rPr>
              <a:t> </a:t>
            </a:r>
            <a:r>
              <a:rPr sz="600" err="1">
                <a:latin typeface="+mj-lt"/>
                <a:cs typeface="Calibri" panose="020F0502020204030204" pitchFamily="34" charset="0"/>
              </a:rPr>
              <a:t>ein</a:t>
            </a:r>
            <a:r>
              <a:rPr sz="600">
                <a:latin typeface="+mj-lt"/>
                <a:cs typeface="Calibri" panose="020F0502020204030204" pitchFamily="34" charset="0"/>
              </a:rPr>
              <a:t>.</a:t>
            </a:r>
          </a:p>
        </p:txBody>
      </p:sp>
      <p:sp>
        <p:nvSpPr>
          <p:cNvPr id="200" name="object 49">
            <a:extLst>
              <a:ext uri="{FF2B5EF4-FFF2-40B4-BE49-F238E27FC236}">
                <a16:creationId xmlns:a16="http://schemas.microsoft.com/office/drawing/2014/main" id="{1CA321C0-1ED7-4F01-AE89-6A98A42D1A81}"/>
              </a:ext>
            </a:extLst>
          </p:cNvPr>
          <p:cNvSpPr/>
          <p:nvPr/>
        </p:nvSpPr>
        <p:spPr>
          <a:xfrm>
            <a:off x="5839797" y="2033369"/>
            <a:ext cx="1203377" cy="403474"/>
          </a:xfrm>
          <a:custGeom>
            <a:avLst/>
            <a:gdLst/>
            <a:ahLst/>
            <a:cxnLst/>
            <a:rect l="l" t="t" r="r" b="b"/>
            <a:pathLst>
              <a:path w="1193164" h="400050">
                <a:moveTo>
                  <a:pt x="40170" y="0"/>
                </a:moveTo>
                <a:lnTo>
                  <a:pt x="24533" y="3156"/>
                </a:lnTo>
                <a:lnTo>
                  <a:pt x="11764" y="11764"/>
                </a:lnTo>
                <a:lnTo>
                  <a:pt x="3156" y="24533"/>
                </a:lnTo>
                <a:lnTo>
                  <a:pt x="0" y="40170"/>
                </a:lnTo>
                <a:lnTo>
                  <a:pt x="0" y="359600"/>
                </a:lnTo>
                <a:lnTo>
                  <a:pt x="3156" y="375239"/>
                </a:lnTo>
                <a:lnTo>
                  <a:pt x="11764" y="388011"/>
                </a:lnTo>
                <a:lnTo>
                  <a:pt x="24533" y="396624"/>
                </a:lnTo>
                <a:lnTo>
                  <a:pt x="40170" y="399783"/>
                </a:lnTo>
                <a:lnTo>
                  <a:pt x="1152982" y="399783"/>
                </a:lnTo>
                <a:lnTo>
                  <a:pt x="1168613" y="396624"/>
                </a:lnTo>
                <a:lnTo>
                  <a:pt x="1181382" y="388011"/>
                </a:lnTo>
                <a:lnTo>
                  <a:pt x="1189993" y="375239"/>
                </a:lnTo>
                <a:lnTo>
                  <a:pt x="1193152" y="359600"/>
                </a:lnTo>
                <a:lnTo>
                  <a:pt x="1193152" y="40170"/>
                </a:lnTo>
                <a:lnTo>
                  <a:pt x="1189993" y="24533"/>
                </a:lnTo>
                <a:lnTo>
                  <a:pt x="1181382" y="11764"/>
                </a:lnTo>
                <a:lnTo>
                  <a:pt x="1168613" y="3156"/>
                </a:lnTo>
                <a:lnTo>
                  <a:pt x="1152982" y="0"/>
                </a:lnTo>
                <a:lnTo>
                  <a:pt x="40170" y="0"/>
                </a:lnTo>
                <a:close/>
              </a:path>
            </a:pathLst>
          </a:custGeom>
          <a:solidFill>
            <a:schemeClr val="bg1"/>
          </a:solidFill>
          <a:ln w="25400">
            <a:solidFill>
              <a:schemeClr val="accent3"/>
            </a:solidFill>
          </a:ln>
        </p:spPr>
        <p:txBody>
          <a:bodyPr wrap="square" lIns="0" tIns="0" rIns="0" bIns="0" rtlCol="0"/>
          <a:lstStyle/>
          <a:p>
            <a:endParaRPr sz="685">
              <a:latin typeface="+mj-lt"/>
            </a:endParaRPr>
          </a:p>
        </p:txBody>
      </p:sp>
      <p:sp>
        <p:nvSpPr>
          <p:cNvPr id="186" name="object 54">
            <a:extLst>
              <a:ext uri="{FF2B5EF4-FFF2-40B4-BE49-F238E27FC236}">
                <a16:creationId xmlns:a16="http://schemas.microsoft.com/office/drawing/2014/main" id="{12522E31-5F6C-42FB-BBC1-52853F2BAA38}"/>
              </a:ext>
            </a:extLst>
          </p:cNvPr>
          <p:cNvSpPr/>
          <p:nvPr/>
        </p:nvSpPr>
        <p:spPr>
          <a:xfrm>
            <a:off x="5539146" y="3635935"/>
            <a:ext cx="1443219" cy="403475"/>
          </a:xfrm>
          <a:custGeom>
            <a:avLst/>
            <a:gdLst/>
            <a:ahLst/>
            <a:cxnLst/>
            <a:rect l="l" t="t" r="r" b="b"/>
            <a:pathLst>
              <a:path w="1214120" h="400050">
                <a:moveTo>
                  <a:pt x="40170" y="0"/>
                </a:moveTo>
                <a:lnTo>
                  <a:pt x="24533" y="3156"/>
                </a:lnTo>
                <a:lnTo>
                  <a:pt x="11764" y="11764"/>
                </a:lnTo>
                <a:lnTo>
                  <a:pt x="3156" y="24533"/>
                </a:lnTo>
                <a:lnTo>
                  <a:pt x="0" y="40170"/>
                </a:lnTo>
                <a:lnTo>
                  <a:pt x="0" y="359600"/>
                </a:lnTo>
                <a:lnTo>
                  <a:pt x="3156" y="375239"/>
                </a:lnTo>
                <a:lnTo>
                  <a:pt x="11764" y="388011"/>
                </a:lnTo>
                <a:lnTo>
                  <a:pt x="24533" y="396624"/>
                </a:lnTo>
                <a:lnTo>
                  <a:pt x="40170" y="399783"/>
                </a:lnTo>
                <a:lnTo>
                  <a:pt x="1173861" y="399783"/>
                </a:lnTo>
                <a:lnTo>
                  <a:pt x="1189499" y="396624"/>
                </a:lnTo>
                <a:lnTo>
                  <a:pt x="1202272" y="388011"/>
                </a:lnTo>
                <a:lnTo>
                  <a:pt x="1210885" y="375239"/>
                </a:lnTo>
                <a:lnTo>
                  <a:pt x="1214043" y="359600"/>
                </a:lnTo>
                <a:lnTo>
                  <a:pt x="1214043" y="40170"/>
                </a:lnTo>
                <a:lnTo>
                  <a:pt x="1210885" y="24533"/>
                </a:lnTo>
                <a:lnTo>
                  <a:pt x="1202272" y="11764"/>
                </a:lnTo>
                <a:lnTo>
                  <a:pt x="1189499" y="3156"/>
                </a:lnTo>
                <a:lnTo>
                  <a:pt x="1173861" y="0"/>
                </a:lnTo>
                <a:lnTo>
                  <a:pt x="40170" y="0"/>
                </a:lnTo>
                <a:close/>
              </a:path>
            </a:pathLst>
          </a:custGeom>
          <a:solidFill>
            <a:schemeClr val="bg1"/>
          </a:solidFill>
          <a:ln w="25400">
            <a:solidFill>
              <a:schemeClr val="accent3"/>
            </a:solidFill>
          </a:ln>
        </p:spPr>
        <p:txBody>
          <a:bodyPr wrap="square" lIns="0" tIns="0" rIns="0" bIns="0" rtlCol="0"/>
          <a:lstStyle/>
          <a:p>
            <a:endParaRPr sz="685">
              <a:latin typeface="+mj-lt"/>
            </a:endParaRPr>
          </a:p>
        </p:txBody>
      </p:sp>
      <p:grpSp>
        <p:nvGrpSpPr>
          <p:cNvPr id="13" name="Gruppieren 12">
            <a:extLst>
              <a:ext uri="{FF2B5EF4-FFF2-40B4-BE49-F238E27FC236}">
                <a16:creationId xmlns:a16="http://schemas.microsoft.com/office/drawing/2014/main" id="{8353DCC0-52AF-BA49-7430-A59799130D08}"/>
              </a:ext>
            </a:extLst>
          </p:cNvPr>
          <p:cNvGrpSpPr/>
          <p:nvPr/>
        </p:nvGrpSpPr>
        <p:grpSpPr>
          <a:xfrm>
            <a:off x="7195655" y="3489284"/>
            <a:ext cx="540652" cy="541500"/>
            <a:chOff x="7195655" y="3557020"/>
            <a:chExt cx="540652" cy="541500"/>
          </a:xfrm>
        </p:grpSpPr>
        <p:pic>
          <p:nvPicPr>
            <p:cNvPr id="192" name="object 60">
              <a:extLst>
                <a:ext uri="{FF2B5EF4-FFF2-40B4-BE49-F238E27FC236}">
                  <a16:creationId xmlns:a16="http://schemas.microsoft.com/office/drawing/2014/main" id="{13A66D2C-9AF2-4112-8F2C-16DA3B2D58BF}"/>
                </a:ext>
              </a:extLst>
            </p:cNvPr>
            <p:cNvPicPr/>
            <p:nvPr/>
          </p:nvPicPr>
          <p:blipFill>
            <a:blip r:embed="rId3" cstate="print"/>
            <a:stretch>
              <a:fillRect/>
            </a:stretch>
          </p:blipFill>
          <p:spPr>
            <a:xfrm>
              <a:off x="7398185" y="3875594"/>
              <a:ext cx="135578" cy="135579"/>
            </a:xfrm>
            <a:prstGeom prst="rect">
              <a:avLst/>
            </a:prstGeom>
          </p:spPr>
        </p:pic>
        <p:sp>
          <p:nvSpPr>
            <p:cNvPr id="193" name="object 61">
              <a:extLst>
                <a:ext uri="{FF2B5EF4-FFF2-40B4-BE49-F238E27FC236}">
                  <a16:creationId xmlns:a16="http://schemas.microsoft.com/office/drawing/2014/main" id="{238322B1-7F01-4362-8AAB-CF3F73F088EF}"/>
                </a:ext>
              </a:extLst>
            </p:cNvPr>
            <p:cNvSpPr/>
            <p:nvPr/>
          </p:nvSpPr>
          <p:spPr>
            <a:xfrm>
              <a:off x="7195655" y="3788532"/>
              <a:ext cx="84901" cy="309988"/>
            </a:xfrm>
            <a:custGeom>
              <a:avLst/>
              <a:gdLst/>
              <a:ahLst/>
              <a:cxnLst/>
              <a:rect l="l" t="t" r="r" b="b"/>
              <a:pathLst>
                <a:path w="81914" h="299085">
                  <a:moveTo>
                    <a:pt x="81902" y="0"/>
                  </a:moveTo>
                  <a:lnTo>
                    <a:pt x="48332" y="27792"/>
                  </a:lnTo>
                  <a:lnTo>
                    <a:pt x="22486" y="62961"/>
                  </a:lnTo>
                  <a:lnTo>
                    <a:pt x="5873" y="104000"/>
                  </a:lnTo>
                  <a:lnTo>
                    <a:pt x="0" y="149402"/>
                  </a:lnTo>
                  <a:lnTo>
                    <a:pt x="5873" y="194805"/>
                  </a:lnTo>
                  <a:lnTo>
                    <a:pt x="22486" y="235843"/>
                  </a:lnTo>
                  <a:lnTo>
                    <a:pt x="48332" y="271012"/>
                  </a:lnTo>
                  <a:lnTo>
                    <a:pt x="81902" y="298805"/>
                  </a:lnTo>
                  <a:lnTo>
                    <a:pt x="61712" y="268417"/>
                  </a:lnTo>
                  <a:lnTo>
                    <a:pt x="46381" y="232714"/>
                  </a:lnTo>
                  <a:lnTo>
                    <a:pt x="36644" y="192706"/>
                  </a:lnTo>
                  <a:lnTo>
                    <a:pt x="33235" y="149402"/>
                  </a:lnTo>
                  <a:lnTo>
                    <a:pt x="36644" y="106098"/>
                  </a:lnTo>
                  <a:lnTo>
                    <a:pt x="46381" y="66090"/>
                  </a:lnTo>
                  <a:lnTo>
                    <a:pt x="61712" y="30387"/>
                  </a:lnTo>
                  <a:lnTo>
                    <a:pt x="81902" y="0"/>
                  </a:lnTo>
                  <a:close/>
                </a:path>
              </a:pathLst>
            </a:custGeom>
            <a:solidFill>
              <a:srgbClr val="ED1C24"/>
            </a:solidFill>
          </p:spPr>
          <p:txBody>
            <a:bodyPr wrap="square" lIns="0" tIns="0" rIns="0" bIns="0" rtlCol="0"/>
            <a:lstStyle/>
            <a:p>
              <a:endParaRPr sz="685">
                <a:latin typeface="+mj-lt"/>
              </a:endParaRPr>
            </a:p>
          </p:txBody>
        </p:sp>
        <p:pic>
          <p:nvPicPr>
            <p:cNvPr id="194" name="object 62">
              <a:extLst>
                <a:ext uri="{FF2B5EF4-FFF2-40B4-BE49-F238E27FC236}">
                  <a16:creationId xmlns:a16="http://schemas.microsoft.com/office/drawing/2014/main" id="{EF124957-F825-4BFB-B792-7EE053CA90C9}"/>
                </a:ext>
              </a:extLst>
            </p:cNvPr>
            <p:cNvPicPr/>
            <p:nvPr/>
          </p:nvPicPr>
          <p:blipFill>
            <a:blip r:embed="rId4" cstate="print"/>
            <a:stretch>
              <a:fillRect/>
            </a:stretch>
          </p:blipFill>
          <p:spPr>
            <a:xfrm>
              <a:off x="7264549" y="3842409"/>
              <a:ext cx="116381" cy="201946"/>
            </a:xfrm>
            <a:prstGeom prst="rect">
              <a:avLst/>
            </a:prstGeom>
          </p:spPr>
        </p:pic>
        <p:sp>
          <p:nvSpPr>
            <p:cNvPr id="195" name="object 63">
              <a:extLst>
                <a:ext uri="{FF2B5EF4-FFF2-40B4-BE49-F238E27FC236}">
                  <a16:creationId xmlns:a16="http://schemas.microsoft.com/office/drawing/2014/main" id="{7DA7BE3C-9479-4A53-8187-F305E5CD80F3}"/>
                </a:ext>
              </a:extLst>
            </p:cNvPr>
            <p:cNvSpPr/>
            <p:nvPr/>
          </p:nvSpPr>
          <p:spPr>
            <a:xfrm>
              <a:off x="7651406" y="3788532"/>
              <a:ext cx="84901" cy="309988"/>
            </a:xfrm>
            <a:custGeom>
              <a:avLst/>
              <a:gdLst/>
              <a:ahLst/>
              <a:cxnLst/>
              <a:rect l="l" t="t" r="r" b="b"/>
              <a:pathLst>
                <a:path w="81914" h="299085">
                  <a:moveTo>
                    <a:pt x="0" y="0"/>
                  </a:moveTo>
                  <a:lnTo>
                    <a:pt x="20189" y="30387"/>
                  </a:lnTo>
                  <a:lnTo>
                    <a:pt x="35520" y="66090"/>
                  </a:lnTo>
                  <a:lnTo>
                    <a:pt x="45257" y="106098"/>
                  </a:lnTo>
                  <a:lnTo>
                    <a:pt x="48666" y="149402"/>
                  </a:lnTo>
                  <a:lnTo>
                    <a:pt x="45257" y="192706"/>
                  </a:lnTo>
                  <a:lnTo>
                    <a:pt x="35520" y="232714"/>
                  </a:lnTo>
                  <a:lnTo>
                    <a:pt x="20189" y="268417"/>
                  </a:lnTo>
                  <a:lnTo>
                    <a:pt x="0" y="298805"/>
                  </a:lnTo>
                  <a:lnTo>
                    <a:pt x="33569" y="271012"/>
                  </a:lnTo>
                  <a:lnTo>
                    <a:pt x="59415" y="235843"/>
                  </a:lnTo>
                  <a:lnTo>
                    <a:pt x="76029" y="194805"/>
                  </a:lnTo>
                  <a:lnTo>
                    <a:pt x="81902" y="149402"/>
                  </a:lnTo>
                  <a:lnTo>
                    <a:pt x="76029" y="104000"/>
                  </a:lnTo>
                  <a:lnTo>
                    <a:pt x="59415" y="62961"/>
                  </a:lnTo>
                  <a:lnTo>
                    <a:pt x="33569" y="27792"/>
                  </a:lnTo>
                  <a:lnTo>
                    <a:pt x="0" y="0"/>
                  </a:lnTo>
                  <a:close/>
                </a:path>
              </a:pathLst>
            </a:custGeom>
            <a:solidFill>
              <a:srgbClr val="ED1C24"/>
            </a:solidFill>
          </p:spPr>
          <p:txBody>
            <a:bodyPr wrap="square" lIns="0" tIns="0" rIns="0" bIns="0" rtlCol="0"/>
            <a:lstStyle/>
            <a:p>
              <a:endParaRPr sz="685">
                <a:latin typeface="+mj-lt"/>
              </a:endParaRPr>
            </a:p>
          </p:txBody>
        </p:sp>
        <p:pic>
          <p:nvPicPr>
            <p:cNvPr id="196" name="object 64">
              <a:extLst>
                <a:ext uri="{FF2B5EF4-FFF2-40B4-BE49-F238E27FC236}">
                  <a16:creationId xmlns:a16="http://schemas.microsoft.com/office/drawing/2014/main" id="{3DA6E32F-B039-494D-90AD-E43758ED1DFF}"/>
                </a:ext>
              </a:extLst>
            </p:cNvPr>
            <p:cNvPicPr/>
            <p:nvPr/>
          </p:nvPicPr>
          <p:blipFill>
            <a:blip r:embed="rId5" cstate="print"/>
            <a:stretch>
              <a:fillRect/>
            </a:stretch>
          </p:blipFill>
          <p:spPr>
            <a:xfrm>
              <a:off x="7551020" y="3842409"/>
              <a:ext cx="116381" cy="201946"/>
            </a:xfrm>
            <a:prstGeom prst="rect">
              <a:avLst/>
            </a:prstGeom>
          </p:spPr>
        </p:pic>
        <p:pic>
          <p:nvPicPr>
            <p:cNvPr id="198" name="object 66">
              <a:extLst>
                <a:ext uri="{FF2B5EF4-FFF2-40B4-BE49-F238E27FC236}">
                  <a16:creationId xmlns:a16="http://schemas.microsoft.com/office/drawing/2014/main" id="{3C2C82D7-1BCD-4C11-8FE8-BC5015E8F286}"/>
                </a:ext>
              </a:extLst>
            </p:cNvPr>
            <p:cNvPicPr/>
            <p:nvPr/>
          </p:nvPicPr>
          <p:blipFill>
            <a:blip r:embed="rId6" cstate="print"/>
            <a:stretch>
              <a:fillRect/>
            </a:stretch>
          </p:blipFill>
          <p:spPr>
            <a:xfrm>
              <a:off x="7268827" y="3557020"/>
              <a:ext cx="359561" cy="169462"/>
            </a:xfrm>
            <a:prstGeom prst="rect">
              <a:avLst/>
            </a:prstGeom>
          </p:spPr>
        </p:pic>
      </p:grpSp>
      <p:grpSp>
        <p:nvGrpSpPr>
          <p:cNvPr id="12" name="Gruppieren 11">
            <a:extLst>
              <a:ext uri="{FF2B5EF4-FFF2-40B4-BE49-F238E27FC236}">
                <a16:creationId xmlns:a16="http://schemas.microsoft.com/office/drawing/2014/main" id="{93A2F762-1630-1411-183B-7E1B499913AE}"/>
              </a:ext>
            </a:extLst>
          </p:cNvPr>
          <p:cNvGrpSpPr/>
          <p:nvPr/>
        </p:nvGrpSpPr>
        <p:grpSpPr>
          <a:xfrm>
            <a:off x="5083407" y="1818840"/>
            <a:ext cx="540640" cy="538867"/>
            <a:chOff x="5083407" y="1886576"/>
            <a:chExt cx="540640" cy="538867"/>
          </a:xfrm>
        </p:grpSpPr>
        <p:grpSp>
          <p:nvGrpSpPr>
            <p:cNvPr id="11" name="Gruppieren 10">
              <a:extLst>
                <a:ext uri="{FF2B5EF4-FFF2-40B4-BE49-F238E27FC236}">
                  <a16:creationId xmlns:a16="http://schemas.microsoft.com/office/drawing/2014/main" id="{EDDE5344-6FB2-716F-B6BD-5C49FAF6157B}"/>
                </a:ext>
              </a:extLst>
            </p:cNvPr>
            <p:cNvGrpSpPr/>
            <p:nvPr/>
          </p:nvGrpSpPr>
          <p:grpSpPr>
            <a:xfrm>
              <a:off x="5083407" y="2115455"/>
              <a:ext cx="540640" cy="309988"/>
              <a:chOff x="5083407" y="2115455"/>
              <a:chExt cx="540640" cy="309988"/>
            </a:xfrm>
          </p:grpSpPr>
          <p:pic>
            <p:nvPicPr>
              <p:cNvPr id="187" name="object 55">
                <a:extLst>
                  <a:ext uri="{FF2B5EF4-FFF2-40B4-BE49-F238E27FC236}">
                    <a16:creationId xmlns:a16="http://schemas.microsoft.com/office/drawing/2014/main" id="{A9347448-73CC-4A54-94BA-9AC7ADF3AF55}"/>
                  </a:ext>
                </a:extLst>
              </p:cNvPr>
              <p:cNvPicPr/>
              <p:nvPr/>
            </p:nvPicPr>
            <p:blipFill>
              <a:blip r:embed="rId7" cstate="print"/>
              <a:stretch>
                <a:fillRect/>
              </a:stretch>
            </p:blipFill>
            <p:spPr>
              <a:xfrm>
                <a:off x="5286996" y="2202208"/>
                <a:ext cx="135578" cy="135579"/>
              </a:xfrm>
              <a:prstGeom prst="rect">
                <a:avLst/>
              </a:prstGeom>
            </p:spPr>
          </p:pic>
          <p:sp>
            <p:nvSpPr>
              <p:cNvPr id="188" name="object 56">
                <a:extLst>
                  <a:ext uri="{FF2B5EF4-FFF2-40B4-BE49-F238E27FC236}">
                    <a16:creationId xmlns:a16="http://schemas.microsoft.com/office/drawing/2014/main" id="{52DDDDEC-45C9-4953-9617-7F3CC2E9FC53}"/>
                  </a:ext>
                </a:extLst>
              </p:cNvPr>
              <p:cNvSpPr/>
              <p:nvPr/>
            </p:nvSpPr>
            <p:spPr>
              <a:xfrm>
                <a:off x="5083407" y="2115455"/>
                <a:ext cx="84901" cy="309988"/>
              </a:xfrm>
              <a:custGeom>
                <a:avLst/>
                <a:gdLst/>
                <a:ahLst/>
                <a:cxnLst/>
                <a:rect l="l" t="t" r="r" b="b"/>
                <a:pathLst>
                  <a:path w="81914" h="299085">
                    <a:moveTo>
                      <a:pt x="81902" y="0"/>
                    </a:moveTo>
                    <a:lnTo>
                      <a:pt x="48332" y="27792"/>
                    </a:lnTo>
                    <a:lnTo>
                      <a:pt x="22486" y="62961"/>
                    </a:lnTo>
                    <a:lnTo>
                      <a:pt x="5873" y="104000"/>
                    </a:lnTo>
                    <a:lnTo>
                      <a:pt x="0" y="149402"/>
                    </a:lnTo>
                    <a:lnTo>
                      <a:pt x="5873" y="194805"/>
                    </a:lnTo>
                    <a:lnTo>
                      <a:pt x="22486" y="235843"/>
                    </a:lnTo>
                    <a:lnTo>
                      <a:pt x="48332" y="271012"/>
                    </a:lnTo>
                    <a:lnTo>
                      <a:pt x="81902" y="298805"/>
                    </a:lnTo>
                    <a:lnTo>
                      <a:pt x="61712" y="268417"/>
                    </a:lnTo>
                    <a:lnTo>
                      <a:pt x="46381" y="232714"/>
                    </a:lnTo>
                    <a:lnTo>
                      <a:pt x="36644" y="192706"/>
                    </a:lnTo>
                    <a:lnTo>
                      <a:pt x="33235" y="149402"/>
                    </a:lnTo>
                    <a:lnTo>
                      <a:pt x="36644" y="106098"/>
                    </a:lnTo>
                    <a:lnTo>
                      <a:pt x="46381" y="66090"/>
                    </a:lnTo>
                    <a:lnTo>
                      <a:pt x="61712" y="30387"/>
                    </a:lnTo>
                    <a:lnTo>
                      <a:pt x="81902" y="0"/>
                    </a:lnTo>
                    <a:close/>
                  </a:path>
                </a:pathLst>
              </a:custGeom>
              <a:solidFill>
                <a:srgbClr val="F8951D"/>
              </a:solidFill>
            </p:spPr>
            <p:txBody>
              <a:bodyPr wrap="square" lIns="0" tIns="0" rIns="0" bIns="0" rtlCol="0"/>
              <a:lstStyle/>
              <a:p>
                <a:endParaRPr sz="685">
                  <a:latin typeface="+mj-lt"/>
                </a:endParaRPr>
              </a:p>
            </p:txBody>
          </p:sp>
          <p:pic>
            <p:nvPicPr>
              <p:cNvPr id="189" name="object 57">
                <a:extLst>
                  <a:ext uri="{FF2B5EF4-FFF2-40B4-BE49-F238E27FC236}">
                    <a16:creationId xmlns:a16="http://schemas.microsoft.com/office/drawing/2014/main" id="{2ACE4C3D-EBAC-488A-BDDC-1F9614CB3E10}"/>
                  </a:ext>
                </a:extLst>
              </p:cNvPr>
              <p:cNvPicPr/>
              <p:nvPr/>
            </p:nvPicPr>
            <p:blipFill>
              <a:blip r:embed="rId8" cstate="print"/>
              <a:stretch>
                <a:fillRect/>
              </a:stretch>
            </p:blipFill>
            <p:spPr>
              <a:xfrm>
                <a:off x="5152299" y="2169332"/>
                <a:ext cx="116380" cy="201946"/>
              </a:xfrm>
              <a:prstGeom prst="rect">
                <a:avLst/>
              </a:prstGeom>
            </p:spPr>
          </p:pic>
          <p:sp>
            <p:nvSpPr>
              <p:cNvPr id="190" name="object 58">
                <a:extLst>
                  <a:ext uri="{FF2B5EF4-FFF2-40B4-BE49-F238E27FC236}">
                    <a16:creationId xmlns:a16="http://schemas.microsoft.com/office/drawing/2014/main" id="{866E9DD1-24F1-45FF-B8B4-9C8F00005413}"/>
                  </a:ext>
                </a:extLst>
              </p:cNvPr>
              <p:cNvSpPr/>
              <p:nvPr/>
            </p:nvSpPr>
            <p:spPr>
              <a:xfrm>
                <a:off x="5539146" y="2115455"/>
                <a:ext cx="84901" cy="309988"/>
              </a:xfrm>
              <a:custGeom>
                <a:avLst/>
                <a:gdLst/>
                <a:ahLst/>
                <a:cxnLst/>
                <a:rect l="l" t="t" r="r" b="b"/>
                <a:pathLst>
                  <a:path w="81914" h="299085">
                    <a:moveTo>
                      <a:pt x="0" y="0"/>
                    </a:moveTo>
                    <a:lnTo>
                      <a:pt x="20189" y="30387"/>
                    </a:lnTo>
                    <a:lnTo>
                      <a:pt x="35520" y="66090"/>
                    </a:lnTo>
                    <a:lnTo>
                      <a:pt x="45257" y="106098"/>
                    </a:lnTo>
                    <a:lnTo>
                      <a:pt x="48666" y="149402"/>
                    </a:lnTo>
                    <a:lnTo>
                      <a:pt x="45257" y="192706"/>
                    </a:lnTo>
                    <a:lnTo>
                      <a:pt x="35520" y="232714"/>
                    </a:lnTo>
                    <a:lnTo>
                      <a:pt x="20189" y="268417"/>
                    </a:lnTo>
                    <a:lnTo>
                      <a:pt x="0" y="298805"/>
                    </a:lnTo>
                    <a:lnTo>
                      <a:pt x="33569" y="271012"/>
                    </a:lnTo>
                    <a:lnTo>
                      <a:pt x="59415" y="235843"/>
                    </a:lnTo>
                    <a:lnTo>
                      <a:pt x="76029" y="194805"/>
                    </a:lnTo>
                    <a:lnTo>
                      <a:pt x="81902" y="149402"/>
                    </a:lnTo>
                    <a:lnTo>
                      <a:pt x="76029" y="104000"/>
                    </a:lnTo>
                    <a:lnTo>
                      <a:pt x="59415" y="62961"/>
                    </a:lnTo>
                    <a:lnTo>
                      <a:pt x="33569" y="27792"/>
                    </a:lnTo>
                    <a:lnTo>
                      <a:pt x="0" y="0"/>
                    </a:lnTo>
                    <a:close/>
                  </a:path>
                </a:pathLst>
              </a:custGeom>
              <a:solidFill>
                <a:srgbClr val="F8951D"/>
              </a:solidFill>
            </p:spPr>
            <p:txBody>
              <a:bodyPr wrap="square" lIns="0" tIns="0" rIns="0" bIns="0" rtlCol="0"/>
              <a:lstStyle/>
              <a:p>
                <a:endParaRPr sz="685">
                  <a:latin typeface="+mj-lt"/>
                </a:endParaRPr>
              </a:p>
            </p:txBody>
          </p:sp>
          <p:pic>
            <p:nvPicPr>
              <p:cNvPr id="191" name="object 59">
                <a:extLst>
                  <a:ext uri="{FF2B5EF4-FFF2-40B4-BE49-F238E27FC236}">
                    <a16:creationId xmlns:a16="http://schemas.microsoft.com/office/drawing/2014/main" id="{85738B1F-7314-449B-B48C-1502EB81ADCC}"/>
                  </a:ext>
                </a:extLst>
              </p:cNvPr>
              <p:cNvPicPr/>
              <p:nvPr/>
            </p:nvPicPr>
            <p:blipFill>
              <a:blip r:embed="rId9" cstate="print"/>
              <a:stretch>
                <a:fillRect/>
              </a:stretch>
            </p:blipFill>
            <p:spPr>
              <a:xfrm>
                <a:off x="5438759" y="2169332"/>
                <a:ext cx="116381" cy="201946"/>
              </a:xfrm>
              <a:prstGeom prst="rect">
                <a:avLst/>
              </a:prstGeom>
            </p:spPr>
          </p:pic>
        </p:grpSp>
        <p:pic>
          <p:nvPicPr>
            <p:cNvPr id="199" name="object 67">
              <a:extLst>
                <a:ext uri="{FF2B5EF4-FFF2-40B4-BE49-F238E27FC236}">
                  <a16:creationId xmlns:a16="http://schemas.microsoft.com/office/drawing/2014/main" id="{0EC98AB9-6A46-41B8-8CCE-B5535C70CB32}"/>
                </a:ext>
              </a:extLst>
            </p:cNvPr>
            <p:cNvPicPr/>
            <p:nvPr/>
          </p:nvPicPr>
          <p:blipFill>
            <a:blip r:embed="rId10" cstate="print"/>
            <a:stretch>
              <a:fillRect/>
            </a:stretch>
          </p:blipFill>
          <p:spPr>
            <a:xfrm>
              <a:off x="5201245" y="1886576"/>
              <a:ext cx="361209" cy="169463"/>
            </a:xfrm>
            <a:prstGeom prst="rect">
              <a:avLst/>
            </a:prstGeom>
          </p:spPr>
        </p:pic>
      </p:grpSp>
      <p:sp>
        <p:nvSpPr>
          <p:cNvPr id="185" name="object 46">
            <a:extLst>
              <a:ext uri="{FF2B5EF4-FFF2-40B4-BE49-F238E27FC236}">
                <a16:creationId xmlns:a16="http://schemas.microsoft.com/office/drawing/2014/main" id="{BE459016-04B3-48C3-83C3-C3C9703E981F}"/>
              </a:ext>
            </a:extLst>
          </p:cNvPr>
          <p:cNvSpPr txBox="1"/>
          <p:nvPr/>
        </p:nvSpPr>
        <p:spPr>
          <a:xfrm>
            <a:off x="5667178" y="3673085"/>
            <a:ext cx="1208266" cy="328354"/>
          </a:xfrm>
          <a:prstGeom prst="rect">
            <a:avLst/>
          </a:prstGeom>
        </p:spPr>
        <p:txBody>
          <a:bodyPr vert="horz" wrap="square" lIns="0" tIns="7678" rIns="0" bIns="0" rtlCol="0">
            <a:spAutoFit/>
          </a:bodyPr>
          <a:lstStyle/>
          <a:p>
            <a:pPr marL="36083">
              <a:spcBef>
                <a:spcPts val="60"/>
              </a:spcBef>
            </a:pPr>
            <a:r>
              <a:rPr sz="1000" dirty="0">
                <a:solidFill>
                  <a:schemeClr val="accent3"/>
                </a:solidFill>
                <a:latin typeface="+mj-lt"/>
                <a:cs typeface="Calibri" panose="020F0502020204030204" pitchFamily="34" charset="0"/>
              </a:rPr>
              <a:t>Alarm</a:t>
            </a:r>
            <a:r>
              <a:rPr sz="1000" spc="-21" dirty="0">
                <a:solidFill>
                  <a:schemeClr val="accent3"/>
                </a:solidFill>
                <a:latin typeface="+mj-lt"/>
                <a:cs typeface="Calibri" panose="020F0502020204030204" pitchFamily="34" charset="0"/>
              </a:rPr>
              <a:t> </a:t>
            </a:r>
            <a:r>
              <a:rPr sz="1000" dirty="0" err="1">
                <a:solidFill>
                  <a:schemeClr val="accent3"/>
                </a:solidFill>
                <a:latin typeface="+mj-lt"/>
                <a:cs typeface="Calibri" panose="020F0502020204030204" pitchFamily="34" charset="0"/>
              </a:rPr>
              <a:t>bei</a:t>
            </a:r>
            <a:r>
              <a:rPr sz="1000" spc="-18" dirty="0">
                <a:solidFill>
                  <a:schemeClr val="accent3"/>
                </a:solidFill>
                <a:latin typeface="+mj-lt"/>
                <a:cs typeface="Calibri" panose="020F0502020204030204" pitchFamily="34" charset="0"/>
              </a:rPr>
              <a:t> </a:t>
            </a:r>
            <a:r>
              <a:rPr lang="de-DE" sz="1000" dirty="0">
                <a:solidFill>
                  <a:schemeClr val="accent3"/>
                </a:solidFill>
                <a:latin typeface="+mj-lt"/>
                <a:cs typeface="Calibri" panose="020F0502020204030204" pitchFamily="34" charset="0"/>
              </a:rPr>
              <a:t>niedrigen</a:t>
            </a:r>
          </a:p>
          <a:p>
            <a:pPr marL="36083">
              <a:spcBef>
                <a:spcPts val="60"/>
              </a:spcBef>
            </a:pPr>
            <a:r>
              <a:rPr lang="de-DE" sz="1000" dirty="0">
                <a:solidFill>
                  <a:schemeClr val="accent3"/>
                </a:solidFill>
                <a:latin typeface="+mj-lt"/>
                <a:cs typeface="Calibri" panose="020F0502020204030204" pitchFamily="34" charset="0"/>
              </a:rPr>
              <a:t>Glukosewerten</a:t>
            </a:r>
          </a:p>
        </p:txBody>
      </p:sp>
      <p:sp>
        <p:nvSpPr>
          <p:cNvPr id="182" name="object 46">
            <a:extLst>
              <a:ext uri="{FF2B5EF4-FFF2-40B4-BE49-F238E27FC236}">
                <a16:creationId xmlns:a16="http://schemas.microsoft.com/office/drawing/2014/main" id="{FA6122A2-F2C1-4AD4-AAE8-F7709F10CDE3}"/>
              </a:ext>
            </a:extLst>
          </p:cNvPr>
          <p:cNvSpPr txBox="1"/>
          <p:nvPr/>
        </p:nvSpPr>
        <p:spPr>
          <a:xfrm>
            <a:off x="5928788" y="2077994"/>
            <a:ext cx="1070531" cy="328354"/>
          </a:xfrm>
          <a:prstGeom prst="rect">
            <a:avLst/>
          </a:prstGeom>
        </p:spPr>
        <p:txBody>
          <a:bodyPr vert="horz" wrap="square" lIns="0" tIns="7678" rIns="0" bIns="0" rtlCol="0">
            <a:spAutoFit/>
          </a:bodyPr>
          <a:lstStyle/>
          <a:p>
            <a:pPr marL="36083">
              <a:spcBef>
                <a:spcPts val="60"/>
              </a:spcBef>
            </a:pPr>
            <a:r>
              <a:rPr sz="1000" dirty="0">
                <a:solidFill>
                  <a:schemeClr val="accent3"/>
                </a:solidFill>
                <a:latin typeface="+mj-lt"/>
                <a:cs typeface="Calibri" panose="020F0502020204030204" pitchFamily="34" charset="0"/>
              </a:rPr>
              <a:t>Alarm</a:t>
            </a:r>
            <a:r>
              <a:rPr sz="1000" spc="-21" dirty="0">
                <a:solidFill>
                  <a:schemeClr val="accent3"/>
                </a:solidFill>
                <a:latin typeface="+mj-lt"/>
                <a:cs typeface="Calibri" panose="020F0502020204030204" pitchFamily="34" charset="0"/>
              </a:rPr>
              <a:t> </a:t>
            </a:r>
            <a:r>
              <a:rPr sz="1000" dirty="0" err="1">
                <a:solidFill>
                  <a:schemeClr val="accent3"/>
                </a:solidFill>
                <a:latin typeface="+mj-lt"/>
                <a:cs typeface="Calibri" panose="020F0502020204030204" pitchFamily="34" charset="0"/>
              </a:rPr>
              <a:t>bei</a:t>
            </a:r>
            <a:r>
              <a:rPr sz="1000" spc="-18" dirty="0">
                <a:solidFill>
                  <a:schemeClr val="accent3"/>
                </a:solidFill>
                <a:latin typeface="+mj-lt"/>
                <a:cs typeface="Calibri" panose="020F0502020204030204" pitchFamily="34" charset="0"/>
              </a:rPr>
              <a:t> </a:t>
            </a:r>
            <a:r>
              <a:rPr sz="1000" dirty="0" err="1">
                <a:solidFill>
                  <a:schemeClr val="accent3"/>
                </a:solidFill>
                <a:latin typeface="+mj-lt"/>
                <a:cs typeface="Calibri" panose="020F0502020204030204" pitchFamily="34" charset="0"/>
              </a:rPr>
              <a:t>hohen</a:t>
            </a:r>
            <a:endParaRPr lang="de-DE" sz="1000" dirty="0">
              <a:solidFill>
                <a:schemeClr val="accent3"/>
              </a:solidFill>
              <a:latin typeface="+mj-lt"/>
              <a:cs typeface="Calibri" panose="020F0502020204030204" pitchFamily="34" charset="0"/>
            </a:endParaRPr>
          </a:p>
          <a:p>
            <a:pPr marL="36083">
              <a:spcBef>
                <a:spcPts val="60"/>
              </a:spcBef>
            </a:pPr>
            <a:r>
              <a:rPr lang="de-DE" sz="1000" dirty="0">
                <a:solidFill>
                  <a:schemeClr val="accent3"/>
                </a:solidFill>
                <a:latin typeface="+mj-lt"/>
                <a:cs typeface="Calibri" panose="020F0502020204030204" pitchFamily="34" charset="0"/>
              </a:rPr>
              <a:t>Glukosewerten</a:t>
            </a:r>
          </a:p>
        </p:txBody>
      </p:sp>
      <p:sp>
        <p:nvSpPr>
          <p:cNvPr id="6" name="Oval 5">
            <a:extLst>
              <a:ext uri="{FF2B5EF4-FFF2-40B4-BE49-F238E27FC236}">
                <a16:creationId xmlns:a16="http://schemas.microsoft.com/office/drawing/2014/main" id="{339DA27D-1249-254C-9D96-80ADD6F60231}"/>
              </a:ext>
            </a:extLst>
          </p:cNvPr>
          <p:cNvSpPr/>
          <p:nvPr/>
        </p:nvSpPr>
        <p:spPr>
          <a:xfrm>
            <a:off x="8496299" y="3529312"/>
            <a:ext cx="158121" cy="158121"/>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winkliges Dreieck 13">
            <a:extLst>
              <a:ext uri="{FF2B5EF4-FFF2-40B4-BE49-F238E27FC236}">
                <a16:creationId xmlns:a16="http://schemas.microsoft.com/office/drawing/2014/main" id="{286E0B87-00CF-94F9-AA25-A186B3648867}"/>
              </a:ext>
            </a:extLst>
          </p:cNvPr>
          <p:cNvSpPr/>
          <p:nvPr/>
        </p:nvSpPr>
        <p:spPr>
          <a:xfrm rot="2700000">
            <a:off x="5732398" y="2169244"/>
            <a:ext cx="145855" cy="145855"/>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winkliges Dreieck 57">
            <a:extLst>
              <a:ext uri="{FF2B5EF4-FFF2-40B4-BE49-F238E27FC236}">
                <a16:creationId xmlns:a16="http://schemas.microsoft.com/office/drawing/2014/main" id="{A4883189-2951-C680-26AE-4982708D5630}"/>
              </a:ext>
            </a:extLst>
          </p:cNvPr>
          <p:cNvSpPr/>
          <p:nvPr/>
        </p:nvSpPr>
        <p:spPr>
          <a:xfrm rot="13521445">
            <a:off x="6934549" y="3772693"/>
            <a:ext cx="145855" cy="145855"/>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Datumsplatzhalter 18">
            <a:extLst>
              <a:ext uri="{FF2B5EF4-FFF2-40B4-BE49-F238E27FC236}">
                <a16:creationId xmlns:a16="http://schemas.microsoft.com/office/drawing/2014/main" id="{3B730006-2A61-2374-DAA2-6AB959042B58}"/>
              </a:ext>
            </a:extLst>
          </p:cNvPr>
          <p:cNvSpPr>
            <a:spLocks noGrp="1"/>
          </p:cNvSpPr>
          <p:nvPr>
            <p:ph type="dt" sz="half" idx="15"/>
          </p:nvPr>
        </p:nvSpPr>
        <p:spPr>
          <a:xfrm>
            <a:off x="7531511" y="4766400"/>
            <a:ext cx="787879" cy="274637"/>
          </a:xfrm>
        </p:spPr>
        <p:txBody>
          <a:bodyPr/>
          <a:lstStyle/>
          <a:p>
            <a:fld id="{6869AB87-4C50-2140-AC47-4F8ACB391BC4}" type="datetime1">
              <a:rPr lang="de-DE" sz="1000" smtClean="0"/>
              <a:t>16.04.24</a:t>
            </a:fld>
            <a:endParaRPr lang="en-IN" sz="1000"/>
          </a:p>
        </p:txBody>
      </p:sp>
      <p:sp>
        <p:nvSpPr>
          <p:cNvPr id="20" name="Foliennummernplatzhalter 19">
            <a:extLst>
              <a:ext uri="{FF2B5EF4-FFF2-40B4-BE49-F238E27FC236}">
                <a16:creationId xmlns:a16="http://schemas.microsoft.com/office/drawing/2014/main" id="{43EB3F07-5B17-694A-566A-1C41F275F30A}"/>
              </a:ext>
            </a:extLst>
          </p:cNvPr>
          <p:cNvSpPr>
            <a:spLocks noGrp="1"/>
          </p:cNvSpPr>
          <p:nvPr>
            <p:ph type="sldNum" sz="quarter" idx="17"/>
          </p:nvPr>
        </p:nvSpPr>
        <p:spPr>
          <a:xfrm>
            <a:off x="8167058" y="4766400"/>
            <a:ext cx="568102" cy="274637"/>
          </a:xfrm>
        </p:spPr>
        <p:txBody>
          <a:bodyPr/>
          <a:lstStyle/>
          <a:p>
            <a:pPr>
              <a:defRPr/>
            </a:pPr>
            <a:r>
              <a:rPr lang="en-IN"/>
              <a:t>|    </a:t>
            </a:r>
            <a:fld id="{7B2119CD-3B2D-4CEB-B404-D2E3F8CD6D69}" type="slidenum">
              <a:rPr lang="en-IN" smtClean="0"/>
              <a:pPr>
                <a:defRPr/>
              </a:pPr>
              <a:t>34</a:t>
            </a:fld>
            <a:endParaRPr lang="en-IN"/>
          </a:p>
        </p:txBody>
      </p:sp>
    </p:spTree>
    <p:extLst>
      <p:ext uri="{BB962C8B-B14F-4D97-AF65-F5344CB8AC3E}">
        <p14:creationId xmlns:p14="http://schemas.microsoft.com/office/powerpoint/2010/main" val="1655022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descr="Ein Bild, das Person, drinnen, Mann enthält.&#10;&#10;Automatisch generierte Beschreibung">
            <a:extLst>
              <a:ext uri="{FF2B5EF4-FFF2-40B4-BE49-F238E27FC236}">
                <a16:creationId xmlns:a16="http://schemas.microsoft.com/office/drawing/2014/main" id="{BF815EE0-D6BB-4DF5-8C35-0C03C53B2A8C}"/>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26203" t="17968" r="8362"/>
          <a:stretch/>
        </p:blipFill>
        <p:spPr>
          <a:xfrm>
            <a:off x="6408000" y="0"/>
            <a:ext cx="2736000" cy="5143500"/>
          </a:xfrm>
        </p:spPr>
      </p:pic>
      <p:sp>
        <p:nvSpPr>
          <p:cNvPr id="2" name="Textplatzhalter 1">
            <a:extLst>
              <a:ext uri="{FF2B5EF4-FFF2-40B4-BE49-F238E27FC236}">
                <a16:creationId xmlns:a16="http://schemas.microsoft.com/office/drawing/2014/main" id="{0A235265-28FF-2172-9281-6A7A3242216F}"/>
              </a:ext>
            </a:extLst>
          </p:cNvPr>
          <p:cNvSpPr>
            <a:spLocks noGrp="1"/>
          </p:cNvSpPr>
          <p:nvPr>
            <p:ph type="body" sz="quarter" idx="19"/>
          </p:nvPr>
        </p:nvSpPr>
        <p:spPr>
          <a:xfrm>
            <a:off x="495236" y="2046936"/>
            <a:ext cx="5654534" cy="390525"/>
          </a:xfrm>
        </p:spPr>
        <p:txBody>
          <a:bodyPr/>
          <a:lstStyle/>
          <a:p>
            <a:r>
              <a:rPr lang="de-DE" sz="1600" b="1" dirty="0">
                <a:latin typeface="Calibri" panose="020F0502020204030204" pitchFamily="34" charset="0"/>
                <a:cs typeface="Calibri" panose="020F0502020204030204" pitchFamily="34" charset="0"/>
              </a:rPr>
              <a:t>EINSTELLUNGEN FÜR BENACHRICHTIGUNGEN:</a:t>
            </a:r>
          </a:p>
          <a:p>
            <a:endParaRPr lang="de-DE" dirty="0"/>
          </a:p>
        </p:txBody>
      </p:sp>
      <p:sp>
        <p:nvSpPr>
          <p:cNvPr id="3" name="Inhaltsplatzhalter 2">
            <a:extLst>
              <a:ext uri="{FF2B5EF4-FFF2-40B4-BE49-F238E27FC236}">
                <a16:creationId xmlns:a16="http://schemas.microsoft.com/office/drawing/2014/main" id="{7021920D-BA5C-30C9-A26E-D14FEF34AB33}"/>
              </a:ext>
            </a:extLst>
          </p:cNvPr>
          <p:cNvSpPr>
            <a:spLocks noGrp="1"/>
          </p:cNvSpPr>
          <p:nvPr>
            <p:ph sz="quarter" idx="20"/>
          </p:nvPr>
        </p:nvSpPr>
        <p:spPr>
          <a:xfrm>
            <a:off x="502919" y="2478978"/>
            <a:ext cx="5654533" cy="1459887"/>
          </a:xfrm>
        </p:spPr>
        <p:txBody>
          <a:bodyPr/>
          <a:lstStyle/>
          <a:p>
            <a:pPr marL="342000">
              <a:spcAft>
                <a:spcPts val="1200"/>
              </a:spcAft>
            </a:pPr>
            <a:r>
              <a:rPr lang="de-DE" sz="1200" spc="-6">
                <a:cs typeface="Calibri"/>
              </a:rPr>
              <a:t>Wählen </a:t>
            </a:r>
            <a:r>
              <a:rPr lang="de-DE" sz="1200">
                <a:cs typeface="Calibri"/>
              </a:rPr>
              <a:t>Sie</a:t>
            </a:r>
            <a:r>
              <a:rPr lang="de-DE" sz="1200" spc="-6">
                <a:cs typeface="Calibri"/>
              </a:rPr>
              <a:t> </a:t>
            </a:r>
            <a:r>
              <a:rPr lang="de-DE" sz="1200">
                <a:cs typeface="Calibri"/>
              </a:rPr>
              <a:t>in</a:t>
            </a:r>
            <a:r>
              <a:rPr lang="de-DE" sz="1200" spc="-3">
                <a:cs typeface="Calibri"/>
              </a:rPr>
              <a:t> </a:t>
            </a:r>
            <a:r>
              <a:rPr lang="de-DE" sz="1200">
                <a:cs typeface="Calibri"/>
              </a:rPr>
              <a:t>den</a:t>
            </a:r>
            <a:r>
              <a:rPr lang="de-DE" sz="1200" spc="-6">
                <a:cs typeface="Calibri"/>
              </a:rPr>
              <a:t> </a:t>
            </a:r>
            <a:r>
              <a:rPr lang="de-DE" sz="1200" b="1">
                <a:cs typeface="Calibri"/>
              </a:rPr>
              <a:t>„Einstellungen“</a:t>
            </a:r>
            <a:r>
              <a:rPr lang="de-DE" sz="1200" b="1" spc="-3">
                <a:cs typeface="Calibri"/>
              </a:rPr>
              <a:t> </a:t>
            </a:r>
            <a:r>
              <a:rPr lang="de-DE" sz="1200" spc="-3">
                <a:cs typeface="Calibri"/>
              </a:rPr>
              <a:t>Ihres</a:t>
            </a:r>
            <a:r>
              <a:rPr lang="de-DE" sz="1200" spc="-6">
                <a:cs typeface="Calibri"/>
              </a:rPr>
              <a:t> </a:t>
            </a:r>
            <a:r>
              <a:rPr lang="de-DE" sz="1200">
                <a:cs typeface="Calibri"/>
              </a:rPr>
              <a:t>Smartphones</a:t>
            </a:r>
            <a:r>
              <a:rPr lang="de-DE" sz="1200" baseline="35353">
                <a:cs typeface="Calibri"/>
              </a:rPr>
              <a:t>2</a:t>
            </a:r>
            <a:r>
              <a:rPr lang="de-DE" sz="1200" spc="104" baseline="35353">
                <a:cs typeface="Calibri"/>
              </a:rPr>
              <a:t> </a:t>
            </a:r>
            <a:r>
              <a:rPr lang="de-DE" sz="1200">
                <a:cs typeface="Calibri"/>
              </a:rPr>
              <a:t>unter </a:t>
            </a:r>
            <a:r>
              <a:rPr lang="de-DE" sz="1200" b="1">
                <a:cs typeface="Calibri"/>
              </a:rPr>
              <a:t>„Mitteilungen“</a:t>
            </a:r>
            <a:r>
              <a:rPr lang="de-DE" sz="1200" b="1" spc="-9">
                <a:cs typeface="Calibri"/>
              </a:rPr>
              <a:t> </a:t>
            </a:r>
            <a:r>
              <a:rPr lang="de-DE" sz="1200">
                <a:cs typeface="Calibri"/>
              </a:rPr>
              <a:t>die</a:t>
            </a:r>
            <a:r>
              <a:rPr lang="de-DE" sz="1200" spc="-9">
                <a:cs typeface="Calibri"/>
              </a:rPr>
              <a:t> </a:t>
            </a:r>
            <a:r>
              <a:rPr lang="de-DE" sz="1200" err="1">
                <a:cs typeface="Calibri"/>
              </a:rPr>
              <a:t>FreeStyle</a:t>
            </a:r>
            <a:r>
              <a:rPr lang="de-DE" sz="1200" spc="-6">
                <a:cs typeface="Calibri"/>
              </a:rPr>
              <a:t> </a:t>
            </a:r>
            <a:r>
              <a:rPr lang="de-DE" sz="1200">
                <a:cs typeface="Calibri"/>
              </a:rPr>
              <a:t>Libre</a:t>
            </a:r>
            <a:r>
              <a:rPr lang="de-DE" sz="1200" spc="-9">
                <a:cs typeface="Calibri"/>
              </a:rPr>
              <a:t> </a:t>
            </a:r>
            <a:r>
              <a:rPr lang="de-DE" sz="1200">
                <a:cs typeface="Calibri"/>
              </a:rPr>
              <a:t>3</a:t>
            </a:r>
            <a:r>
              <a:rPr lang="de-DE" sz="1200" spc="-6">
                <a:cs typeface="Calibri"/>
              </a:rPr>
              <a:t> </a:t>
            </a:r>
            <a:r>
              <a:rPr lang="de-DE" sz="1200">
                <a:cs typeface="Calibri"/>
              </a:rPr>
              <a:t>App</a:t>
            </a:r>
            <a:r>
              <a:rPr lang="de-DE" sz="1200" spc="-4" baseline="35353">
                <a:cs typeface="Calibri"/>
              </a:rPr>
              <a:t> </a:t>
            </a:r>
            <a:r>
              <a:rPr lang="de-DE" sz="1200">
                <a:cs typeface="Calibri"/>
              </a:rPr>
              <a:t>aus.</a:t>
            </a:r>
          </a:p>
          <a:p>
            <a:pPr marL="342000">
              <a:spcAft>
                <a:spcPts val="1200"/>
              </a:spcAft>
            </a:pPr>
            <a:r>
              <a:rPr lang="de-DE" sz="1200" spc="-3">
                <a:cs typeface="Calibri" panose="020F0502020204030204" pitchFamily="34" charset="0"/>
              </a:rPr>
              <a:t>Aktivieren</a:t>
            </a:r>
            <a:r>
              <a:rPr lang="de-DE" sz="1200" spc="-9">
                <a:cs typeface="Calibri" panose="020F0502020204030204" pitchFamily="34" charset="0"/>
              </a:rPr>
              <a:t> </a:t>
            </a:r>
            <a:r>
              <a:rPr lang="de-DE" sz="1200">
                <a:cs typeface="Calibri" panose="020F0502020204030204" pitchFamily="34" charset="0"/>
              </a:rPr>
              <a:t>Sie</a:t>
            </a:r>
            <a:r>
              <a:rPr lang="de-DE" sz="1200" spc="-9">
                <a:cs typeface="Calibri" panose="020F0502020204030204" pitchFamily="34" charset="0"/>
              </a:rPr>
              <a:t> </a:t>
            </a:r>
            <a:r>
              <a:rPr lang="de-DE" sz="1200">
                <a:cs typeface="Calibri" panose="020F0502020204030204" pitchFamily="34" charset="0"/>
              </a:rPr>
              <a:t>die</a:t>
            </a:r>
            <a:r>
              <a:rPr lang="de-DE" sz="1200" spc="-6">
                <a:cs typeface="Calibri" panose="020F0502020204030204" pitchFamily="34" charset="0"/>
              </a:rPr>
              <a:t> </a:t>
            </a:r>
            <a:r>
              <a:rPr lang="de-DE" sz="1200">
                <a:cs typeface="Calibri" panose="020F0502020204030204" pitchFamily="34" charset="0"/>
              </a:rPr>
              <a:t>Funktion</a:t>
            </a:r>
            <a:r>
              <a:rPr lang="de-DE" sz="1200" spc="-9">
                <a:cs typeface="Calibri" panose="020F0502020204030204" pitchFamily="34" charset="0"/>
              </a:rPr>
              <a:t> </a:t>
            </a:r>
            <a:r>
              <a:rPr lang="de-DE" sz="1200" b="1">
                <a:cs typeface="Calibri" panose="020F0502020204030204" pitchFamily="34" charset="0"/>
              </a:rPr>
              <a:t>„Mitteilungen</a:t>
            </a:r>
            <a:r>
              <a:rPr lang="de-DE" sz="1200" b="1" spc="-6">
                <a:cs typeface="Calibri" panose="020F0502020204030204" pitchFamily="34" charset="0"/>
              </a:rPr>
              <a:t> </a:t>
            </a:r>
            <a:r>
              <a:rPr lang="de-DE" sz="1200" b="1">
                <a:cs typeface="Calibri" panose="020F0502020204030204" pitchFamily="34" charset="0"/>
              </a:rPr>
              <a:t>erlauben“.</a:t>
            </a:r>
            <a:endParaRPr lang="de-DE" sz="1200"/>
          </a:p>
          <a:p>
            <a:pPr marL="342000">
              <a:spcAft>
                <a:spcPts val="1200"/>
              </a:spcAft>
            </a:pPr>
            <a:r>
              <a:rPr lang="de-DE" sz="1200" spc="-3">
                <a:cs typeface="Calibri" panose="020F0502020204030204" pitchFamily="34" charset="0"/>
              </a:rPr>
              <a:t>Aktivieren</a:t>
            </a:r>
            <a:r>
              <a:rPr lang="de-DE" sz="1200" spc="-12">
                <a:cs typeface="Calibri" panose="020F0502020204030204" pitchFamily="34" charset="0"/>
              </a:rPr>
              <a:t> </a:t>
            </a:r>
            <a:r>
              <a:rPr lang="de-DE" sz="1200">
                <a:cs typeface="Calibri" panose="020F0502020204030204" pitchFamily="34" charset="0"/>
              </a:rPr>
              <a:t>Sie</a:t>
            </a:r>
            <a:r>
              <a:rPr lang="de-DE" sz="1200" spc="-9">
                <a:cs typeface="Calibri" panose="020F0502020204030204" pitchFamily="34" charset="0"/>
              </a:rPr>
              <a:t> </a:t>
            </a:r>
            <a:r>
              <a:rPr lang="de-DE" sz="1200">
                <a:cs typeface="Calibri" panose="020F0502020204030204" pitchFamily="34" charset="0"/>
              </a:rPr>
              <a:t>alle</a:t>
            </a:r>
            <a:r>
              <a:rPr lang="de-DE" sz="1200" spc="-12">
                <a:cs typeface="Calibri" panose="020F0502020204030204" pitchFamily="34" charset="0"/>
              </a:rPr>
              <a:t> </a:t>
            </a:r>
            <a:r>
              <a:rPr lang="de-DE" sz="1200">
                <a:cs typeface="Calibri" panose="020F0502020204030204" pitchFamily="34" charset="0"/>
              </a:rPr>
              <a:t>Benachrichtigungsmöglichkeiten</a:t>
            </a:r>
            <a:r>
              <a:rPr lang="de-DE" sz="1200" spc="-9">
                <a:cs typeface="Calibri" panose="020F0502020204030204" pitchFamily="34" charset="0"/>
              </a:rPr>
              <a:t> </a:t>
            </a:r>
            <a:br>
              <a:rPr lang="de-DE" sz="1200" spc="-9">
                <a:cs typeface="Calibri" panose="020F0502020204030204" pitchFamily="34" charset="0"/>
              </a:rPr>
            </a:br>
            <a:r>
              <a:rPr lang="de-DE" sz="1200">
                <a:cs typeface="Calibri" panose="020F0502020204030204" pitchFamily="34" charset="0"/>
              </a:rPr>
              <a:t>(Sperrbildschirm, </a:t>
            </a:r>
            <a:r>
              <a:rPr lang="de-DE" sz="1200" spc="-163">
                <a:cs typeface="Calibri" panose="020F0502020204030204" pitchFamily="34" charset="0"/>
              </a:rPr>
              <a:t> </a:t>
            </a:r>
            <a:r>
              <a:rPr lang="de-DE" sz="1200">
                <a:cs typeface="Calibri" panose="020F0502020204030204" pitchFamily="34" charset="0"/>
              </a:rPr>
              <a:t>Mitteilungen,</a:t>
            </a:r>
            <a:r>
              <a:rPr lang="de-DE" sz="1200" spc="-3">
                <a:cs typeface="Calibri" panose="020F0502020204030204" pitchFamily="34" charset="0"/>
              </a:rPr>
              <a:t> </a:t>
            </a:r>
            <a:r>
              <a:rPr lang="de-DE" sz="1200">
                <a:cs typeface="Calibri" panose="020F0502020204030204" pitchFamily="34" charset="0"/>
              </a:rPr>
              <a:t>Banner),</a:t>
            </a:r>
            <a:r>
              <a:rPr lang="de-DE" sz="1200" spc="-3">
                <a:cs typeface="Calibri" panose="020F0502020204030204" pitchFamily="34" charset="0"/>
              </a:rPr>
              <a:t> </a:t>
            </a:r>
            <a:r>
              <a:rPr lang="de-DE" sz="1200">
                <a:cs typeface="Calibri" panose="020F0502020204030204" pitchFamily="34" charset="0"/>
              </a:rPr>
              <a:t>um Glukose-Alarme</a:t>
            </a:r>
            <a:r>
              <a:rPr lang="de-DE" sz="1200" spc="108" baseline="35353">
                <a:cs typeface="Calibri" panose="020F0502020204030204" pitchFamily="34" charset="0"/>
              </a:rPr>
              <a:t> </a:t>
            </a:r>
            <a:r>
              <a:rPr lang="de-DE" sz="1200">
                <a:cs typeface="Calibri" panose="020F0502020204030204" pitchFamily="34" charset="0"/>
              </a:rPr>
              <a:t>zu</a:t>
            </a:r>
            <a:r>
              <a:rPr lang="de-DE" sz="1200" spc="-3">
                <a:cs typeface="Calibri" panose="020F0502020204030204" pitchFamily="34" charset="0"/>
              </a:rPr>
              <a:t> </a:t>
            </a:r>
            <a:r>
              <a:rPr lang="de-DE" sz="1200">
                <a:cs typeface="Calibri" panose="020F0502020204030204" pitchFamily="34" charset="0"/>
              </a:rPr>
              <a:t>erhalten.</a:t>
            </a:r>
          </a:p>
          <a:p>
            <a:endParaRPr lang="de-DE"/>
          </a:p>
        </p:txBody>
      </p:sp>
      <p:sp>
        <p:nvSpPr>
          <p:cNvPr id="6" name="Titel 5">
            <a:extLst>
              <a:ext uri="{FF2B5EF4-FFF2-40B4-BE49-F238E27FC236}">
                <a16:creationId xmlns:a16="http://schemas.microsoft.com/office/drawing/2014/main" id="{2449B637-63A6-C242-8A50-A3CC6B23BD5A}"/>
              </a:ext>
            </a:extLst>
          </p:cNvPr>
          <p:cNvSpPr>
            <a:spLocks noGrp="1"/>
          </p:cNvSpPr>
          <p:nvPr>
            <p:ph type="title"/>
          </p:nvPr>
        </p:nvSpPr>
        <p:spPr/>
        <p:txBody>
          <a:bodyPr>
            <a:noAutofit/>
          </a:bodyPr>
          <a:lstStyle/>
          <a:p>
            <a:r>
              <a:rPr lang="de-DE"/>
              <a:t>Diese Einstellungen benötigen Sie </a:t>
            </a:r>
            <a:br>
              <a:rPr lang="de-DE"/>
            </a:br>
            <a:r>
              <a:rPr lang="de-DE"/>
              <a:t>für </a:t>
            </a:r>
            <a:r>
              <a:rPr lang="de-DE" err="1"/>
              <a:t>FreeStyle</a:t>
            </a:r>
            <a:r>
              <a:rPr lang="de-DE"/>
              <a:t> Libre 3</a:t>
            </a:r>
          </a:p>
        </p:txBody>
      </p:sp>
      <p:sp>
        <p:nvSpPr>
          <p:cNvPr id="7" name="Fußzeilenplatzhalter 2">
            <a:extLst>
              <a:ext uri="{FF2B5EF4-FFF2-40B4-BE49-F238E27FC236}">
                <a16:creationId xmlns:a16="http://schemas.microsoft.com/office/drawing/2014/main" id="{DA579138-FDA9-2D79-226C-69BD2D4EA8EF}"/>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5" name="Textplatzhalter 4">
            <a:extLst>
              <a:ext uri="{FF2B5EF4-FFF2-40B4-BE49-F238E27FC236}">
                <a16:creationId xmlns:a16="http://schemas.microsoft.com/office/drawing/2014/main" id="{03BC0703-D4CE-4CB5-B9C1-873F54742510}"/>
              </a:ext>
            </a:extLst>
          </p:cNvPr>
          <p:cNvSpPr>
            <a:spLocks noGrp="1"/>
          </p:cNvSpPr>
          <p:nvPr>
            <p:ph type="body" sz="quarter" idx="24"/>
          </p:nvPr>
        </p:nvSpPr>
        <p:spPr>
          <a:xfrm>
            <a:off x="495236" y="4602791"/>
            <a:ext cx="5800765" cy="230832"/>
          </a:xfrm>
        </p:spPr>
        <p:txBody>
          <a:bodyPr vert="horz" wrap="square" lIns="0" tIns="0" rIns="91440" bIns="45720" rtlCol="0" anchor="t">
            <a:spAutoFit/>
          </a:bodyPr>
          <a:lstStyle/>
          <a:p>
            <a:r>
              <a:rPr lang="de-DE" b="1" dirty="0"/>
              <a:t>1. </a:t>
            </a:r>
            <a:r>
              <a:rPr lang="de-DE" dirty="0"/>
              <a:t>Alarme sind standardgemäß ausgeschaltet und müssen eingeschaltet werden.</a:t>
            </a:r>
            <a:r>
              <a:rPr lang="de-DE" b="1" dirty="0"/>
              <a:t> </a:t>
            </a:r>
            <a:r>
              <a:rPr lang="en-US" b="1" dirty="0"/>
              <a:t>2.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a:t>
            </a:r>
          </a:p>
        </p:txBody>
      </p:sp>
      <p:sp>
        <p:nvSpPr>
          <p:cNvPr id="34" name="object 99">
            <a:extLst>
              <a:ext uri="{FF2B5EF4-FFF2-40B4-BE49-F238E27FC236}">
                <a16:creationId xmlns:a16="http://schemas.microsoft.com/office/drawing/2014/main" id="{4BD9BF7A-286F-A843-A71D-8905AF10B4CD}"/>
              </a:ext>
            </a:extLst>
          </p:cNvPr>
          <p:cNvSpPr/>
          <p:nvPr/>
        </p:nvSpPr>
        <p:spPr>
          <a:xfrm>
            <a:off x="516378" y="1372479"/>
            <a:ext cx="4875978" cy="585784"/>
          </a:xfrm>
          <a:prstGeom prst="roundRect">
            <a:avLst>
              <a:gd name="adj" fmla="val 19919"/>
            </a:avLst>
          </a:prstGeom>
          <a:noFill/>
          <a:ln w="25400">
            <a:solidFill>
              <a:schemeClr val="accent3"/>
            </a:solidFill>
          </a:ln>
        </p:spPr>
        <p:txBody>
          <a:bodyPr wrap="square" lIns="0" tIns="0" rIns="0" bIns="0" rtlCol="0"/>
          <a:lstStyle/>
          <a:p>
            <a:endParaRPr sz="685">
              <a:solidFill>
                <a:schemeClr val="bg1"/>
              </a:solidFill>
              <a:latin typeface="Calibri" panose="020F0502020204030204" pitchFamily="34" charset="0"/>
              <a:cs typeface="Calibri" panose="020F0502020204030204" pitchFamily="34" charset="0"/>
            </a:endParaRPr>
          </a:p>
        </p:txBody>
      </p:sp>
      <p:sp>
        <p:nvSpPr>
          <p:cNvPr id="32" name="object 97">
            <a:extLst>
              <a:ext uri="{FF2B5EF4-FFF2-40B4-BE49-F238E27FC236}">
                <a16:creationId xmlns:a16="http://schemas.microsoft.com/office/drawing/2014/main" id="{10B94730-1D1F-094C-A250-8B97DF1A3DB2}"/>
              </a:ext>
            </a:extLst>
          </p:cNvPr>
          <p:cNvSpPr txBox="1"/>
          <p:nvPr/>
        </p:nvSpPr>
        <p:spPr>
          <a:xfrm>
            <a:off x="1098427" y="1489117"/>
            <a:ext cx="4136522" cy="352509"/>
          </a:xfrm>
          <a:prstGeom prst="rect">
            <a:avLst/>
          </a:prstGeom>
        </p:spPr>
        <p:txBody>
          <a:bodyPr vert="horz" wrap="square" lIns="0" tIns="13820" rIns="0" bIns="0" rtlCol="0">
            <a:spAutoFit/>
          </a:bodyPr>
          <a:lstStyle/>
          <a:p>
            <a:pPr marL="23031" marR="18425">
              <a:spcBef>
                <a:spcPts val="109"/>
              </a:spcBef>
            </a:pPr>
            <a:r>
              <a:rPr lang="de-DE" sz="1100">
                <a:latin typeface="Calibri" panose="020F0502020204030204" pitchFamily="34" charset="0"/>
                <a:cs typeface="Calibri" panose="020F0502020204030204" pitchFamily="34" charset="0"/>
              </a:rPr>
              <a:t>Um Alarme zu empfangen, muss die </a:t>
            </a:r>
            <a:r>
              <a:rPr lang="de-DE" sz="1100" err="1">
                <a:latin typeface="Calibri" panose="020F0502020204030204" pitchFamily="34" charset="0"/>
                <a:cs typeface="Calibri" panose="020F0502020204030204" pitchFamily="34" charset="0"/>
              </a:rPr>
              <a:t>FreeStyle</a:t>
            </a:r>
            <a:r>
              <a:rPr lang="de-DE" sz="1100">
                <a:latin typeface="Calibri" panose="020F0502020204030204" pitchFamily="34" charset="0"/>
                <a:cs typeface="Calibri" panose="020F0502020204030204" pitchFamily="34" charset="0"/>
              </a:rPr>
              <a:t> Libre 3 App</a:t>
            </a:r>
            <a:r>
              <a:rPr lang="de-DE" sz="1100" baseline="30000">
                <a:latin typeface="Calibri" panose="020F0502020204030204" pitchFamily="34" charset="0"/>
                <a:cs typeface="Calibri" panose="020F0502020204030204" pitchFamily="34" charset="0"/>
              </a:rPr>
              <a:t>2</a:t>
            </a:r>
            <a:r>
              <a:rPr lang="de-DE" sz="1100">
                <a:latin typeface="Calibri" panose="020F0502020204030204" pitchFamily="34" charset="0"/>
                <a:cs typeface="Calibri" panose="020F0502020204030204" pitchFamily="34" charset="0"/>
              </a:rPr>
              <a:t> im Hintergrund dauerhaft geöffnet bleiben.</a:t>
            </a:r>
          </a:p>
        </p:txBody>
      </p:sp>
      <p:cxnSp>
        <p:nvCxnSpPr>
          <p:cNvPr id="46" name="Straight Connector 61">
            <a:extLst>
              <a:ext uri="{FF2B5EF4-FFF2-40B4-BE49-F238E27FC236}">
                <a16:creationId xmlns:a16="http://schemas.microsoft.com/office/drawing/2014/main" id="{22FD9F4F-F52C-B243-BEA3-A70700D973B2}"/>
              </a:ext>
            </a:extLst>
          </p:cNvPr>
          <p:cNvCxnSpPr>
            <a:cxnSpLocks/>
          </p:cNvCxnSpPr>
          <p:nvPr/>
        </p:nvCxnSpPr>
        <p:spPr>
          <a:xfrm>
            <a:off x="523357" y="2355601"/>
            <a:ext cx="489662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9" name="Grafik 28">
            <a:extLst>
              <a:ext uri="{FF2B5EF4-FFF2-40B4-BE49-F238E27FC236}">
                <a16:creationId xmlns:a16="http://schemas.microsoft.com/office/drawing/2014/main" id="{6E37FC4E-5013-4D0D-9E58-54F6998E33F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5017" y="1461504"/>
            <a:ext cx="355966" cy="386919"/>
          </a:xfrm>
          <a:prstGeom prst="rect">
            <a:avLst/>
          </a:prstGeom>
        </p:spPr>
      </p:pic>
      <p:sp>
        <p:nvSpPr>
          <p:cNvPr id="49" name="object 99">
            <a:extLst>
              <a:ext uri="{FF2B5EF4-FFF2-40B4-BE49-F238E27FC236}">
                <a16:creationId xmlns:a16="http://schemas.microsoft.com/office/drawing/2014/main" id="{3578DE5A-3EFF-4012-8CC4-2707DEB7AF8F}"/>
              </a:ext>
            </a:extLst>
          </p:cNvPr>
          <p:cNvSpPr/>
          <p:nvPr/>
        </p:nvSpPr>
        <p:spPr>
          <a:xfrm>
            <a:off x="516378" y="4020582"/>
            <a:ext cx="4875978" cy="354247"/>
          </a:xfrm>
          <a:prstGeom prst="roundRect">
            <a:avLst>
              <a:gd name="adj" fmla="val 19919"/>
            </a:avLst>
          </a:prstGeom>
          <a:noFill/>
          <a:ln w="25400">
            <a:solidFill>
              <a:schemeClr val="accent3"/>
            </a:solidFill>
          </a:ln>
        </p:spPr>
        <p:txBody>
          <a:bodyPr wrap="square" lIns="144000" tIns="72000" rIns="108000" bIns="72000" rtlCol="0" anchor="ctr">
            <a:spAutoFit/>
          </a:bodyPr>
          <a:lstStyle/>
          <a:p>
            <a:r>
              <a:rPr lang="de-DE" sz="1100">
                <a:latin typeface="Calibri" panose="020F0502020204030204" pitchFamily="34" charset="0"/>
                <a:cs typeface="Calibri" panose="020F0502020204030204" pitchFamily="34" charset="0"/>
              </a:rPr>
              <a:t>Android verlangt, dass Ortungsdienste aktiviert werden.</a:t>
            </a:r>
          </a:p>
        </p:txBody>
      </p:sp>
      <p:pic>
        <p:nvPicPr>
          <p:cNvPr id="12" name="Grafik 11">
            <a:extLst>
              <a:ext uri="{FF2B5EF4-FFF2-40B4-BE49-F238E27FC236}">
                <a16:creationId xmlns:a16="http://schemas.microsoft.com/office/drawing/2014/main" id="{31456C19-EDDF-6930-3532-5E820EB73235}"/>
              </a:ext>
            </a:extLst>
          </p:cNvPr>
          <p:cNvPicPr>
            <a:picLocks noChangeAspect="1"/>
          </p:cNvPicPr>
          <p:nvPr/>
        </p:nvPicPr>
        <p:blipFill>
          <a:blip r:embed="rId5"/>
          <a:stretch>
            <a:fillRect/>
          </a:stretch>
        </p:blipFill>
        <p:spPr>
          <a:xfrm>
            <a:off x="7065074" y="3974609"/>
            <a:ext cx="989985" cy="979587"/>
          </a:xfrm>
          <a:prstGeom prst="rect">
            <a:avLst/>
          </a:prstGeom>
        </p:spPr>
      </p:pic>
      <p:grpSp>
        <p:nvGrpSpPr>
          <p:cNvPr id="13" name="Gruppieren 12">
            <a:extLst>
              <a:ext uri="{FF2B5EF4-FFF2-40B4-BE49-F238E27FC236}">
                <a16:creationId xmlns:a16="http://schemas.microsoft.com/office/drawing/2014/main" id="{53B8092A-E21C-6ACB-6B8D-E8B08A474808}"/>
              </a:ext>
            </a:extLst>
          </p:cNvPr>
          <p:cNvGrpSpPr/>
          <p:nvPr/>
        </p:nvGrpSpPr>
        <p:grpSpPr>
          <a:xfrm flipH="1">
            <a:off x="7986208" y="3740862"/>
            <a:ext cx="346501" cy="410843"/>
            <a:chOff x="8776679" y="3691532"/>
            <a:chExt cx="252059" cy="312551"/>
          </a:xfrm>
        </p:grpSpPr>
        <p:cxnSp>
          <p:nvCxnSpPr>
            <p:cNvPr id="14" name="Gerader Verbinder 47">
              <a:extLst>
                <a:ext uri="{FF2B5EF4-FFF2-40B4-BE49-F238E27FC236}">
                  <a16:creationId xmlns:a16="http://schemas.microsoft.com/office/drawing/2014/main" id="{2638291B-5DD1-371C-3228-4B5499829681}"/>
                </a:ext>
              </a:extLst>
            </p:cNvPr>
            <p:cNvCxnSpPr>
              <a:cxnSpLocks/>
            </p:cNvCxnSpPr>
            <p:nvPr/>
          </p:nvCxnSpPr>
          <p:spPr>
            <a:xfrm>
              <a:off x="8776679" y="3691532"/>
              <a:ext cx="20297" cy="16302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Gerader Verbinder 49">
              <a:extLst>
                <a:ext uri="{FF2B5EF4-FFF2-40B4-BE49-F238E27FC236}">
                  <a16:creationId xmlns:a16="http://schemas.microsoft.com/office/drawing/2014/main" id="{20ECE7A3-6E9E-AE5B-9537-D59C47331117}"/>
                </a:ext>
              </a:extLst>
            </p:cNvPr>
            <p:cNvCxnSpPr>
              <a:cxnSpLocks/>
            </p:cNvCxnSpPr>
            <p:nvPr/>
          </p:nvCxnSpPr>
          <p:spPr>
            <a:xfrm>
              <a:off x="8796976" y="3854557"/>
              <a:ext cx="231762" cy="14952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16" name="Grafik 15">
            <a:extLst>
              <a:ext uri="{FF2B5EF4-FFF2-40B4-BE49-F238E27FC236}">
                <a16:creationId xmlns:a16="http://schemas.microsoft.com/office/drawing/2014/main" id="{45A88B44-33D5-D03E-CB41-ECBEA50C5FC8}"/>
              </a:ext>
            </a:extLst>
          </p:cNvPr>
          <p:cNvPicPr>
            <a:picLocks noChangeAspect="1"/>
          </p:cNvPicPr>
          <p:nvPr/>
        </p:nvPicPr>
        <p:blipFill>
          <a:blip r:embed="rId6"/>
          <a:stretch>
            <a:fillRect/>
          </a:stretch>
        </p:blipFill>
        <p:spPr>
          <a:xfrm>
            <a:off x="7871951" y="3135307"/>
            <a:ext cx="918212" cy="781814"/>
          </a:xfrm>
          <a:prstGeom prst="rect">
            <a:avLst/>
          </a:prstGeom>
        </p:spPr>
      </p:pic>
      <p:sp>
        <p:nvSpPr>
          <p:cNvPr id="18" name="Textplatzhalter 3">
            <a:extLst>
              <a:ext uri="{FF2B5EF4-FFF2-40B4-BE49-F238E27FC236}">
                <a16:creationId xmlns:a16="http://schemas.microsoft.com/office/drawing/2014/main" id="{79B6C505-892D-7DBF-9314-1331DFCEBB08}"/>
              </a:ext>
            </a:extLst>
          </p:cNvPr>
          <p:cNvSpPr>
            <a:spLocks noGrp="1"/>
          </p:cNvSpPr>
          <p:nvPr>
            <p:ph type="body" sz="quarter" idx="18"/>
          </p:nvPr>
        </p:nvSpPr>
        <p:spPr/>
        <p:txBody>
          <a:bodyPr/>
          <a:lstStyle/>
          <a:p>
            <a:r>
              <a:rPr lang="de-DE"/>
              <a:t>Alarme</a:t>
            </a:r>
            <a:r>
              <a:rPr lang="de-DE" baseline="30000"/>
              <a:t>1</a:t>
            </a:r>
            <a:r>
              <a:rPr lang="de-DE"/>
              <a:t> bei </a:t>
            </a:r>
            <a:r>
              <a:rPr lang="de-DE" err="1"/>
              <a:t>FreeStyle</a:t>
            </a:r>
            <a:r>
              <a:rPr lang="de-DE"/>
              <a:t> Libre 3</a:t>
            </a:r>
          </a:p>
        </p:txBody>
      </p:sp>
      <p:sp>
        <p:nvSpPr>
          <p:cNvPr id="22" name="object 32">
            <a:extLst>
              <a:ext uri="{FF2B5EF4-FFF2-40B4-BE49-F238E27FC236}">
                <a16:creationId xmlns:a16="http://schemas.microsoft.com/office/drawing/2014/main" id="{414B1EFE-82A5-E834-0275-A31E3F36E7D5}"/>
              </a:ext>
            </a:extLst>
          </p:cNvPr>
          <p:cNvSpPr/>
          <p:nvPr/>
        </p:nvSpPr>
        <p:spPr>
          <a:xfrm>
            <a:off x="491079" y="3568236"/>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chemeClr val="accent3"/>
          </a:solidFill>
        </p:spPr>
        <p:txBody>
          <a:bodyPr wrap="square" lIns="0" tIns="46800" rIns="0" bIns="46800" rtlCol="0" anchor="b" anchorCtr="0"/>
          <a:lstStyle/>
          <a:p>
            <a:pPr algn="ctr"/>
            <a:r>
              <a:rPr lang="de-DE" sz="1200" b="1">
                <a:solidFill>
                  <a:schemeClr val="bg1"/>
                </a:solidFill>
                <a:latin typeface="Georgia" panose="02040502050405020303" pitchFamily="18" charset="0"/>
                <a:cs typeface="Calibri" panose="020F0502020204030204" pitchFamily="34" charset="0"/>
              </a:rPr>
              <a:t>3</a:t>
            </a:r>
          </a:p>
        </p:txBody>
      </p:sp>
      <p:sp>
        <p:nvSpPr>
          <p:cNvPr id="24" name="object 32">
            <a:extLst>
              <a:ext uri="{FF2B5EF4-FFF2-40B4-BE49-F238E27FC236}">
                <a16:creationId xmlns:a16="http://schemas.microsoft.com/office/drawing/2014/main" id="{E03C6C4E-7DBC-5F9E-D974-D4A645ED29E9}"/>
              </a:ext>
            </a:extLst>
          </p:cNvPr>
          <p:cNvSpPr/>
          <p:nvPr/>
        </p:nvSpPr>
        <p:spPr>
          <a:xfrm>
            <a:off x="491079" y="3052846"/>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chemeClr val="accent3"/>
          </a:solidFill>
        </p:spPr>
        <p:txBody>
          <a:bodyPr wrap="square" lIns="0" tIns="46800" rIns="0" bIns="46800" rtlCol="0" anchor="b" anchorCtr="0"/>
          <a:lstStyle/>
          <a:p>
            <a:pPr algn="ctr"/>
            <a:r>
              <a:rPr lang="de-DE" sz="1200" b="1">
                <a:solidFill>
                  <a:schemeClr val="bg1"/>
                </a:solidFill>
                <a:latin typeface="Georgia" panose="02040502050405020303" pitchFamily="18" charset="0"/>
                <a:cs typeface="Calibri" panose="020F0502020204030204" pitchFamily="34" charset="0"/>
              </a:rPr>
              <a:t>2</a:t>
            </a:r>
          </a:p>
        </p:txBody>
      </p:sp>
      <p:sp>
        <p:nvSpPr>
          <p:cNvPr id="25" name="object 32">
            <a:extLst>
              <a:ext uri="{FF2B5EF4-FFF2-40B4-BE49-F238E27FC236}">
                <a16:creationId xmlns:a16="http://schemas.microsoft.com/office/drawing/2014/main" id="{5844EB73-FD89-BEE5-7A42-AB5C1918BBB2}"/>
              </a:ext>
            </a:extLst>
          </p:cNvPr>
          <p:cNvSpPr/>
          <p:nvPr/>
        </p:nvSpPr>
        <p:spPr>
          <a:xfrm>
            <a:off x="491079" y="2554082"/>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chemeClr val="accent3"/>
          </a:solidFill>
        </p:spPr>
        <p:txBody>
          <a:bodyPr wrap="square" lIns="0" tIns="46800" rIns="0" bIns="46800" rtlCol="0" anchor="b" anchorCtr="0"/>
          <a:lstStyle/>
          <a:p>
            <a:pPr algn="ctr"/>
            <a:r>
              <a:rPr lang="de-DE" sz="1200" b="1">
                <a:solidFill>
                  <a:schemeClr val="bg1"/>
                </a:solidFill>
                <a:latin typeface="Georgia" panose="02040502050405020303" pitchFamily="18" charset="0"/>
                <a:cs typeface="Calibri" panose="020F0502020204030204" pitchFamily="34" charset="0"/>
              </a:rPr>
              <a:t>1</a:t>
            </a:r>
          </a:p>
        </p:txBody>
      </p:sp>
      <p:sp>
        <p:nvSpPr>
          <p:cNvPr id="9" name="Datumsplatzhalter 8">
            <a:extLst>
              <a:ext uri="{FF2B5EF4-FFF2-40B4-BE49-F238E27FC236}">
                <a16:creationId xmlns:a16="http://schemas.microsoft.com/office/drawing/2014/main" id="{45ED8E27-015D-D396-66A6-BCB088A701CC}"/>
              </a:ext>
            </a:extLst>
          </p:cNvPr>
          <p:cNvSpPr>
            <a:spLocks noGrp="1"/>
          </p:cNvSpPr>
          <p:nvPr>
            <p:ph type="dt" sz="half" idx="21"/>
          </p:nvPr>
        </p:nvSpPr>
        <p:spPr>
          <a:xfrm>
            <a:off x="7531511" y="4766400"/>
            <a:ext cx="787879" cy="274637"/>
          </a:xfrm>
        </p:spPr>
        <p:txBody>
          <a:bodyPr/>
          <a:lstStyle/>
          <a:p>
            <a:fld id="{7C3B9F54-3030-B14B-AFD2-A4AC4DD05262}" type="datetime1">
              <a:rPr lang="de-DE" sz="1000" smtClean="0"/>
              <a:t>16.04.24</a:t>
            </a:fld>
            <a:endParaRPr lang="en-IN" sz="1000"/>
          </a:p>
        </p:txBody>
      </p:sp>
      <p:sp>
        <p:nvSpPr>
          <p:cNvPr id="10" name="Foliennummernplatzhalter 9">
            <a:extLst>
              <a:ext uri="{FF2B5EF4-FFF2-40B4-BE49-F238E27FC236}">
                <a16:creationId xmlns:a16="http://schemas.microsoft.com/office/drawing/2014/main" id="{BDF298AE-D90F-7DFC-3D01-D3EA91AFAEA8}"/>
              </a:ext>
            </a:extLst>
          </p:cNvPr>
          <p:cNvSpPr>
            <a:spLocks noGrp="1"/>
          </p:cNvSpPr>
          <p:nvPr>
            <p:ph type="sldNum" sz="quarter" idx="23"/>
          </p:nvPr>
        </p:nvSpPr>
        <p:spPr>
          <a:xfrm>
            <a:off x="8167058" y="4766400"/>
            <a:ext cx="568102" cy="274637"/>
          </a:xfrm>
        </p:spPr>
        <p:txBody>
          <a:bodyPr/>
          <a:lstStyle/>
          <a:p>
            <a:pPr>
              <a:defRPr/>
            </a:pPr>
            <a:r>
              <a:rPr lang="en-IN"/>
              <a:t>|    </a:t>
            </a:r>
            <a:fld id="{7B2119CD-3B2D-4CEB-B404-D2E3F8CD6D69}" type="slidenum">
              <a:rPr lang="en-IN" smtClean="0"/>
              <a:pPr>
                <a:defRPr/>
              </a:pPr>
              <a:t>35</a:t>
            </a:fld>
            <a:endParaRPr lang="en-IN"/>
          </a:p>
        </p:txBody>
      </p:sp>
    </p:spTree>
    <p:extLst>
      <p:ext uri="{BB962C8B-B14F-4D97-AF65-F5344CB8AC3E}">
        <p14:creationId xmlns:p14="http://schemas.microsoft.com/office/powerpoint/2010/main" val="1850234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fik 38">
            <a:extLst>
              <a:ext uri="{FF2B5EF4-FFF2-40B4-BE49-F238E27FC236}">
                <a16:creationId xmlns:a16="http://schemas.microsoft.com/office/drawing/2014/main" id="{993D4597-75E3-EB4A-A236-6B62E7D689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3998"/>
          <a:stretch/>
        </p:blipFill>
        <p:spPr>
          <a:xfrm>
            <a:off x="502921" y="1033334"/>
            <a:ext cx="1157759" cy="2201385"/>
          </a:xfrm>
          <a:prstGeom prst="rect">
            <a:avLst/>
          </a:prstGeom>
        </p:spPr>
      </p:pic>
      <p:pic>
        <p:nvPicPr>
          <p:cNvPr id="40" name="Grafik 39">
            <a:extLst>
              <a:ext uri="{FF2B5EF4-FFF2-40B4-BE49-F238E27FC236}">
                <a16:creationId xmlns:a16="http://schemas.microsoft.com/office/drawing/2014/main" id="{A935AEBF-4782-184D-9135-2AB4097759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909" r="67706"/>
          <a:stretch/>
        </p:blipFill>
        <p:spPr>
          <a:xfrm>
            <a:off x="1967263" y="1033334"/>
            <a:ext cx="1040761" cy="2201385"/>
          </a:xfrm>
          <a:prstGeom prst="rect">
            <a:avLst/>
          </a:prstGeom>
        </p:spPr>
      </p:pic>
      <p:pic>
        <p:nvPicPr>
          <p:cNvPr id="41" name="Grafik 40">
            <a:extLst>
              <a:ext uri="{FF2B5EF4-FFF2-40B4-BE49-F238E27FC236}">
                <a16:creationId xmlns:a16="http://schemas.microsoft.com/office/drawing/2014/main" id="{5211E2FE-8250-6345-9A27-4893787C05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752" r="51243"/>
          <a:stretch/>
        </p:blipFill>
        <p:spPr>
          <a:xfrm>
            <a:off x="3279014" y="1033334"/>
            <a:ext cx="1085659" cy="2201385"/>
          </a:xfrm>
          <a:prstGeom prst="rect">
            <a:avLst/>
          </a:prstGeom>
        </p:spPr>
      </p:pic>
      <p:pic>
        <p:nvPicPr>
          <p:cNvPr id="42" name="Grafik 41">
            <a:extLst>
              <a:ext uri="{FF2B5EF4-FFF2-40B4-BE49-F238E27FC236}">
                <a16:creationId xmlns:a16="http://schemas.microsoft.com/office/drawing/2014/main" id="{3A6522A4-4BA0-8E49-8A89-2EF62568E5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584" r="34384"/>
          <a:stretch/>
        </p:blipFill>
        <p:spPr>
          <a:xfrm>
            <a:off x="6281163" y="1033334"/>
            <a:ext cx="1087588" cy="2201385"/>
          </a:xfrm>
          <a:prstGeom prst="rect">
            <a:avLst/>
          </a:prstGeom>
        </p:spPr>
      </p:pic>
      <p:pic>
        <p:nvPicPr>
          <p:cNvPr id="43" name="Grafik 42">
            <a:extLst>
              <a:ext uri="{FF2B5EF4-FFF2-40B4-BE49-F238E27FC236}">
                <a16:creationId xmlns:a16="http://schemas.microsoft.com/office/drawing/2014/main" id="{D023AEF3-E1BE-854E-9AC7-D8BCC01850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599" r="17032"/>
          <a:stretch/>
        </p:blipFill>
        <p:spPr>
          <a:xfrm>
            <a:off x="7676923" y="1033334"/>
            <a:ext cx="1111963" cy="2201385"/>
          </a:xfrm>
          <a:prstGeom prst="rect">
            <a:avLst/>
          </a:prstGeom>
        </p:spPr>
      </p:pic>
      <p:pic>
        <p:nvPicPr>
          <p:cNvPr id="44" name="Grafik 43">
            <a:extLst>
              <a:ext uri="{FF2B5EF4-FFF2-40B4-BE49-F238E27FC236}">
                <a16:creationId xmlns:a16="http://schemas.microsoft.com/office/drawing/2014/main" id="{3B2DA03B-AF23-F442-9861-965C899ACA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280"/>
          <a:stretch/>
        </p:blipFill>
        <p:spPr>
          <a:xfrm>
            <a:off x="4749665" y="1033334"/>
            <a:ext cx="1209756" cy="2201385"/>
          </a:xfrm>
          <a:prstGeom prst="rect">
            <a:avLst/>
          </a:prstGeom>
        </p:spPr>
      </p:pic>
      <p:sp>
        <p:nvSpPr>
          <p:cNvPr id="7" name="Titel 6">
            <a:extLst>
              <a:ext uri="{FF2B5EF4-FFF2-40B4-BE49-F238E27FC236}">
                <a16:creationId xmlns:a16="http://schemas.microsoft.com/office/drawing/2014/main" id="{D0355E07-C562-4518-9F9E-2A7D3F7453E3}"/>
              </a:ext>
            </a:extLst>
          </p:cNvPr>
          <p:cNvSpPr>
            <a:spLocks noGrp="1"/>
          </p:cNvSpPr>
          <p:nvPr>
            <p:ph type="title"/>
          </p:nvPr>
        </p:nvSpPr>
        <p:spPr/>
        <p:txBody>
          <a:bodyPr/>
          <a:lstStyle/>
          <a:p>
            <a:r>
              <a:rPr lang="de-DE"/>
              <a:t>So richten Sie Alarme auf Ihrem Smartphone</a:t>
            </a:r>
            <a:r>
              <a:rPr lang="de-DE" baseline="30000"/>
              <a:t>2</a:t>
            </a:r>
            <a:r>
              <a:rPr lang="de-DE"/>
              <a:t> ein</a:t>
            </a:r>
          </a:p>
        </p:txBody>
      </p:sp>
      <p:sp>
        <p:nvSpPr>
          <p:cNvPr id="4" name="Fußzeilenplatzhalter 3">
            <a:extLst>
              <a:ext uri="{FF2B5EF4-FFF2-40B4-BE49-F238E27FC236}">
                <a16:creationId xmlns:a16="http://schemas.microsoft.com/office/drawing/2014/main" id="{8EA17ABF-FD17-42F7-A2D8-3B5FE00E2483}"/>
              </a:ext>
            </a:extLst>
          </p:cNvPr>
          <p:cNvSpPr>
            <a:spLocks noGrp="1"/>
          </p:cNvSpPr>
          <p:nvPr>
            <p:ph type="ftr" sz="quarter" idx="18"/>
          </p:nvPr>
        </p:nvSpPr>
        <p:spPr/>
        <p:txBody>
          <a:bodyPr/>
          <a:lstStyle/>
          <a:p>
            <a:pPr lvl="0"/>
            <a:r>
              <a:rPr lang="de-DE" noProof="0" dirty="0"/>
              <a:t>© 2024 </a:t>
            </a:r>
            <a:r>
              <a:rPr lang="de-DE" dirty="0"/>
              <a:t>Abbott | ADC-78239 v4.0 | Geschützt </a:t>
            </a:r>
            <a:r>
              <a:rPr lang="de-DE" noProof="0" dirty="0"/>
              <a:t>und vertraulich - nicht verbreiten</a:t>
            </a:r>
            <a:endParaRPr lang="en-US" noProof="0" dirty="0"/>
          </a:p>
        </p:txBody>
      </p:sp>
      <p:sp>
        <p:nvSpPr>
          <p:cNvPr id="9" name="Textfeld 8">
            <a:extLst>
              <a:ext uri="{FF2B5EF4-FFF2-40B4-BE49-F238E27FC236}">
                <a16:creationId xmlns:a16="http://schemas.microsoft.com/office/drawing/2014/main" id="{BBE903B4-D474-432A-9EA5-7E9FA5C53DF6}"/>
              </a:ext>
            </a:extLst>
          </p:cNvPr>
          <p:cNvSpPr txBox="1"/>
          <p:nvPr/>
        </p:nvSpPr>
        <p:spPr>
          <a:xfrm>
            <a:off x="482530" y="3168000"/>
            <a:ext cx="1237188" cy="553998"/>
          </a:xfrm>
          <a:prstGeom prst="rect">
            <a:avLst/>
          </a:prstGeom>
          <a:noFill/>
        </p:spPr>
        <p:txBody>
          <a:bodyPr wrap="square" lIns="0" tIns="0" rIns="0" bIns="0" rtlCol="0">
            <a:spAutoFit/>
          </a:bodyPr>
          <a:lstStyle/>
          <a:p>
            <a:r>
              <a:rPr lang="de-DE" sz="1200" dirty="0">
                <a:latin typeface="Georgia" panose="02040502050405020303" pitchFamily="18" charset="0"/>
              </a:rPr>
              <a:t>Tippen Sie im Menü auf den Punkt </a:t>
            </a:r>
            <a:r>
              <a:rPr lang="de-DE" sz="1200" b="1" dirty="0">
                <a:latin typeface="Georgia" panose="02040502050405020303" pitchFamily="18" charset="0"/>
              </a:rPr>
              <a:t>„Alarme“</a:t>
            </a:r>
            <a:r>
              <a:rPr lang="de-DE" sz="1200" dirty="0">
                <a:latin typeface="Georgia" panose="02040502050405020303" pitchFamily="18" charset="0"/>
              </a:rPr>
              <a:t>.</a:t>
            </a:r>
          </a:p>
        </p:txBody>
      </p:sp>
      <p:sp>
        <p:nvSpPr>
          <p:cNvPr id="10" name="Textfeld 9">
            <a:extLst>
              <a:ext uri="{FF2B5EF4-FFF2-40B4-BE49-F238E27FC236}">
                <a16:creationId xmlns:a16="http://schemas.microsoft.com/office/drawing/2014/main" id="{750A142A-4970-4993-ACC4-4236A82C3277}"/>
              </a:ext>
            </a:extLst>
          </p:cNvPr>
          <p:cNvSpPr txBox="1"/>
          <p:nvPr/>
        </p:nvSpPr>
        <p:spPr>
          <a:xfrm>
            <a:off x="1931167" y="3168000"/>
            <a:ext cx="1237189" cy="553998"/>
          </a:xfrm>
          <a:prstGeom prst="rect">
            <a:avLst/>
          </a:prstGeom>
          <a:noFill/>
        </p:spPr>
        <p:txBody>
          <a:bodyPr wrap="square" lIns="0" tIns="0" rIns="0" bIns="0" rtlCol="0">
            <a:spAutoFit/>
          </a:bodyPr>
          <a:lstStyle/>
          <a:p>
            <a:r>
              <a:rPr lang="de-DE" sz="1200" dirty="0">
                <a:latin typeface="Georgia" panose="02040502050405020303" pitchFamily="18" charset="0"/>
              </a:rPr>
              <a:t>Wählen Sie den gewünschten </a:t>
            </a:r>
            <a:r>
              <a:rPr lang="de-DE" sz="1200" b="1" dirty="0">
                <a:latin typeface="Georgia" panose="02040502050405020303" pitchFamily="18" charset="0"/>
              </a:rPr>
              <a:t>Alarm</a:t>
            </a:r>
            <a:r>
              <a:rPr lang="de-DE" sz="1200" dirty="0">
                <a:latin typeface="Georgia" panose="02040502050405020303" pitchFamily="18" charset="0"/>
              </a:rPr>
              <a:t> aus.</a:t>
            </a:r>
            <a:endParaRPr lang="de-DE" sz="1200" b="1" dirty="0">
              <a:latin typeface="Georgia" panose="02040502050405020303" pitchFamily="18" charset="0"/>
            </a:endParaRPr>
          </a:p>
        </p:txBody>
      </p:sp>
      <p:sp>
        <p:nvSpPr>
          <p:cNvPr id="11" name="Textfeld 10">
            <a:extLst>
              <a:ext uri="{FF2B5EF4-FFF2-40B4-BE49-F238E27FC236}">
                <a16:creationId xmlns:a16="http://schemas.microsoft.com/office/drawing/2014/main" id="{16211633-4F33-4DA3-9C52-F797C97E9DC1}"/>
              </a:ext>
            </a:extLst>
          </p:cNvPr>
          <p:cNvSpPr txBox="1"/>
          <p:nvPr/>
        </p:nvSpPr>
        <p:spPr>
          <a:xfrm>
            <a:off x="3337984" y="3168000"/>
            <a:ext cx="1197308" cy="1107996"/>
          </a:xfrm>
          <a:prstGeom prst="rect">
            <a:avLst/>
          </a:prstGeom>
          <a:noFill/>
        </p:spPr>
        <p:txBody>
          <a:bodyPr wrap="square" lIns="0" tIns="0" rIns="0" bIns="0" rtlCol="0">
            <a:spAutoFit/>
          </a:bodyPr>
          <a:lstStyle/>
          <a:p>
            <a:r>
              <a:rPr lang="de-DE" sz="1200" dirty="0">
                <a:latin typeface="Georgia" panose="02040502050405020303" pitchFamily="18" charset="0"/>
              </a:rPr>
              <a:t>Tippen Sie den Button an oder schieben Sie ihn nach rechts, um den Alarm </a:t>
            </a:r>
            <a:r>
              <a:rPr lang="de-DE" sz="1200" b="1" dirty="0">
                <a:latin typeface="Georgia" panose="02040502050405020303" pitchFamily="18" charset="0"/>
              </a:rPr>
              <a:t>einzuschalten.</a:t>
            </a:r>
          </a:p>
        </p:txBody>
      </p:sp>
      <p:sp>
        <p:nvSpPr>
          <p:cNvPr id="12" name="Textfeld 11">
            <a:extLst>
              <a:ext uri="{FF2B5EF4-FFF2-40B4-BE49-F238E27FC236}">
                <a16:creationId xmlns:a16="http://schemas.microsoft.com/office/drawing/2014/main" id="{E3B45D5B-6F2E-4086-A9B9-19E0057EBC91}"/>
              </a:ext>
            </a:extLst>
          </p:cNvPr>
          <p:cNvSpPr txBox="1"/>
          <p:nvPr/>
        </p:nvSpPr>
        <p:spPr>
          <a:xfrm>
            <a:off x="6371877" y="3168000"/>
            <a:ext cx="1318616" cy="923330"/>
          </a:xfrm>
          <a:prstGeom prst="rect">
            <a:avLst/>
          </a:prstGeom>
          <a:noFill/>
        </p:spPr>
        <p:txBody>
          <a:bodyPr wrap="square" lIns="0" tIns="0" rIns="0" bIns="0" rtlCol="0">
            <a:spAutoFit/>
          </a:bodyPr>
          <a:lstStyle/>
          <a:p>
            <a:r>
              <a:rPr lang="de-DE" sz="1200" dirty="0">
                <a:latin typeface="Georgia" panose="02040502050405020303" pitchFamily="18" charset="0"/>
              </a:rPr>
              <a:t>Anschließend können Sie ihren persönlichen </a:t>
            </a:r>
            <a:r>
              <a:rPr lang="de-DE" sz="1200" b="1" dirty="0">
                <a:latin typeface="Georgia" panose="02040502050405020303" pitchFamily="18" charset="0"/>
              </a:rPr>
              <a:t>Alarmgrenzwert</a:t>
            </a:r>
            <a:r>
              <a:rPr lang="de-DE" sz="1200" dirty="0">
                <a:latin typeface="Georgia" panose="02040502050405020303" pitchFamily="18" charset="0"/>
              </a:rPr>
              <a:t> einstellen.</a:t>
            </a:r>
            <a:endParaRPr lang="de-DE" sz="1200" b="1" dirty="0">
              <a:latin typeface="Georgia" panose="02040502050405020303" pitchFamily="18" charset="0"/>
            </a:endParaRPr>
          </a:p>
        </p:txBody>
      </p:sp>
      <p:sp>
        <p:nvSpPr>
          <p:cNvPr id="14" name="Textfeld 13">
            <a:extLst>
              <a:ext uri="{FF2B5EF4-FFF2-40B4-BE49-F238E27FC236}">
                <a16:creationId xmlns:a16="http://schemas.microsoft.com/office/drawing/2014/main" id="{05E1A3DF-81C1-4615-AAD8-D25237130EF7}"/>
              </a:ext>
            </a:extLst>
          </p:cNvPr>
          <p:cNvSpPr txBox="1"/>
          <p:nvPr/>
        </p:nvSpPr>
        <p:spPr>
          <a:xfrm>
            <a:off x="4759674" y="3168000"/>
            <a:ext cx="1395070" cy="1292662"/>
          </a:xfrm>
          <a:prstGeom prst="rect">
            <a:avLst/>
          </a:prstGeom>
          <a:noFill/>
        </p:spPr>
        <p:txBody>
          <a:bodyPr wrap="square" lIns="0" tIns="0" rIns="0" bIns="0" rtlCol="0" anchor="t">
            <a:spAutoFit/>
          </a:bodyPr>
          <a:lstStyle/>
          <a:p>
            <a:r>
              <a:rPr lang="de-DE" sz="1200" dirty="0">
                <a:latin typeface="Georgia"/>
              </a:rPr>
              <a:t>Der Alarm für </a:t>
            </a:r>
            <a:r>
              <a:rPr lang="de-DE" sz="1200" b="1" dirty="0">
                <a:latin typeface="Georgia"/>
              </a:rPr>
              <a:t>„Signalverlust</a:t>
            </a:r>
            <a:r>
              <a:rPr lang="de-DE" sz="1200" baseline="30000" dirty="0">
                <a:latin typeface="Georgia"/>
              </a:rPr>
              <a:t>3</a:t>
            </a:r>
            <a:r>
              <a:rPr lang="de-DE" sz="1200" b="1" dirty="0">
                <a:latin typeface="Georgia"/>
              </a:rPr>
              <a:t>“</a:t>
            </a:r>
            <a:r>
              <a:rPr lang="de-DE" sz="1200" dirty="0">
                <a:latin typeface="Georgia"/>
              </a:rPr>
              <a:t> informiert Sie </a:t>
            </a:r>
            <a:r>
              <a:rPr lang="de-DE" sz="1200" b="1" dirty="0">
                <a:latin typeface="Georgia"/>
              </a:rPr>
              <a:t>automatisch</a:t>
            </a:r>
            <a:r>
              <a:rPr lang="de-DE" sz="1200" dirty="0">
                <a:latin typeface="Georgia"/>
              </a:rPr>
              <a:t> bei Verbindungsverlust, wenn der Alarm aktiviert ist.</a:t>
            </a:r>
          </a:p>
        </p:txBody>
      </p:sp>
      <p:sp>
        <p:nvSpPr>
          <p:cNvPr id="21" name="object 118">
            <a:extLst>
              <a:ext uri="{FF2B5EF4-FFF2-40B4-BE49-F238E27FC236}">
                <a16:creationId xmlns:a16="http://schemas.microsoft.com/office/drawing/2014/main" id="{DC6912A3-3B53-1347-8932-6931DE564AB1}"/>
              </a:ext>
            </a:extLst>
          </p:cNvPr>
          <p:cNvSpPr/>
          <p:nvPr/>
        </p:nvSpPr>
        <p:spPr>
          <a:xfrm>
            <a:off x="3122038" y="1972521"/>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solidFill>
                <a:schemeClr val="bg1"/>
              </a:solidFill>
            </a:endParaRPr>
          </a:p>
        </p:txBody>
      </p:sp>
      <p:sp>
        <p:nvSpPr>
          <p:cNvPr id="23" name="object 118">
            <a:extLst>
              <a:ext uri="{FF2B5EF4-FFF2-40B4-BE49-F238E27FC236}">
                <a16:creationId xmlns:a16="http://schemas.microsoft.com/office/drawing/2014/main" id="{25DC5F1A-F5A9-B846-8F43-C0C5B693EEA9}"/>
              </a:ext>
            </a:extLst>
          </p:cNvPr>
          <p:cNvSpPr/>
          <p:nvPr/>
        </p:nvSpPr>
        <p:spPr>
          <a:xfrm>
            <a:off x="1794648" y="1972521"/>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solidFill>
                <a:schemeClr val="bg1"/>
              </a:solidFill>
            </a:endParaRPr>
          </a:p>
        </p:txBody>
      </p:sp>
      <p:sp>
        <p:nvSpPr>
          <p:cNvPr id="25" name="object 118">
            <a:extLst>
              <a:ext uri="{FF2B5EF4-FFF2-40B4-BE49-F238E27FC236}">
                <a16:creationId xmlns:a16="http://schemas.microsoft.com/office/drawing/2014/main" id="{4A92F531-C072-1D4C-A0C4-582A2409373E}"/>
              </a:ext>
            </a:extLst>
          </p:cNvPr>
          <p:cNvSpPr/>
          <p:nvPr/>
        </p:nvSpPr>
        <p:spPr>
          <a:xfrm>
            <a:off x="6060740" y="1972521"/>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solidFill>
                <a:schemeClr val="bg1"/>
              </a:solidFill>
            </a:endParaRPr>
          </a:p>
        </p:txBody>
      </p:sp>
      <p:sp>
        <p:nvSpPr>
          <p:cNvPr id="27" name="object 118">
            <a:extLst>
              <a:ext uri="{FF2B5EF4-FFF2-40B4-BE49-F238E27FC236}">
                <a16:creationId xmlns:a16="http://schemas.microsoft.com/office/drawing/2014/main" id="{0C0CEBF8-5C11-C345-8D1F-649954930E1D}"/>
              </a:ext>
            </a:extLst>
          </p:cNvPr>
          <p:cNvSpPr/>
          <p:nvPr/>
        </p:nvSpPr>
        <p:spPr>
          <a:xfrm>
            <a:off x="4547120" y="1972521"/>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solidFill>
                <a:schemeClr val="bg1"/>
              </a:solidFill>
            </a:endParaRPr>
          </a:p>
        </p:txBody>
      </p:sp>
      <p:sp>
        <p:nvSpPr>
          <p:cNvPr id="28" name="object 118">
            <a:extLst>
              <a:ext uri="{FF2B5EF4-FFF2-40B4-BE49-F238E27FC236}">
                <a16:creationId xmlns:a16="http://schemas.microsoft.com/office/drawing/2014/main" id="{74CB5A2D-6F86-1944-ACD2-5842EF8F30B5}"/>
              </a:ext>
            </a:extLst>
          </p:cNvPr>
          <p:cNvSpPr/>
          <p:nvPr/>
        </p:nvSpPr>
        <p:spPr>
          <a:xfrm>
            <a:off x="7507171" y="1972521"/>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solidFill>
                <a:schemeClr val="bg1"/>
              </a:solidFill>
            </a:endParaRPr>
          </a:p>
        </p:txBody>
      </p:sp>
      <p:sp>
        <p:nvSpPr>
          <p:cNvPr id="35" name="Textfeld 34">
            <a:extLst>
              <a:ext uri="{FF2B5EF4-FFF2-40B4-BE49-F238E27FC236}">
                <a16:creationId xmlns:a16="http://schemas.microsoft.com/office/drawing/2014/main" id="{5BCA7DEA-8763-4F8A-BD35-FEA79EBCC010}"/>
              </a:ext>
            </a:extLst>
          </p:cNvPr>
          <p:cNvSpPr txBox="1"/>
          <p:nvPr/>
        </p:nvSpPr>
        <p:spPr>
          <a:xfrm>
            <a:off x="7780241" y="3168000"/>
            <a:ext cx="903714" cy="923330"/>
          </a:xfrm>
          <a:prstGeom prst="rect">
            <a:avLst/>
          </a:prstGeom>
          <a:noFill/>
        </p:spPr>
        <p:txBody>
          <a:bodyPr wrap="square" lIns="0" tIns="0" rIns="0" bIns="0" rtlCol="0">
            <a:spAutoFit/>
          </a:bodyPr>
          <a:lstStyle/>
          <a:p>
            <a:r>
              <a:rPr lang="de-DE" sz="1200" dirty="0">
                <a:latin typeface="Georgia" panose="02040502050405020303" pitchFamily="18" charset="0"/>
              </a:rPr>
              <a:t>Verfahren Sie so auch mit dem </a:t>
            </a:r>
            <a:r>
              <a:rPr lang="de-DE" sz="1200" b="1" dirty="0">
                <a:latin typeface="Georgia" panose="02040502050405020303" pitchFamily="18" charset="0"/>
              </a:rPr>
              <a:t>zweiten Alarm.</a:t>
            </a:r>
          </a:p>
        </p:txBody>
      </p:sp>
      <p:sp>
        <p:nvSpPr>
          <p:cNvPr id="45" name="Abgerundetes Rechteck 3">
            <a:extLst>
              <a:ext uri="{FF2B5EF4-FFF2-40B4-BE49-F238E27FC236}">
                <a16:creationId xmlns:a16="http://schemas.microsoft.com/office/drawing/2014/main" id="{CCA2FDB7-4633-4582-B08D-033826A11CB9}"/>
              </a:ext>
            </a:extLst>
          </p:cNvPr>
          <p:cNvSpPr/>
          <p:nvPr/>
        </p:nvSpPr>
        <p:spPr>
          <a:xfrm>
            <a:off x="502920" y="4006228"/>
            <a:ext cx="2002162" cy="299561"/>
          </a:xfrm>
          <a:prstGeom prst="roundRect">
            <a:avLst>
              <a:gd name="adj" fmla="val 22221"/>
            </a:avLst>
          </a:prstGeom>
          <a:ln w="25400">
            <a:solidFill>
              <a:schemeClr val="accent3"/>
            </a:solidFill>
          </a:ln>
        </p:spPr>
        <p:txBody>
          <a:bodyPr wrap="square">
            <a:spAutoFit/>
          </a:bodyPr>
          <a:lstStyle/>
          <a:p>
            <a:r>
              <a:rPr lang="de-DE" sz="1100">
                <a:cs typeface="Arial"/>
              </a:rPr>
              <a:t>Für iOS und Android gleich.</a:t>
            </a:r>
            <a:endParaRPr lang="de-DE" sz="1100"/>
          </a:p>
        </p:txBody>
      </p:sp>
      <p:sp>
        <p:nvSpPr>
          <p:cNvPr id="34" name="object 53">
            <a:extLst>
              <a:ext uri="{FF2B5EF4-FFF2-40B4-BE49-F238E27FC236}">
                <a16:creationId xmlns:a16="http://schemas.microsoft.com/office/drawing/2014/main" id="{B68192AE-C96C-425F-950F-37FD8EF4A33F}"/>
              </a:ext>
            </a:extLst>
          </p:cNvPr>
          <p:cNvSpPr/>
          <p:nvPr/>
        </p:nvSpPr>
        <p:spPr>
          <a:xfrm>
            <a:off x="1772163" y="3168000"/>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36" name="object 53">
            <a:extLst>
              <a:ext uri="{FF2B5EF4-FFF2-40B4-BE49-F238E27FC236}">
                <a16:creationId xmlns:a16="http://schemas.microsoft.com/office/drawing/2014/main" id="{EB81347D-4451-443F-BE05-C39397F31164}"/>
              </a:ext>
            </a:extLst>
          </p:cNvPr>
          <p:cNvSpPr/>
          <p:nvPr/>
        </p:nvSpPr>
        <p:spPr>
          <a:xfrm>
            <a:off x="3162476" y="3168000"/>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37" name="object 53">
            <a:extLst>
              <a:ext uri="{FF2B5EF4-FFF2-40B4-BE49-F238E27FC236}">
                <a16:creationId xmlns:a16="http://schemas.microsoft.com/office/drawing/2014/main" id="{A03FF767-A5E4-4211-9C64-F3CC70E9640F}"/>
              </a:ext>
            </a:extLst>
          </p:cNvPr>
          <p:cNvSpPr/>
          <p:nvPr/>
        </p:nvSpPr>
        <p:spPr>
          <a:xfrm>
            <a:off x="4591810" y="3168000"/>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38" name="object 53">
            <a:extLst>
              <a:ext uri="{FF2B5EF4-FFF2-40B4-BE49-F238E27FC236}">
                <a16:creationId xmlns:a16="http://schemas.microsoft.com/office/drawing/2014/main" id="{5D98E433-36A7-4BC0-81E1-613E5E3DCBC3}"/>
              </a:ext>
            </a:extLst>
          </p:cNvPr>
          <p:cNvSpPr/>
          <p:nvPr/>
        </p:nvSpPr>
        <p:spPr>
          <a:xfrm>
            <a:off x="6146148" y="3168000"/>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46" name="object 53">
            <a:extLst>
              <a:ext uri="{FF2B5EF4-FFF2-40B4-BE49-F238E27FC236}">
                <a16:creationId xmlns:a16="http://schemas.microsoft.com/office/drawing/2014/main" id="{9C5DEE43-3216-494E-BEDC-3526E51D1639}"/>
              </a:ext>
            </a:extLst>
          </p:cNvPr>
          <p:cNvSpPr/>
          <p:nvPr/>
        </p:nvSpPr>
        <p:spPr>
          <a:xfrm>
            <a:off x="7646325" y="3168000"/>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13" name="Textplatzhalter 12">
            <a:extLst>
              <a:ext uri="{FF2B5EF4-FFF2-40B4-BE49-F238E27FC236}">
                <a16:creationId xmlns:a16="http://schemas.microsoft.com/office/drawing/2014/main" id="{6970FF29-1A70-0BC0-942E-BDD4ED2D7FE0}"/>
              </a:ext>
            </a:extLst>
          </p:cNvPr>
          <p:cNvSpPr>
            <a:spLocks noGrp="1"/>
          </p:cNvSpPr>
          <p:nvPr>
            <p:ph type="body" sz="quarter" idx="10"/>
          </p:nvPr>
        </p:nvSpPr>
        <p:spPr/>
        <p:txBody>
          <a:bodyPr/>
          <a:lstStyle/>
          <a:p>
            <a:r>
              <a:rPr lang="de-DE"/>
              <a:t>Alarme</a:t>
            </a:r>
            <a:r>
              <a:rPr lang="de-DE" baseline="30000"/>
              <a:t>1</a:t>
            </a:r>
            <a:r>
              <a:rPr lang="de-DE"/>
              <a:t> bei </a:t>
            </a:r>
            <a:r>
              <a:rPr lang="de-DE" err="1"/>
              <a:t>FreeStyle</a:t>
            </a:r>
            <a:r>
              <a:rPr lang="de-DE"/>
              <a:t> Libre 3</a:t>
            </a:r>
          </a:p>
          <a:p>
            <a:endParaRPr lang="de-DE"/>
          </a:p>
        </p:txBody>
      </p:sp>
      <p:sp>
        <p:nvSpPr>
          <p:cNvPr id="15" name="Oval 102">
            <a:extLst>
              <a:ext uri="{FF2B5EF4-FFF2-40B4-BE49-F238E27FC236}">
                <a16:creationId xmlns:a16="http://schemas.microsoft.com/office/drawing/2014/main" id="{305E8F2D-3820-ED6C-746C-C5EFA85E374B}"/>
              </a:ext>
            </a:extLst>
          </p:cNvPr>
          <p:cNvSpPr/>
          <p:nvPr/>
        </p:nvSpPr>
        <p:spPr>
          <a:xfrm>
            <a:off x="4717361"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4</a:t>
            </a:r>
          </a:p>
        </p:txBody>
      </p:sp>
      <p:sp>
        <p:nvSpPr>
          <p:cNvPr id="17" name="Oval 102">
            <a:extLst>
              <a:ext uri="{FF2B5EF4-FFF2-40B4-BE49-F238E27FC236}">
                <a16:creationId xmlns:a16="http://schemas.microsoft.com/office/drawing/2014/main" id="{F3611F01-0DA0-5DBE-D04C-DFF20890B048}"/>
              </a:ext>
            </a:extLst>
          </p:cNvPr>
          <p:cNvSpPr/>
          <p:nvPr/>
        </p:nvSpPr>
        <p:spPr>
          <a:xfrm>
            <a:off x="3241081"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chemeClr val="bg1"/>
                </a:solidFill>
                <a:latin typeface="Georgia" panose="02040502050405020303" pitchFamily="18" charset="0"/>
                <a:cs typeface="Calibri" panose="020F0502020204030204" pitchFamily="34" charset="0"/>
              </a:rPr>
              <a:t>3</a:t>
            </a:r>
          </a:p>
        </p:txBody>
      </p:sp>
      <p:sp>
        <p:nvSpPr>
          <p:cNvPr id="18" name="Oval 102">
            <a:extLst>
              <a:ext uri="{FF2B5EF4-FFF2-40B4-BE49-F238E27FC236}">
                <a16:creationId xmlns:a16="http://schemas.microsoft.com/office/drawing/2014/main" id="{3294D6AB-DC90-33A6-C1BB-C9A597776836}"/>
              </a:ext>
            </a:extLst>
          </p:cNvPr>
          <p:cNvSpPr/>
          <p:nvPr/>
        </p:nvSpPr>
        <p:spPr>
          <a:xfrm>
            <a:off x="506269"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1</a:t>
            </a:r>
          </a:p>
        </p:txBody>
      </p:sp>
      <p:sp>
        <p:nvSpPr>
          <p:cNvPr id="20" name="Oval 102">
            <a:extLst>
              <a:ext uri="{FF2B5EF4-FFF2-40B4-BE49-F238E27FC236}">
                <a16:creationId xmlns:a16="http://schemas.microsoft.com/office/drawing/2014/main" id="{B25CA858-9EC1-AD19-D070-9B40D83D84BB}"/>
              </a:ext>
            </a:extLst>
          </p:cNvPr>
          <p:cNvSpPr/>
          <p:nvPr/>
        </p:nvSpPr>
        <p:spPr>
          <a:xfrm>
            <a:off x="1866394"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chemeClr val="bg1"/>
                </a:solidFill>
                <a:latin typeface="Georgia" panose="02040502050405020303" pitchFamily="18" charset="0"/>
                <a:cs typeface="Calibri" panose="020F0502020204030204" pitchFamily="34" charset="0"/>
              </a:rPr>
              <a:t>2</a:t>
            </a:r>
          </a:p>
        </p:txBody>
      </p:sp>
      <p:sp>
        <p:nvSpPr>
          <p:cNvPr id="22" name="Oval 102">
            <a:extLst>
              <a:ext uri="{FF2B5EF4-FFF2-40B4-BE49-F238E27FC236}">
                <a16:creationId xmlns:a16="http://schemas.microsoft.com/office/drawing/2014/main" id="{7C86EEDD-6E82-11A8-0ACC-F7D809330520}"/>
              </a:ext>
            </a:extLst>
          </p:cNvPr>
          <p:cNvSpPr/>
          <p:nvPr/>
        </p:nvSpPr>
        <p:spPr>
          <a:xfrm>
            <a:off x="7583748"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chemeClr val="bg1"/>
                </a:solidFill>
                <a:latin typeface="Georgia" panose="02040502050405020303" pitchFamily="18" charset="0"/>
                <a:cs typeface="Calibri" panose="020F0502020204030204" pitchFamily="34" charset="0"/>
              </a:rPr>
              <a:t>6</a:t>
            </a:r>
          </a:p>
        </p:txBody>
      </p:sp>
      <p:sp>
        <p:nvSpPr>
          <p:cNvPr id="24" name="Oval 102">
            <a:extLst>
              <a:ext uri="{FF2B5EF4-FFF2-40B4-BE49-F238E27FC236}">
                <a16:creationId xmlns:a16="http://schemas.microsoft.com/office/drawing/2014/main" id="{153B6B90-6788-A8D6-D9B5-B15041523600}"/>
              </a:ext>
            </a:extLst>
          </p:cNvPr>
          <p:cNvSpPr/>
          <p:nvPr/>
        </p:nvSpPr>
        <p:spPr>
          <a:xfrm>
            <a:off x="6216355"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5</a:t>
            </a:r>
          </a:p>
        </p:txBody>
      </p:sp>
      <p:sp>
        <p:nvSpPr>
          <p:cNvPr id="47" name="Textplatzhalter 46">
            <a:extLst>
              <a:ext uri="{FF2B5EF4-FFF2-40B4-BE49-F238E27FC236}">
                <a16:creationId xmlns:a16="http://schemas.microsoft.com/office/drawing/2014/main" id="{5DE35A3E-8235-899D-AB52-7E6DFEBD2D4A}"/>
              </a:ext>
            </a:extLst>
          </p:cNvPr>
          <p:cNvSpPr>
            <a:spLocks noGrp="1"/>
          </p:cNvSpPr>
          <p:nvPr>
            <p:ph type="body" sz="quarter" idx="19"/>
          </p:nvPr>
        </p:nvSpPr>
        <p:spPr>
          <a:xfrm>
            <a:off x="495236" y="4471988"/>
            <a:ext cx="8239922" cy="308464"/>
          </a:xfrm>
        </p:spPr>
        <p:txBody>
          <a:bodyPr/>
          <a:lstStyle/>
          <a:p>
            <a:r>
              <a:rPr lang="de-DE" b="1" dirty="0"/>
              <a:t>1. </a:t>
            </a:r>
            <a:r>
              <a:rPr lang="de-DE" dirty="0"/>
              <a:t>Alarme sind standardgemäß ausgeschaltet und müssen eingeschaltet werden. </a:t>
            </a:r>
            <a:r>
              <a:rPr lang="en-US" b="1" dirty="0"/>
              <a:t>2.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3. </a:t>
            </a:r>
            <a:r>
              <a:rPr lang="de-DE" dirty="0"/>
              <a:t>Der Alarm bei Signalverlust wird automatisch aktiviert, sobald ein Glukose-Alarm zum ersten Mal eingeschaltet wird. Der Alarm bei Signalverlust kann jederzeit aus- und wieder eingeschaltet werden.</a:t>
            </a:r>
          </a:p>
        </p:txBody>
      </p:sp>
      <p:sp>
        <p:nvSpPr>
          <p:cNvPr id="5" name="Datumsplatzhalter 4">
            <a:extLst>
              <a:ext uri="{FF2B5EF4-FFF2-40B4-BE49-F238E27FC236}">
                <a16:creationId xmlns:a16="http://schemas.microsoft.com/office/drawing/2014/main" id="{D655781A-AC17-249E-476E-3A098FE90329}"/>
              </a:ext>
            </a:extLst>
          </p:cNvPr>
          <p:cNvSpPr>
            <a:spLocks noGrp="1"/>
          </p:cNvSpPr>
          <p:nvPr>
            <p:ph type="dt" sz="half" idx="15"/>
          </p:nvPr>
        </p:nvSpPr>
        <p:spPr>
          <a:xfrm>
            <a:off x="7531511" y="4766400"/>
            <a:ext cx="787879" cy="274637"/>
          </a:xfrm>
        </p:spPr>
        <p:txBody>
          <a:bodyPr/>
          <a:lstStyle/>
          <a:p>
            <a:fld id="{5EBF4162-22CD-E647-B584-AB5AC105539E}" type="datetime1">
              <a:rPr lang="de-DE" sz="1000" smtClean="0"/>
              <a:t>16.04.24</a:t>
            </a:fld>
            <a:endParaRPr lang="en-IN" sz="1000"/>
          </a:p>
        </p:txBody>
      </p:sp>
      <p:sp>
        <p:nvSpPr>
          <p:cNvPr id="6" name="Foliennummernplatzhalter 5">
            <a:extLst>
              <a:ext uri="{FF2B5EF4-FFF2-40B4-BE49-F238E27FC236}">
                <a16:creationId xmlns:a16="http://schemas.microsoft.com/office/drawing/2014/main" id="{748E2AD3-DD49-684D-F621-2369493E8491}"/>
              </a:ext>
            </a:extLst>
          </p:cNvPr>
          <p:cNvSpPr>
            <a:spLocks noGrp="1"/>
          </p:cNvSpPr>
          <p:nvPr>
            <p:ph type="sldNum" sz="quarter" idx="17"/>
          </p:nvPr>
        </p:nvSpPr>
        <p:spPr>
          <a:xfrm>
            <a:off x="8167058" y="4766400"/>
            <a:ext cx="568102" cy="274637"/>
          </a:xfrm>
        </p:spPr>
        <p:txBody>
          <a:bodyPr/>
          <a:lstStyle/>
          <a:p>
            <a:pPr>
              <a:defRPr/>
            </a:pPr>
            <a:r>
              <a:rPr lang="en-IN"/>
              <a:t>|    </a:t>
            </a:r>
            <a:fld id="{7B2119CD-3B2D-4CEB-B404-D2E3F8CD6D69}" type="slidenum">
              <a:rPr lang="en-IN" smtClean="0"/>
              <a:pPr>
                <a:defRPr/>
              </a:pPr>
              <a:t>36</a:t>
            </a:fld>
            <a:endParaRPr lang="en-IN"/>
          </a:p>
        </p:txBody>
      </p:sp>
    </p:spTree>
    <p:extLst>
      <p:ext uri="{BB962C8B-B14F-4D97-AF65-F5344CB8AC3E}">
        <p14:creationId xmlns:p14="http://schemas.microsoft.com/office/powerpoint/2010/main" val="3036810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0355E07-C562-4518-9F9E-2A7D3F7453E3}"/>
              </a:ext>
            </a:extLst>
          </p:cNvPr>
          <p:cNvSpPr>
            <a:spLocks noGrp="1"/>
          </p:cNvSpPr>
          <p:nvPr>
            <p:ph type="title"/>
          </p:nvPr>
        </p:nvSpPr>
        <p:spPr/>
        <p:txBody>
          <a:bodyPr/>
          <a:lstStyle/>
          <a:p>
            <a:r>
              <a:rPr lang="de-DE"/>
              <a:t>So richten Sie Alarme auf Ihrem Lesegerät ein</a:t>
            </a:r>
          </a:p>
        </p:txBody>
      </p:sp>
      <p:sp>
        <p:nvSpPr>
          <p:cNvPr id="4" name="Fußzeilenplatzhalter 3">
            <a:extLst>
              <a:ext uri="{FF2B5EF4-FFF2-40B4-BE49-F238E27FC236}">
                <a16:creationId xmlns:a16="http://schemas.microsoft.com/office/drawing/2014/main" id="{8EA17ABF-FD17-42F7-A2D8-3B5FE00E2483}"/>
              </a:ext>
            </a:extLst>
          </p:cNvPr>
          <p:cNvSpPr>
            <a:spLocks noGrp="1"/>
          </p:cNvSpPr>
          <p:nvPr>
            <p:ph type="ftr" sz="quarter" idx="18"/>
          </p:nvPr>
        </p:nvSpPr>
        <p:spPr/>
        <p:txBody>
          <a:bodyPr/>
          <a:lstStyle/>
          <a:p>
            <a:pPr lvl="0"/>
            <a:r>
              <a:rPr lang="de-DE" noProof="0" dirty="0"/>
              <a:t>© 2024 </a:t>
            </a:r>
            <a:r>
              <a:rPr lang="de-DE" dirty="0"/>
              <a:t>Abbott | ADC-78239 v4.0 | Geschützt </a:t>
            </a:r>
            <a:r>
              <a:rPr lang="de-DE" noProof="0" dirty="0"/>
              <a:t>und vertraulich - nicht verbreiten</a:t>
            </a:r>
            <a:endParaRPr lang="en-US" noProof="0" dirty="0"/>
          </a:p>
        </p:txBody>
      </p:sp>
      <p:sp>
        <p:nvSpPr>
          <p:cNvPr id="9" name="Textfeld 8">
            <a:extLst>
              <a:ext uri="{FF2B5EF4-FFF2-40B4-BE49-F238E27FC236}">
                <a16:creationId xmlns:a16="http://schemas.microsoft.com/office/drawing/2014/main" id="{BBE903B4-D474-432A-9EA5-7E9FA5C53DF6}"/>
              </a:ext>
            </a:extLst>
          </p:cNvPr>
          <p:cNvSpPr txBox="1"/>
          <p:nvPr/>
        </p:nvSpPr>
        <p:spPr>
          <a:xfrm>
            <a:off x="482529" y="3168000"/>
            <a:ext cx="1273033" cy="553998"/>
          </a:xfrm>
          <a:prstGeom prst="rect">
            <a:avLst/>
          </a:prstGeom>
          <a:noFill/>
        </p:spPr>
        <p:txBody>
          <a:bodyPr wrap="square" lIns="0" tIns="0" rIns="0" bIns="0" rtlCol="0">
            <a:spAutoFit/>
          </a:bodyPr>
          <a:lstStyle/>
          <a:p>
            <a:r>
              <a:rPr lang="de-DE" sz="1200" dirty="0">
                <a:latin typeface="Georgia" panose="02040502050405020303" pitchFamily="18" charset="0"/>
              </a:rPr>
              <a:t>Das</a:t>
            </a:r>
            <a:r>
              <a:rPr lang="de-DE" sz="1200" b="1" dirty="0">
                <a:latin typeface="Georgia" panose="02040502050405020303" pitchFamily="18" charset="0"/>
              </a:rPr>
              <a:t> Einstellungs-symbol </a:t>
            </a:r>
            <a:r>
              <a:rPr lang="de-DE" sz="1200" dirty="0">
                <a:latin typeface="Georgia" panose="02040502050405020303" pitchFamily="18" charset="0"/>
              </a:rPr>
              <a:t>antippen.</a:t>
            </a:r>
          </a:p>
        </p:txBody>
      </p:sp>
      <p:sp>
        <p:nvSpPr>
          <p:cNvPr id="10" name="Textfeld 9">
            <a:extLst>
              <a:ext uri="{FF2B5EF4-FFF2-40B4-BE49-F238E27FC236}">
                <a16:creationId xmlns:a16="http://schemas.microsoft.com/office/drawing/2014/main" id="{750A142A-4970-4993-ACC4-4236A82C3277}"/>
              </a:ext>
            </a:extLst>
          </p:cNvPr>
          <p:cNvSpPr txBox="1"/>
          <p:nvPr/>
        </p:nvSpPr>
        <p:spPr>
          <a:xfrm>
            <a:off x="2000079" y="3168000"/>
            <a:ext cx="1136496" cy="553998"/>
          </a:xfrm>
          <a:prstGeom prst="rect">
            <a:avLst/>
          </a:prstGeom>
          <a:noFill/>
        </p:spPr>
        <p:txBody>
          <a:bodyPr wrap="square" lIns="0" tIns="0" rIns="0" bIns="0" rtlCol="0">
            <a:spAutoFit/>
          </a:bodyPr>
          <a:lstStyle/>
          <a:p>
            <a:r>
              <a:rPr lang="de-DE" sz="1200" dirty="0">
                <a:latin typeface="Georgia" panose="02040502050405020303" pitchFamily="18" charset="0"/>
              </a:rPr>
              <a:t>Die Schaltfläche </a:t>
            </a:r>
            <a:r>
              <a:rPr lang="de-DE" sz="1200" b="1" dirty="0">
                <a:latin typeface="Georgia" panose="02040502050405020303" pitchFamily="18" charset="0"/>
              </a:rPr>
              <a:t>„Alarme“ </a:t>
            </a:r>
            <a:r>
              <a:rPr lang="de-DE" sz="1200" dirty="0">
                <a:latin typeface="Georgia" panose="02040502050405020303" pitchFamily="18" charset="0"/>
              </a:rPr>
              <a:t>wählen.</a:t>
            </a:r>
            <a:endParaRPr lang="de-DE" sz="1200" b="1" dirty="0">
              <a:latin typeface="Georgia" panose="02040502050405020303" pitchFamily="18" charset="0"/>
            </a:endParaRPr>
          </a:p>
        </p:txBody>
      </p:sp>
      <p:sp>
        <p:nvSpPr>
          <p:cNvPr id="11" name="Textfeld 10">
            <a:extLst>
              <a:ext uri="{FF2B5EF4-FFF2-40B4-BE49-F238E27FC236}">
                <a16:creationId xmlns:a16="http://schemas.microsoft.com/office/drawing/2014/main" id="{16211633-4F33-4DA3-9C52-F797C97E9DC1}"/>
              </a:ext>
            </a:extLst>
          </p:cNvPr>
          <p:cNvSpPr txBox="1"/>
          <p:nvPr/>
        </p:nvSpPr>
        <p:spPr>
          <a:xfrm>
            <a:off x="3361140" y="3168000"/>
            <a:ext cx="1245244" cy="553998"/>
          </a:xfrm>
          <a:prstGeom prst="rect">
            <a:avLst/>
          </a:prstGeom>
          <a:noFill/>
        </p:spPr>
        <p:txBody>
          <a:bodyPr wrap="square" lIns="0" tIns="0" rIns="0" bIns="0" rtlCol="0">
            <a:spAutoFit/>
          </a:bodyPr>
          <a:lstStyle/>
          <a:p>
            <a:r>
              <a:rPr lang="de-DE" sz="1200" dirty="0">
                <a:latin typeface="Georgia" panose="02040502050405020303" pitchFamily="18" charset="0"/>
              </a:rPr>
              <a:t>Auf </a:t>
            </a:r>
            <a:r>
              <a:rPr lang="de-DE" sz="1200" b="1" dirty="0">
                <a:latin typeface="Georgia" panose="02040502050405020303" pitchFamily="18" charset="0"/>
              </a:rPr>
              <a:t>„Alarmeinst. ändern“ </a:t>
            </a:r>
            <a:r>
              <a:rPr lang="de-DE" sz="1200" dirty="0">
                <a:latin typeface="Georgia" panose="02040502050405020303" pitchFamily="18" charset="0"/>
              </a:rPr>
              <a:t>tippen.</a:t>
            </a:r>
            <a:endParaRPr lang="de-DE" sz="1200" b="1" dirty="0">
              <a:latin typeface="Georgia" panose="02040502050405020303" pitchFamily="18" charset="0"/>
            </a:endParaRPr>
          </a:p>
        </p:txBody>
      </p:sp>
      <p:sp>
        <p:nvSpPr>
          <p:cNvPr id="12" name="Textfeld 11">
            <a:extLst>
              <a:ext uri="{FF2B5EF4-FFF2-40B4-BE49-F238E27FC236}">
                <a16:creationId xmlns:a16="http://schemas.microsoft.com/office/drawing/2014/main" id="{E3B45D5B-6F2E-4086-A9B9-19E0057EBC91}"/>
              </a:ext>
            </a:extLst>
          </p:cNvPr>
          <p:cNvSpPr txBox="1"/>
          <p:nvPr/>
        </p:nvSpPr>
        <p:spPr>
          <a:xfrm>
            <a:off x="6957908" y="3168000"/>
            <a:ext cx="1899490" cy="1292662"/>
          </a:xfrm>
          <a:prstGeom prst="rect">
            <a:avLst/>
          </a:prstGeom>
          <a:noFill/>
        </p:spPr>
        <p:txBody>
          <a:bodyPr wrap="square" lIns="0" tIns="0" rIns="0" bIns="0" rtlCol="0">
            <a:spAutoFit/>
          </a:bodyPr>
          <a:lstStyle/>
          <a:p>
            <a:r>
              <a:rPr lang="de-DE" sz="1200" dirty="0">
                <a:latin typeface="Georgia" panose="02040502050405020303" pitchFamily="18" charset="0"/>
              </a:rPr>
              <a:t>Den Button antippen </a:t>
            </a:r>
            <a:br>
              <a:rPr lang="de-DE" sz="1200" dirty="0">
                <a:latin typeface="Georgia" panose="02040502050405020303" pitchFamily="18" charset="0"/>
              </a:rPr>
            </a:br>
            <a:r>
              <a:rPr lang="de-DE" sz="1200" dirty="0">
                <a:latin typeface="Georgia" panose="02040502050405020303" pitchFamily="18" charset="0"/>
              </a:rPr>
              <a:t>oder nach links schieben, </a:t>
            </a:r>
            <a:br>
              <a:rPr lang="de-DE" sz="1200" dirty="0">
                <a:latin typeface="Georgia" panose="02040502050405020303" pitchFamily="18" charset="0"/>
              </a:rPr>
            </a:br>
            <a:r>
              <a:rPr lang="de-DE" sz="1200" dirty="0">
                <a:latin typeface="Georgia" panose="02040502050405020303" pitchFamily="18" charset="0"/>
              </a:rPr>
              <a:t>um den Alarm </a:t>
            </a:r>
            <a:r>
              <a:rPr lang="de-DE" sz="1200" dirty="0" err="1">
                <a:latin typeface="Georgia" panose="02040502050405020303" pitchFamily="18" charset="0"/>
              </a:rPr>
              <a:t>anzu</a:t>
            </a:r>
            <a:r>
              <a:rPr lang="de-DE" sz="1200" dirty="0">
                <a:latin typeface="Georgia" panose="02040502050405020303" pitchFamily="18" charset="0"/>
              </a:rPr>
              <a:t>-schalten. Den Wert für </a:t>
            </a:r>
            <a:br>
              <a:rPr lang="de-DE" sz="1200" dirty="0">
                <a:latin typeface="Georgia" panose="02040502050405020303" pitchFamily="18" charset="0"/>
              </a:rPr>
            </a:br>
            <a:r>
              <a:rPr lang="de-DE" sz="1200" dirty="0">
                <a:latin typeface="Georgia" panose="02040502050405020303" pitchFamily="18" charset="0"/>
              </a:rPr>
              <a:t>den Alarm mit den Pfeil-tasten einstellen und auf „</a:t>
            </a:r>
            <a:r>
              <a:rPr lang="de-DE" sz="1200" b="1" dirty="0">
                <a:latin typeface="Georgia" panose="02040502050405020303" pitchFamily="18" charset="0"/>
              </a:rPr>
              <a:t>Fertig</a:t>
            </a:r>
            <a:r>
              <a:rPr lang="de-DE" sz="1200" dirty="0">
                <a:latin typeface="Georgia" panose="02040502050405020303" pitchFamily="18" charset="0"/>
              </a:rPr>
              <a:t>“ tippen.</a:t>
            </a:r>
            <a:endParaRPr lang="de-DE" sz="1200" b="1" dirty="0">
              <a:latin typeface="Georgia" panose="02040502050405020303" pitchFamily="18" charset="0"/>
            </a:endParaRPr>
          </a:p>
        </p:txBody>
      </p:sp>
      <p:sp>
        <p:nvSpPr>
          <p:cNvPr id="14" name="Textfeld 13">
            <a:extLst>
              <a:ext uri="{FF2B5EF4-FFF2-40B4-BE49-F238E27FC236}">
                <a16:creationId xmlns:a16="http://schemas.microsoft.com/office/drawing/2014/main" id="{05E1A3DF-81C1-4615-AAD8-D25237130EF7}"/>
              </a:ext>
            </a:extLst>
          </p:cNvPr>
          <p:cNvSpPr txBox="1"/>
          <p:nvPr/>
        </p:nvSpPr>
        <p:spPr>
          <a:xfrm>
            <a:off x="4917424" y="3168000"/>
            <a:ext cx="1795240" cy="1292662"/>
          </a:xfrm>
          <a:prstGeom prst="rect">
            <a:avLst/>
          </a:prstGeom>
          <a:noFill/>
        </p:spPr>
        <p:txBody>
          <a:bodyPr wrap="square" lIns="0" tIns="0" rIns="0" bIns="0" rtlCol="0" anchor="t">
            <a:spAutoFit/>
          </a:bodyPr>
          <a:lstStyle/>
          <a:p>
            <a:r>
              <a:rPr lang="de-DE" sz="1200" dirty="0">
                <a:latin typeface="Georgia"/>
              </a:rPr>
              <a:t>Den </a:t>
            </a:r>
            <a:r>
              <a:rPr lang="de-DE" sz="1200" b="1" dirty="0">
                <a:latin typeface="Georgia"/>
              </a:rPr>
              <a:t>gewünschten Alarm auswählen.</a:t>
            </a:r>
          </a:p>
          <a:p>
            <a:r>
              <a:rPr lang="de-DE" sz="1200" dirty="0">
                <a:latin typeface="Georgia"/>
              </a:rPr>
              <a:t>Der Alarm für Signal-verlust</a:t>
            </a:r>
            <a:r>
              <a:rPr lang="de-DE" sz="1200" baseline="30000" dirty="0">
                <a:latin typeface="Georgia"/>
              </a:rPr>
              <a:t>2 </a:t>
            </a:r>
            <a:r>
              <a:rPr lang="de-DE" sz="1200" dirty="0">
                <a:latin typeface="Georgia"/>
              </a:rPr>
              <a:t>wird </a:t>
            </a:r>
            <a:r>
              <a:rPr lang="de-DE" sz="1200" b="1" dirty="0">
                <a:latin typeface="Georgia"/>
              </a:rPr>
              <a:t>auto-</a:t>
            </a:r>
            <a:r>
              <a:rPr lang="de-DE" sz="1200" b="1" dirty="0" err="1">
                <a:latin typeface="Georgia"/>
              </a:rPr>
              <a:t>matisch</a:t>
            </a:r>
            <a:r>
              <a:rPr lang="de-DE" sz="1200" dirty="0">
                <a:latin typeface="Georgia"/>
              </a:rPr>
              <a:t> eingeschaltet, sobald Sie einen Alarm zum ersten Mal aktivieren.</a:t>
            </a:r>
            <a:endParaRPr lang="de-DE" sz="1200" baseline="30000" dirty="0">
              <a:latin typeface="Georgia"/>
            </a:endParaRPr>
          </a:p>
        </p:txBody>
      </p:sp>
      <p:sp>
        <p:nvSpPr>
          <p:cNvPr id="21" name="object 118">
            <a:extLst>
              <a:ext uri="{FF2B5EF4-FFF2-40B4-BE49-F238E27FC236}">
                <a16:creationId xmlns:a16="http://schemas.microsoft.com/office/drawing/2014/main" id="{DC6912A3-3B53-1347-8932-6931DE564AB1}"/>
              </a:ext>
            </a:extLst>
          </p:cNvPr>
          <p:cNvSpPr/>
          <p:nvPr/>
        </p:nvSpPr>
        <p:spPr>
          <a:xfrm>
            <a:off x="3205939" y="1972521"/>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solidFill>
                <a:schemeClr val="bg1"/>
              </a:solidFill>
            </a:endParaRPr>
          </a:p>
        </p:txBody>
      </p:sp>
      <p:sp>
        <p:nvSpPr>
          <p:cNvPr id="23" name="object 118">
            <a:extLst>
              <a:ext uri="{FF2B5EF4-FFF2-40B4-BE49-F238E27FC236}">
                <a16:creationId xmlns:a16="http://schemas.microsoft.com/office/drawing/2014/main" id="{25DC5F1A-F5A9-B846-8F43-C0C5B693EEA9}"/>
              </a:ext>
            </a:extLst>
          </p:cNvPr>
          <p:cNvSpPr/>
          <p:nvPr/>
        </p:nvSpPr>
        <p:spPr>
          <a:xfrm>
            <a:off x="1794648" y="1972521"/>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solidFill>
                <a:schemeClr val="bg1"/>
              </a:solidFill>
            </a:endParaRPr>
          </a:p>
        </p:txBody>
      </p:sp>
      <p:sp>
        <p:nvSpPr>
          <p:cNvPr id="25" name="object 118">
            <a:extLst>
              <a:ext uri="{FF2B5EF4-FFF2-40B4-BE49-F238E27FC236}">
                <a16:creationId xmlns:a16="http://schemas.microsoft.com/office/drawing/2014/main" id="{4A92F531-C072-1D4C-A0C4-582A2409373E}"/>
              </a:ext>
            </a:extLst>
          </p:cNvPr>
          <p:cNvSpPr/>
          <p:nvPr/>
        </p:nvSpPr>
        <p:spPr>
          <a:xfrm>
            <a:off x="6573507" y="1972521"/>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solidFill>
                <a:schemeClr val="bg1"/>
              </a:solidFill>
            </a:endParaRPr>
          </a:p>
        </p:txBody>
      </p:sp>
      <p:sp>
        <p:nvSpPr>
          <p:cNvPr id="27" name="object 118">
            <a:extLst>
              <a:ext uri="{FF2B5EF4-FFF2-40B4-BE49-F238E27FC236}">
                <a16:creationId xmlns:a16="http://schemas.microsoft.com/office/drawing/2014/main" id="{0C0CEBF8-5C11-C345-8D1F-649954930E1D}"/>
              </a:ext>
            </a:extLst>
          </p:cNvPr>
          <p:cNvSpPr/>
          <p:nvPr/>
        </p:nvSpPr>
        <p:spPr>
          <a:xfrm>
            <a:off x="4735951" y="1972521"/>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solidFill>
                <a:schemeClr val="bg1"/>
              </a:solidFill>
            </a:endParaRPr>
          </a:p>
        </p:txBody>
      </p:sp>
      <p:sp>
        <p:nvSpPr>
          <p:cNvPr id="34" name="object 53">
            <a:extLst>
              <a:ext uri="{FF2B5EF4-FFF2-40B4-BE49-F238E27FC236}">
                <a16:creationId xmlns:a16="http://schemas.microsoft.com/office/drawing/2014/main" id="{B68192AE-C96C-425F-950F-37FD8EF4A33F}"/>
              </a:ext>
            </a:extLst>
          </p:cNvPr>
          <p:cNvSpPr/>
          <p:nvPr/>
        </p:nvSpPr>
        <p:spPr>
          <a:xfrm>
            <a:off x="1856064" y="3168000"/>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36" name="object 53">
            <a:extLst>
              <a:ext uri="{FF2B5EF4-FFF2-40B4-BE49-F238E27FC236}">
                <a16:creationId xmlns:a16="http://schemas.microsoft.com/office/drawing/2014/main" id="{EB81347D-4451-443F-BE05-C39397F31164}"/>
              </a:ext>
            </a:extLst>
          </p:cNvPr>
          <p:cNvSpPr/>
          <p:nvPr/>
        </p:nvSpPr>
        <p:spPr>
          <a:xfrm>
            <a:off x="3229943" y="3168000"/>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37" name="object 53">
            <a:extLst>
              <a:ext uri="{FF2B5EF4-FFF2-40B4-BE49-F238E27FC236}">
                <a16:creationId xmlns:a16="http://schemas.microsoft.com/office/drawing/2014/main" id="{A03FF767-A5E4-4211-9C64-F3CC70E9640F}"/>
              </a:ext>
            </a:extLst>
          </p:cNvPr>
          <p:cNvSpPr/>
          <p:nvPr/>
        </p:nvSpPr>
        <p:spPr>
          <a:xfrm>
            <a:off x="4675711" y="3168000"/>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38" name="object 53">
            <a:extLst>
              <a:ext uri="{FF2B5EF4-FFF2-40B4-BE49-F238E27FC236}">
                <a16:creationId xmlns:a16="http://schemas.microsoft.com/office/drawing/2014/main" id="{5D98E433-36A7-4BC0-81E1-613E5E3DCBC3}"/>
              </a:ext>
            </a:extLst>
          </p:cNvPr>
          <p:cNvSpPr/>
          <p:nvPr/>
        </p:nvSpPr>
        <p:spPr>
          <a:xfrm>
            <a:off x="6737021" y="3168000"/>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13" name="Textplatzhalter 12">
            <a:extLst>
              <a:ext uri="{FF2B5EF4-FFF2-40B4-BE49-F238E27FC236}">
                <a16:creationId xmlns:a16="http://schemas.microsoft.com/office/drawing/2014/main" id="{6970FF29-1A70-0BC0-942E-BDD4ED2D7FE0}"/>
              </a:ext>
            </a:extLst>
          </p:cNvPr>
          <p:cNvSpPr>
            <a:spLocks noGrp="1"/>
          </p:cNvSpPr>
          <p:nvPr>
            <p:ph type="body" sz="quarter" idx="10"/>
          </p:nvPr>
        </p:nvSpPr>
        <p:spPr/>
        <p:txBody>
          <a:bodyPr/>
          <a:lstStyle/>
          <a:p>
            <a:r>
              <a:rPr lang="de-DE"/>
              <a:t>Alarme</a:t>
            </a:r>
            <a:r>
              <a:rPr lang="de-DE" baseline="30000"/>
              <a:t>1</a:t>
            </a:r>
            <a:r>
              <a:rPr lang="de-DE"/>
              <a:t> bei </a:t>
            </a:r>
            <a:r>
              <a:rPr lang="de-DE" err="1"/>
              <a:t>FreeStyle</a:t>
            </a:r>
            <a:r>
              <a:rPr lang="de-DE"/>
              <a:t> Libre 3</a:t>
            </a:r>
          </a:p>
          <a:p>
            <a:endParaRPr lang="de-DE"/>
          </a:p>
        </p:txBody>
      </p:sp>
      <p:sp>
        <p:nvSpPr>
          <p:cNvPr id="15" name="Oval 102">
            <a:extLst>
              <a:ext uri="{FF2B5EF4-FFF2-40B4-BE49-F238E27FC236}">
                <a16:creationId xmlns:a16="http://schemas.microsoft.com/office/drawing/2014/main" id="{305E8F2D-3820-ED6C-746C-C5EFA85E374B}"/>
              </a:ext>
            </a:extLst>
          </p:cNvPr>
          <p:cNvSpPr/>
          <p:nvPr/>
        </p:nvSpPr>
        <p:spPr>
          <a:xfrm>
            <a:off x="4829786"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4</a:t>
            </a:r>
          </a:p>
        </p:txBody>
      </p:sp>
      <p:sp>
        <p:nvSpPr>
          <p:cNvPr id="17" name="Oval 102">
            <a:extLst>
              <a:ext uri="{FF2B5EF4-FFF2-40B4-BE49-F238E27FC236}">
                <a16:creationId xmlns:a16="http://schemas.microsoft.com/office/drawing/2014/main" id="{F3611F01-0DA0-5DBE-D04C-DFF20890B048}"/>
              </a:ext>
            </a:extLst>
          </p:cNvPr>
          <p:cNvSpPr/>
          <p:nvPr/>
        </p:nvSpPr>
        <p:spPr>
          <a:xfrm>
            <a:off x="3301041"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3</a:t>
            </a:r>
          </a:p>
        </p:txBody>
      </p:sp>
      <p:sp>
        <p:nvSpPr>
          <p:cNvPr id="18" name="Oval 102">
            <a:extLst>
              <a:ext uri="{FF2B5EF4-FFF2-40B4-BE49-F238E27FC236}">
                <a16:creationId xmlns:a16="http://schemas.microsoft.com/office/drawing/2014/main" id="{3294D6AB-DC90-33A6-C1BB-C9A597776836}"/>
              </a:ext>
            </a:extLst>
          </p:cNvPr>
          <p:cNvSpPr/>
          <p:nvPr/>
        </p:nvSpPr>
        <p:spPr>
          <a:xfrm>
            <a:off x="506269"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1</a:t>
            </a:r>
          </a:p>
        </p:txBody>
      </p:sp>
      <p:sp>
        <p:nvSpPr>
          <p:cNvPr id="20" name="Oval 102">
            <a:extLst>
              <a:ext uri="{FF2B5EF4-FFF2-40B4-BE49-F238E27FC236}">
                <a16:creationId xmlns:a16="http://schemas.microsoft.com/office/drawing/2014/main" id="{B25CA858-9EC1-AD19-D070-9B40D83D84BB}"/>
              </a:ext>
            </a:extLst>
          </p:cNvPr>
          <p:cNvSpPr/>
          <p:nvPr/>
        </p:nvSpPr>
        <p:spPr>
          <a:xfrm>
            <a:off x="1858899"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2</a:t>
            </a:r>
          </a:p>
        </p:txBody>
      </p:sp>
      <p:sp>
        <p:nvSpPr>
          <p:cNvPr id="24" name="Oval 102">
            <a:extLst>
              <a:ext uri="{FF2B5EF4-FFF2-40B4-BE49-F238E27FC236}">
                <a16:creationId xmlns:a16="http://schemas.microsoft.com/office/drawing/2014/main" id="{153B6B90-6788-A8D6-D9B5-B15041523600}"/>
              </a:ext>
            </a:extLst>
          </p:cNvPr>
          <p:cNvSpPr/>
          <p:nvPr/>
        </p:nvSpPr>
        <p:spPr>
          <a:xfrm>
            <a:off x="6725243" y="1183839"/>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5</a:t>
            </a:r>
          </a:p>
        </p:txBody>
      </p:sp>
      <p:sp>
        <p:nvSpPr>
          <p:cNvPr id="47" name="Textplatzhalter 46">
            <a:extLst>
              <a:ext uri="{FF2B5EF4-FFF2-40B4-BE49-F238E27FC236}">
                <a16:creationId xmlns:a16="http://schemas.microsoft.com/office/drawing/2014/main" id="{5DE35A3E-8235-899D-AB52-7E6DFEBD2D4A}"/>
              </a:ext>
            </a:extLst>
          </p:cNvPr>
          <p:cNvSpPr>
            <a:spLocks noGrp="1"/>
          </p:cNvSpPr>
          <p:nvPr>
            <p:ph type="body" sz="quarter" idx="19"/>
          </p:nvPr>
        </p:nvSpPr>
        <p:spPr>
          <a:xfrm>
            <a:off x="495236" y="4471988"/>
            <a:ext cx="8239922" cy="308464"/>
          </a:xfrm>
        </p:spPr>
        <p:txBody>
          <a:bodyPr/>
          <a:lstStyle/>
          <a:p>
            <a:r>
              <a:rPr lang="de-DE" b="1"/>
              <a:t>1. </a:t>
            </a:r>
            <a:r>
              <a:rPr lang="de-DE"/>
              <a:t>Alarme sind standardgemäß ausgeschaltet und müssen eingeschaltet werden. </a:t>
            </a:r>
            <a:r>
              <a:rPr lang="de-DE" b="1"/>
              <a:t>2. </a:t>
            </a:r>
            <a:r>
              <a:rPr lang="de-DE"/>
              <a:t>Der Alarm bei Signalverlust wird automatisch aktiviert, sobald ein Glukose-Alarm zum ersten Mal eingeschaltet wird. Der Alarm bei Signalverlust kann jederzeit aus- und wieder eingeschaltet werden.</a:t>
            </a:r>
          </a:p>
        </p:txBody>
      </p:sp>
      <p:sp>
        <p:nvSpPr>
          <p:cNvPr id="5" name="Datumsplatzhalter 4">
            <a:extLst>
              <a:ext uri="{FF2B5EF4-FFF2-40B4-BE49-F238E27FC236}">
                <a16:creationId xmlns:a16="http://schemas.microsoft.com/office/drawing/2014/main" id="{D655781A-AC17-249E-476E-3A098FE90329}"/>
              </a:ext>
            </a:extLst>
          </p:cNvPr>
          <p:cNvSpPr>
            <a:spLocks noGrp="1"/>
          </p:cNvSpPr>
          <p:nvPr>
            <p:ph type="dt" sz="half" idx="15"/>
          </p:nvPr>
        </p:nvSpPr>
        <p:spPr>
          <a:xfrm>
            <a:off x="7531511" y="4766400"/>
            <a:ext cx="787879" cy="274637"/>
          </a:xfrm>
        </p:spPr>
        <p:txBody>
          <a:bodyPr/>
          <a:lstStyle/>
          <a:p>
            <a:fld id="{5EBF4162-22CD-E647-B584-AB5AC105539E}" type="datetime1">
              <a:rPr lang="de-DE" sz="1000" smtClean="0"/>
              <a:t>16.04.24</a:t>
            </a:fld>
            <a:endParaRPr lang="en-IN" sz="1000"/>
          </a:p>
        </p:txBody>
      </p:sp>
      <p:sp>
        <p:nvSpPr>
          <p:cNvPr id="6" name="Foliennummernplatzhalter 5">
            <a:extLst>
              <a:ext uri="{FF2B5EF4-FFF2-40B4-BE49-F238E27FC236}">
                <a16:creationId xmlns:a16="http://schemas.microsoft.com/office/drawing/2014/main" id="{748E2AD3-DD49-684D-F621-2369493E8491}"/>
              </a:ext>
            </a:extLst>
          </p:cNvPr>
          <p:cNvSpPr>
            <a:spLocks noGrp="1"/>
          </p:cNvSpPr>
          <p:nvPr>
            <p:ph type="sldNum" sz="quarter" idx="17"/>
          </p:nvPr>
        </p:nvSpPr>
        <p:spPr>
          <a:xfrm>
            <a:off x="8167058" y="4766400"/>
            <a:ext cx="568102" cy="274637"/>
          </a:xfrm>
        </p:spPr>
        <p:txBody>
          <a:bodyPr/>
          <a:lstStyle/>
          <a:p>
            <a:pPr>
              <a:defRPr/>
            </a:pPr>
            <a:r>
              <a:rPr lang="en-IN"/>
              <a:t>|    </a:t>
            </a:r>
            <a:fld id="{7B2119CD-3B2D-4CEB-B404-D2E3F8CD6D69}" type="slidenum">
              <a:rPr lang="en-IN" smtClean="0"/>
              <a:pPr>
                <a:defRPr/>
              </a:pPr>
              <a:t>37</a:t>
            </a:fld>
            <a:endParaRPr lang="en-IN"/>
          </a:p>
        </p:txBody>
      </p:sp>
      <p:pic>
        <p:nvPicPr>
          <p:cNvPr id="2" name="Grafik 1">
            <a:extLst>
              <a:ext uri="{FF2B5EF4-FFF2-40B4-BE49-F238E27FC236}">
                <a16:creationId xmlns:a16="http://schemas.microsoft.com/office/drawing/2014/main" id="{EE745654-A70A-4456-A71E-3B83C09D82F1}"/>
              </a:ext>
            </a:extLst>
          </p:cNvPr>
          <p:cNvPicPr>
            <a:picLocks noChangeAspect="1"/>
          </p:cNvPicPr>
          <p:nvPr/>
        </p:nvPicPr>
        <p:blipFill rotWithShape="1">
          <a:blip r:embed="rId2"/>
          <a:srcRect l="156" t="482" r="-422" b="-2881"/>
          <a:stretch/>
        </p:blipFill>
        <p:spPr>
          <a:xfrm>
            <a:off x="502920" y="1274675"/>
            <a:ext cx="1179334" cy="1788588"/>
          </a:xfrm>
          <a:prstGeom prst="rect">
            <a:avLst/>
          </a:prstGeom>
        </p:spPr>
      </p:pic>
      <p:pic>
        <p:nvPicPr>
          <p:cNvPr id="3" name="Grafik 2">
            <a:extLst>
              <a:ext uri="{FF2B5EF4-FFF2-40B4-BE49-F238E27FC236}">
                <a16:creationId xmlns:a16="http://schemas.microsoft.com/office/drawing/2014/main" id="{F88AE503-B799-65B5-92CF-F96E9DF55CA1}"/>
              </a:ext>
            </a:extLst>
          </p:cNvPr>
          <p:cNvPicPr>
            <a:picLocks noChangeAspect="1"/>
          </p:cNvPicPr>
          <p:nvPr/>
        </p:nvPicPr>
        <p:blipFill>
          <a:blip r:embed="rId3"/>
          <a:srcRect l="1043" r="1043"/>
          <a:stretch/>
        </p:blipFill>
        <p:spPr>
          <a:xfrm>
            <a:off x="1912270" y="1239839"/>
            <a:ext cx="1179334" cy="1788588"/>
          </a:xfrm>
          <a:prstGeom prst="rect">
            <a:avLst/>
          </a:prstGeom>
        </p:spPr>
      </p:pic>
      <p:pic>
        <p:nvPicPr>
          <p:cNvPr id="8" name="Grafik 7">
            <a:extLst>
              <a:ext uri="{FF2B5EF4-FFF2-40B4-BE49-F238E27FC236}">
                <a16:creationId xmlns:a16="http://schemas.microsoft.com/office/drawing/2014/main" id="{CB0632B5-BF2C-8D11-F465-D09CF0AF2899}"/>
              </a:ext>
            </a:extLst>
          </p:cNvPr>
          <p:cNvPicPr>
            <a:picLocks noChangeAspect="1"/>
          </p:cNvPicPr>
          <p:nvPr/>
        </p:nvPicPr>
        <p:blipFill>
          <a:blip r:embed="rId4"/>
          <a:srcRect l="1043" r="1043"/>
          <a:stretch/>
        </p:blipFill>
        <p:spPr>
          <a:xfrm>
            <a:off x="3357881" y="1239839"/>
            <a:ext cx="1179334" cy="1788588"/>
          </a:xfrm>
          <a:prstGeom prst="rect">
            <a:avLst/>
          </a:prstGeom>
        </p:spPr>
      </p:pic>
      <p:pic>
        <p:nvPicPr>
          <p:cNvPr id="16" name="Grafik 15">
            <a:extLst>
              <a:ext uri="{FF2B5EF4-FFF2-40B4-BE49-F238E27FC236}">
                <a16:creationId xmlns:a16="http://schemas.microsoft.com/office/drawing/2014/main" id="{1782F7D4-86EF-4B0A-DBAE-4CB50C2927BA}"/>
              </a:ext>
            </a:extLst>
          </p:cNvPr>
          <p:cNvPicPr>
            <a:picLocks noChangeAspect="1"/>
          </p:cNvPicPr>
          <p:nvPr/>
        </p:nvPicPr>
        <p:blipFill>
          <a:blip r:embed="rId5"/>
          <a:srcRect l="1043" r="1043"/>
          <a:stretch/>
        </p:blipFill>
        <p:spPr>
          <a:xfrm>
            <a:off x="5011537" y="1239839"/>
            <a:ext cx="1179334" cy="1788588"/>
          </a:xfrm>
          <a:prstGeom prst="rect">
            <a:avLst/>
          </a:prstGeom>
        </p:spPr>
      </p:pic>
      <p:pic>
        <p:nvPicPr>
          <p:cNvPr id="19" name="Grafik 18">
            <a:extLst>
              <a:ext uri="{FF2B5EF4-FFF2-40B4-BE49-F238E27FC236}">
                <a16:creationId xmlns:a16="http://schemas.microsoft.com/office/drawing/2014/main" id="{F859501D-E20F-A061-48B4-CC9B52B0D5A5}"/>
              </a:ext>
            </a:extLst>
          </p:cNvPr>
          <p:cNvPicPr>
            <a:picLocks noChangeAspect="1"/>
          </p:cNvPicPr>
          <p:nvPr/>
        </p:nvPicPr>
        <p:blipFill>
          <a:blip r:embed="rId6"/>
          <a:srcRect l="1043" r="1043"/>
          <a:stretch/>
        </p:blipFill>
        <p:spPr>
          <a:xfrm>
            <a:off x="6899881" y="1239839"/>
            <a:ext cx="1179334" cy="1788588"/>
          </a:xfrm>
          <a:prstGeom prst="rect">
            <a:avLst/>
          </a:prstGeom>
        </p:spPr>
      </p:pic>
    </p:spTree>
    <p:extLst>
      <p:ext uri="{BB962C8B-B14F-4D97-AF65-F5344CB8AC3E}">
        <p14:creationId xmlns:p14="http://schemas.microsoft.com/office/powerpoint/2010/main" val="1542030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025D697-4F76-5F42-8454-5977F33CA7FC}"/>
              </a:ext>
            </a:extLst>
          </p:cNvPr>
          <p:cNvSpPr>
            <a:spLocks noGrp="1"/>
          </p:cNvSpPr>
          <p:nvPr>
            <p:ph type="body" sz="quarter" idx="10"/>
          </p:nvPr>
        </p:nvSpPr>
        <p:spPr/>
        <p:txBody>
          <a:bodyPr/>
          <a:lstStyle/>
          <a:p>
            <a:r>
              <a:rPr lang="de-DE"/>
              <a:t>Alarme</a:t>
            </a:r>
            <a:r>
              <a:rPr lang="de-DE" baseline="30000"/>
              <a:t>1</a:t>
            </a:r>
            <a:r>
              <a:rPr lang="de-DE"/>
              <a:t> bei </a:t>
            </a:r>
            <a:r>
              <a:rPr lang="de-DE" err="1"/>
              <a:t>FreeStyle</a:t>
            </a:r>
            <a:r>
              <a:rPr lang="de-DE"/>
              <a:t> Libre 3</a:t>
            </a:r>
          </a:p>
        </p:txBody>
      </p:sp>
      <p:sp>
        <p:nvSpPr>
          <p:cNvPr id="5" name="Title 4">
            <a:extLst>
              <a:ext uri="{FF2B5EF4-FFF2-40B4-BE49-F238E27FC236}">
                <a16:creationId xmlns:a16="http://schemas.microsoft.com/office/drawing/2014/main" id="{D1A8BEB3-E333-4E4F-93F7-8D2FF351EA3C}"/>
              </a:ext>
            </a:extLst>
          </p:cNvPr>
          <p:cNvSpPr>
            <a:spLocks noGrp="1"/>
          </p:cNvSpPr>
          <p:nvPr>
            <p:ph type="title"/>
          </p:nvPr>
        </p:nvSpPr>
        <p:spPr>
          <a:xfrm>
            <a:off x="502920" y="569594"/>
            <a:ext cx="8286498" cy="390526"/>
          </a:xfrm>
        </p:spPr>
        <p:txBody>
          <a:bodyPr/>
          <a:lstStyle/>
          <a:p>
            <a:r>
              <a:rPr lang="de-DE"/>
              <a:t>LO / HI Bildschirmanzeige</a:t>
            </a:r>
            <a:endParaRPr lang="en-US"/>
          </a:p>
        </p:txBody>
      </p:sp>
      <p:sp>
        <p:nvSpPr>
          <p:cNvPr id="2" name="Fußzeilenplatzhalter 2">
            <a:extLst>
              <a:ext uri="{FF2B5EF4-FFF2-40B4-BE49-F238E27FC236}">
                <a16:creationId xmlns:a16="http://schemas.microsoft.com/office/drawing/2014/main" id="{F0609452-3B78-2ADC-CAEA-53C19036C445}"/>
              </a:ext>
            </a:extLst>
          </p:cNvPr>
          <p:cNvSpPr>
            <a:spLocks noGrp="1"/>
          </p:cNvSpPr>
          <p:nvPr>
            <p:ph type="ftr" sz="quarter" idx="18"/>
          </p:nvPr>
        </p:nvSpPr>
        <p:spPr/>
        <p:txBody>
          <a:bodyPr/>
          <a:lstStyle/>
          <a:p>
            <a:r>
              <a:rPr lang="de-DE" dirty="0"/>
              <a:t>© 2024 Abbott | ADC-78239 v4.0 | Geschützt und vertraulich - nicht verbreiten</a:t>
            </a:r>
            <a:endParaRPr lang="en-US" dirty="0"/>
          </a:p>
        </p:txBody>
      </p:sp>
      <p:sp>
        <p:nvSpPr>
          <p:cNvPr id="11" name="Textplatzhalter 10">
            <a:extLst>
              <a:ext uri="{FF2B5EF4-FFF2-40B4-BE49-F238E27FC236}">
                <a16:creationId xmlns:a16="http://schemas.microsoft.com/office/drawing/2014/main" id="{8F81A39A-76AA-4DF6-75F9-29830A234C32}"/>
              </a:ext>
            </a:extLst>
          </p:cNvPr>
          <p:cNvSpPr>
            <a:spLocks noGrp="1"/>
          </p:cNvSpPr>
          <p:nvPr>
            <p:ph type="body" sz="quarter" idx="19"/>
          </p:nvPr>
        </p:nvSpPr>
        <p:spPr>
          <a:xfrm>
            <a:off x="495236" y="4488614"/>
            <a:ext cx="8286498" cy="308464"/>
          </a:xfrm>
        </p:spPr>
        <p:txBody>
          <a:bodyPr/>
          <a:lstStyle/>
          <a:p>
            <a:r>
              <a:rPr lang="de-DE"/>
              <a:t>Glukosedaten dienen zur Illustration, keine echten Patientendaten. </a:t>
            </a:r>
            <a:br>
              <a:rPr lang="de-DE"/>
            </a:br>
            <a:r>
              <a:rPr lang="de-DE" b="1"/>
              <a:t>1.</a:t>
            </a:r>
            <a:r>
              <a:rPr lang="de-DE"/>
              <a:t> Alarme sind standardgemäß ausgeschaltet und müssen eingeschaltet werden. </a:t>
            </a:r>
          </a:p>
        </p:txBody>
      </p:sp>
      <p:sp>
        <p:nvSpPr>
          <p:cNvPr id="8" name="Datumsplatzhalter 7">
            <a:extLst>
              <a:ext uri="{FF2B5EF4-FFF2-40B4-BE49-F238E27FC236}">
                <a16:creationId xmlns:a16="http://schemas.microsoft.com/office/drawing/2014/main" id="{1000ADF2-5B3A-7BB5-A1B7-F51D1070A5A9}"/>
              </a:ext>
            </a:extLst>
          </p:cNvPr>
          <p:cNvSpPr>
            <a:spLocks noGrp="1"/>
          </p:cNvSpPr>
          <p:nvPr>
            <p:ph type="dt" sz="half" idx="15"/>
          </p:nvPr>
        </p:nvSpPr>
        <p:spPr>
          <a:xfrm>
            <a:off x="7531511" y="4766400"/>
            <a:ext cx="787879" cy="274637"/>
          </a:xfrm>
        </p:spPr>
        <p:txBody>
          <a:bodyPr/>
          <a:lstStyle/>
          <a:p>
            <a:fld id="{2D1268D1-8A3C-BE41-96E5-6A362592BEAC}" type="datetime1">
              <a:rPr lang="de-DE" sz="1000" smtClean="0"/>
              <a:t>16.04.24</a:t>
            </a:fld>
            <a:endParaRPr lang="en-IN" sz="1000"/>
          </a:p>
        </p:txBody>
      </p:sp>
      <p:sp>
        <p:nvSpPr>
          <p:cNvPr id="9" name="Foliennummernplatzhalter 8">
            <a:extLst>
              <a:ext uri="{FF2B5EF4-FFF2-40B4-BE49-F238E27FC236}">
                <a16:creationId xmlns:a16="http://schemas.microsoft.com/office/drawing/2014/main" id="{A6B2FCA8-137A-74F4-74EF-6871E268214C}"/>
              </a:ext>
            </a:extLst>
          </p:cNvPr>
          <p:cNvSpPr>
            <a:spLocks noGrp="1"/>
          </p:cNvSpPr>
          <p:nvPr>
            <p:ph type="sldNum" sz="quarter" idx="17"/>
          </p:nvPr>
        </p:nvSpPr>
        <p:spPr>
          <a:xfrm>
            <a:off x="8167058" y="4766400"/>
            <a:ext cx="568102" cy="274637"/>
          </a:xfrm>
        </p:spPr>
        <p:txBody>
          <a:bodyPr/>
          <a:lstStyle/>
          <a:p>
            <a:pPr>
              <a:defRPr/>
            </a:pPr>
            <a:r>
              <a:rPr lang="en-IN"/>
              <a:t>|    </a:t>
            </a:r>
            <a:fld id="{7B2119CD-3B2D-4CEB-B404-D2E3F8CD6D69}" type="slidenum">
              <a:rPr lang="en-IN" smtClean="0"/>
              <a:pPr>
                <a:defRPr/>
              </a:pPr>
              <a:t>38</a:t>
            </a:fld>
            <a:endParaRPr lang="en-IN"/>
          </a:p>
        </p:txBody>
      </p:sp>
      <p:sp>
        <p:nvSpPr>
          <p:cNvPr id="3" name="object 25">
            <a:extLst>
              <a:ext uri="{FF2B5EF4-FFF2-40B4-BE49-F238E27FC236}">
                <a16:creationId xmlns:a16="http://schemas.microsoft.com/office/drawing/2014/main" id="{429F0FAE-E00A-B9A3-9F33-96EB92E5686A}"/>
              </a:ext>
            </a:extLst>
          </p:cNvPr>
          <p:cNvSpPr txBox="1"/>
          <p:nvPr/>
        </p:nvSpPr>
        <p:spPr>
          <a:xfrm>
            <a:off x="503238" y="1093924"/>
            <a:ext cx="2392359" cy="177030"/>
          </a:xfrm>
          <a:prstGeom prst="rect">
            <a:avLst/>
          </a:prstGeom>
        </p:spPr>
        <p:txBody>
          <a:bodyPr vert="horz" wrap="square" lIns="0" tIns="7678" rIns="0" bIns="0" rtlCol="0">
            <a:spAutoFit/>
          </a:bodyPr>
          <a:lstStyle>
            <a:defPPr>
              <a:defRPr lang="en-US"/>
            </a:defPPr>
            <a:lvl1pPr marL="7677" marR="3071">
              <a:spcBef>
                <a:spcPts val="60"/>
              </a:spcBef>
              <a:defRPr sz="1100" b="1">
                <a:cs typeface="HelveticaNeueLT Pro 55 Roman"/>
              </a:defRPr>
            </a:lvl1pPr>
          </a:lstStyle>
          <a:p>
            <a:r>
              <a:rPr lang="de-DE" dirty="0">
                <a:latin typeface="Georgia" panose="02040502050405020303" pitchFamily="18" charset="0"/>
                <a:cs typeface="Calibri" panose="020F0502020204030204" pitchFamily="34" charset="0"/>
              </a:rPr>
              <a:t>Alarme</a:t>
            </a:r>
            <a:r>
              <a:rPr dirty="0">
                <a:latin typeface="Georgia" panose="02040502050405020303" pitchFamily="18" charset="0"/>
                <a:cs typeface="Calibri" panose="020F0502020204030204" pitchFamily="34" charset="0"/>
              </a:rPr>
              <a:t> </a:t>
            </a:r>
            <a:r>
              <a:rPr lang="de-DE" dirty="0">
                <a:latin typeface="Georgia" panose="02040502050405020303" pitchFamily="18" charset="0"/>
                <a:cs typeface="Calibri" panose="020F0502020204030204" pitchFamily="34" charset="0"/>
              </a:rPr>
              <a:t>erfolgen</a:t>
            </a:r>
            <a:r>
              <a:rPr dirty="0">
                <a:latin typeface="Georgia" panose="02040502050405020303" pitchFamily="18" charset="0"/>
                <a:cs typeface="Calibri" panose="020F0502020204030204" pitchFamily="34" charset="0"/>
              </a:rPr>
              <a:t> </a:t>
            </a:r>
            <a:r>
              <a:rPr lang="de-DE" dirty="0">
                <a:latin typeface="Georgia" panose="02040502050405020303" pitchFamily="18" charset="0"/>
                <a:cs typeface="Calibri" panose="020F0502020204030204" pitchFamily="34" charset="0"/>
              </a:rPr>
              <a:t>bei</a:t>
            </a:r>
            <a:r>
              <a:rPr dirty="0">
                <a:latin typeface="Georgia" panose="02040502050405020303" pitchFamily="18" charset="0"/>
                <a:cs typeface="Calibri" panose="020F0502020204030204" pitchFamily="34" charset="0"/>
              </a:rPr>
              <a:t>:</a:t>
            </a:r>
          </a:p>
        </p:txBody>
      </p:sp>
      <p:pic>
        <p:nvPicPr>
          <p:cNvPr id="4" name="Grafik 3">
            <a:extLst>
              <a:ext uri="{FF2B5EF4-FFF2-40B4-BE49-F238E27FC236}">
                <a16:creationId xmlns:a16="http://schemas.microsoft.com/office/drawing/2014/main" id="{88970B3C-7873-CB4B-3D98-B5E1229A02C0}"/>
              </a:ext>
            </a:extLst>
          </p:cNvPr>
          <p:cNvPicPr>
            <a:picLocks noChangeAspect="1"/>
          </p:cNvPicPr>
          <p:nvPr/>
        </p:nvPicPr>
        <p:blipFill>
          <a:blip r:embed="rId3"/>
          <a:stretch>
            <a:fillRect/>
          </a:stretch>
        </p:blipFill>
        <p:spPr>
          <a:xfrm>
            <a:off x="502920" y="1429764"/>
            <a:ext cx="1646557" cy="2172917"/>
          </a:xfrm>
          <a:prstGeom prst="rect">
            <a:avLst/>
          </a:prstGeom>
        </p:spPr>
      </p:pic>
      <p:pic>
        <p:nvPicPr>
          <p:cNvPr id="6" name="Grafik 5">
            <a:extLst>
              <a:ext uri="{FF2B5EF4-FFF2-40B4-BE49-F238E27FC236}">
                <a16:creationId xmlns:a16="http://schemas.microsoft.com/office/drawing/2014/main" id="{A8737626-350F-C70E-CF1C-A84425D22091}"/>
              </a:ext>
            </a:extLst>
          </p:cNvPr>
          <p:cNvPicPr>
            <a:picLocks noChangeAspect="1"/>
          </p:cNvPicPr>
          <p:nvPr/>
        </p:nvPicPr>
        <p:blipFill>
          <a:blip r:embed="rId4"/>
          <a:stretch>
            <a:fillRect/>
          </a:stretch>
        </p:blipFill>
        <p:spPr>
          <a:xfrm>
            <a:off x="4821366" y="1429764"/>
            <a:ext cx="1640512" cy="2182829"/>
          </a:xfrm>
          <a:prstGeom prst="rect">
            <a:avLst/>
          </a:prstGeom>
        </p:spPr>
      </p:pic>
      <p:grpSp>
        <p:nvGrpSpPr>
          <p:cNvPr id="7" name="Gruppieren 6">
            <a:extLst>
              <a:ext uri="{FF2B5EF4-FFF2-40B4-BE49-F238E27FC236}">
                <a16:creationId xmlns:a16="http://schemas.microsoft.com/office/drawing/2014/main" id="{C4495FA2-5C0D-B833-012E-A7CCCE05A341}"/>
              </a:ext>
            </a:extLst>
          </p:cNvPr>
          <p:cNvGrpSpPr/>
          <p:nvPr/>
        </p:nvGrpSpPr>
        <p:grpSpPr>
          <a:xfrm>
            <a:off x="2241989" y="1434829"/>
            <a:ext cx="2330011" cy="591087"/>
            <a:chOff x="2162907" y="2207300"/>
            <a:chExt cx="2330011" cy="591087"/>
          </a:xfrm>
        </p:grpSpPr>
        <p:sp>
          <p:nvSpPr>
            <p:cNvPr id="12" name="Rectangle 2">
              <a:extLst>
                <a:ext uri="{FF2B5EF4-FFF2-40B4-BE49-F238E27FC236}">
                  <a16:creationId xmlns:a16="http://schemas.microsoft.com/office/drawing/2014/main" id="{6D7A8AFB-9591-88BB-E5F0-E54509C42363}"/>
                </a:ext>
              </a:extLst>
            </p:cNvPr>
            <p:cNvSpPr/>
            <p:nvPr/>
          </p:nvSpPr>
          <p:spPr>
            <a:xfrm>
              <a:off x="2167365" y="2207300"/>
              <a:ext cx="2325553" cy="571564"/>
            </a:xfrm>
            <a:prstGeom prst="rect">
              <a:avLst/>
            </a:pr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eorgia"/>
              </a:endParaRPr>
            </a:p>
          </p:txBody>
        </p:sp>
        <p:sp>
          <p:nvSpPr>
            <p:cNvPr id="13" name="TextBox 7">
              <a:extLst>
                <a:ext uri="{FF2B5EF4-FFF2-40B4-BE49-F238E27FC236}">
                  <a16:creationId xmlns:a16="http://schemas.microsoft.com/office/drawing/2014/main" id="{FA7F9365-8CE1-E71B-B220-A2271DE55488}"/>
                </a:ext>
              </a:extLst>
            </p:cNvPr>
            <p:cNvSpPr txBox="1"/>
            <p:nvPr/>
          </p:nvSpPr>
          <p:spPr>
            <a:xfrm>
              <a:off x="3286841" y="2220432"/>
              <a:ext cx="1206077" cy="543867"/>
            </a:xfrm>
            <a:prstGeom prst="rect">
              <a:avLst/>
            </a:prstGeom>
            <a:noFill/>
          </p:spPr>
          <p:txBody>
            <a:bodyPr wrap="square" rtlCol="0">
              <a:spAutoFit/>
            </a:bodyPr>
            <a:lstStyle/>
            <a:p>
              <a:pPr defTabSz="1219170">
                <a:defRPr/>
              </a:pPr>
              <a:r>
                <a:rPr lang="en-US" sz="1467">
                  <a:solidFill>
                    <a:srgbClr val="000000"/>
                  </a:solidFill>
                  <a:latin typeface="Calibri" panose="020F0502020204030204" pitchFamily="34" charset="0"/>
                  <a:cs typeface="Calibri" panose="020F0502020204030204" pitchFamily="34" charset="0"/>
                </a:rPr>
                <a:t>Hoher </a:t>
              </a:r>
              <a:br>
                <a:rPr lang="en-US" sz="1467">
                  <a:solidFill>
                    <a:srgbClr val="000000"/>
                  </a:solidFill>
                  <a:latin typeface="Calibri" panose="020F0502020204030204" pitchFamily="34" charset="0"/>
                  <a:cs typeface="Calibri" panose="020F0502020204030204" pitchFamily="34" charset="0"/>
                </a:rPr>
              </a:br>
              <a:r>
                <a:rPr lang="en-US" sz="1467" err="1">
                  <a:solidFill>
                    <a:srgbClr val="000000"/>
                  </a:solidFill>
                  <a:latin typeface="Calibri" panose="020F0502020204030204" pitchFamily="34" charset="0"/>
                  <a:cs typeface="Calibri" panose="020F0502020204030204" pitchFamily="34" charset="0"/>
                </a:rPr>
                <a:t>Glukosewert</a:t>
              </a:r>
              <a:endParaRPr lang="en-US" sz="1467">
                <a:solidFill>
                  <a:srgbClr val="000000"/>
                </a:solidFill>
                <a:latin typeface="Calibri" panose="020F0502020204030204" pitchFamily="34" charset="0"/>
                <a:cs typeface="Calibri" panose="020F0502020204030204" pitchFamily="34" charset="0"/>
              </a:endParaRPr>
            </a:p>
          </p:txBody>
        </p:sp>
        <p:pic>
          <p:nvPicPr>
            <p:cNvPr id="14" name="Picture 3" descr="C:\Users\woojx\AppData\Local\Microsoft\Windows\Temporary Internet Files\Content.IE5\SBRU16XM\Caution_sign_used_on_roads_pn.svg[1].png">
              <a:extLst>
                <a:ext uri="{FF2B5EF4-FFF2-40B4-BE49-F238E27FC236}">
                  <a16:creationId xmlns:a16="http://schemas.microsoft.com/office/drawing/2014/main" id="{8B8A8373-87EB-1B83-1B78-BD80DFF3C8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5129" y="2310842"/>
              <a:ext cx="450449" cy="3753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4">
              <a:extLst>
                <a:ext uri="{FF2B5EF4-FFF2-40B4-BE49-F238E27FC236}">
                  <a16:creationId xmlns:a16="http://schemas.microsoft.com/office/drawing/2014/main" id="{EFDD6272-5D5A-34EA-0683-C73FA8100FED}"/>
                </a:ext>
              </a:extLst>
            </p:cNvPr>
            <p:cNvSpPr txBox="1"/>
            <p:nvPr/>
          </p:nvSpPr>
          <p:spPr>
            <a:xfrm>
              <a:off x="2162907" y="2213612"/>
              <a:ext cx="678236" cy="584775"/>
            </a:xfrm>
            <a:prstGeom prst="rect">
              <a:avLst/>
            </a:prstGeom>
            <a:noFill/>
          </p:spPr>
          <p:txBody>
            <a:bodyPr wrap="square">
              <a:spAutoFit/>
            </a:bodyPr>
            <a:lstStyle/>
            <a:p>
              <a:pPr defTabSz="1219170">
                <a:defRPr/>
              </a:pPr>
              <a:r>
                <a:rPr lang="en-US" sz="3200" b="1">
                  <a:solidFill>
                    <a:srgbClr val="000000"/>
                  </a:solidFill>
                  <a:latin typeface="Droid Sans" panose="020B0606030804020204" pitchFamily="34" charset="0"/>
                  <a:ea typeface="Droid Sans" panose="020B0606030804020204" pitchFamily="34" charset="0"/>
                  <a:cs typeface="Droid Sans" panose="020B0606030804020204" pitchFamily="34" charset="0"/>
                </a:rPr>
                <a:t>HI</a:t>
              </a:r>
              <a:endParaRPr lang="en-US" sz="3600" b="1">
                <a:solidFill>
                  <a:srgbClr val="000000"/>
                </a:solidFill>
                <a:latin typeface="Droid Sans" panose="020B0606030804020204" pitchFamily="34" charset="0"/>
                <a:ea typeface="Droid Sans" panose="020B0606030804020204" pitchFamily="34" charset="0"/>
                <a:cs typeface="Droid Sans" panose="020B0606030804020204" pitchFamily="34" charset="0"/>
              </a:endParaRPr>
            </a:p>
          </p:txBody>
        </p:sp>
      </p:grpSp>
      <p:sp>
        <p:nvSpPr>
          <p:cNvPr id="16" name="TextBox 56">
            <a:extLst>
              <a:ext uri="{FF2B5EF4-FFF2-40B4-BE49-F238E27FC236}">
                <a16:creationId xmlns:a16="http://schemas.microsoft.com/office/drawing/2014/main" id="{A3ACC120-F7ED-59B4-E500-8FBB5F20E902}"/>
              </a:ext>
            </a:extLst>
          </p:cNvPr>
          <p:cNvSpPr txBox="1"/>
          <p:nvPr/>
        </p:nvSpPr>
        <p:spPr>
          <a:xfrm>
            <a:off x="2175649" y="2133080"/>
            <a:ext cx="2373491" cy="538609"/>
          </a:xfrm>
          <a:prstGeom prst="rect">
            <a:avLst/>
          </a:prstGeom>
          <a:noFill/>
        </p:spPr>
        <p:txBody>
          <a:bodyPr wrap="square">
            <a:spAutoFit/>
          </a:bodyPr>
          <a:lstStyle/>
          <a:p>
            <a:pPr>
              <a:spcAft>
                <a:spcPts val="600"/>
              </a:spcAft>
            </a:pPr>
            <a:r>
              <a:rPr lang="en-US" sz="1200" b="1" dirty="0" err="1">
                <a:latin typeface="Georgia" panose="02040502050405020303" pitchFamily="18" charset="0"/>
              </a:rPr>
              <a:t>Erscheint</a:t>
            </a:r>
            <a:r>
              <a:rPr lang="en-US" sz="1200" b="1" dirty="0">
                <a:latin typeface="Georgia" panose="02040502050405020303" pitchFamily="18" charset="0"/>
              </a:rPr>
              <a:t> </a:t>
            </a:r>
            <a:r>
              <a:rPr lang="en-US" sz="1200" b="1" dirty="0" err="1">
                <a:latin typeface="Georgia" panose="02040502050405020303" pitchFamily="18" charset="0"/>
              </a:rPr>
              <a:t>bei</a:t>
            </a:r>
            <a:r>
              <a:rPr lang="en-US" sz="1200" b="1" dirty="0">
                <a:latin typeface="Georgia" panose="02040502050405020303" pitchFamily="18" charset="0"/>
              </a:rPr>
              <a:t> </a:t>
            </a:r>
            <a:r>
              <a:rPr lang="en-US" sz="1200" b="1" dirty="0" err="1">
                <a:latin typeface="Georgia" panose="02040502050405020303" pitchFamily="18" charset="0"/>
              </a:rPr>
              <a:t>Werten</a:t>
            </a:r>
            <a:r>
              <a:rPr lang="en-US" sz="1200" b="1" dirty="0">
                <a:latin typeface="Georgia" panose="02040502050405020303" pitchFamily="18" charset="0"/>
              </a:rPr>
              <a:t> </a:t>
            </a:r>
            <a:r>
              <a:rPr lang="en-US" sz="1200" b="1" dirty="0" err="1">
                <a:latin typeface="Georgia" panose="02040502050405020303" pitchFamily="18" charset="0"/>
              </a:rPr>
              <a:t>über</a:t>
            </a:r>
            <a:r>
              <a:rPr lang="en-US" sz="1200" b="1" dirty="0">
                <a:latin typeface="Georgia" panose="02040502050405020303" pitchFamily="18" charset="0"/>
              </a:rPr>
              <a:t>: </a:t>
            </a:r>
          </a:p>
          <a:p>
            <a:pPr>
              <a:spcAft>
                <a:spcPts val="600"/>
              </a:spcAft>
            </a:pPr>
            <a:r>
              <a:rPr lang="en-US" sz="1200" b="1" dirty="0">
                <a:solidFill>
                  <a:schemeClr val="accent3"/>
                </a:solidFill>
                <a:latin typeface="Georgia" panose="02040502050405020303" pitchFamily="18" charset="0"/>
              </a:rPr>
              <a:t>500mg/dL (27,8 mmol/L)</a:t>
            </a:r>
            <a:r>
              <a:rPr lang="en-US" sz="1200" dirty="0">
                <a:latin typeface="Georgia" panose="02040502050405020303" pitchFamily="18" charset="0"/>
              </a:rPr>
              <a:t>.</a:t>
            </a:r>
            <a:r>
              <a:rPr lang="en-US" sz="1200" b="1" dirty="0">
                <a:solidFill>
                  <a:schemeClr val="accent3"/>
                </a:solidFill>
                <a:latin typeface="Georgia" panose="02040502050405020303" pitchFamily="18" charset="0"/>
              </a:rPr>
              <a:t> </a:t>
            </a:r>
            <a:endParaRPr lang="en-US" sz="1200" b="1" dirty="0">
              <a:latin typeface="Georgia" panose="02040502050405020303" pitchFamily="18" charset="0"/>
            </a:endParaRPr>
          </a:p>
        </p:txBody>
      </p:sp>
      <p:grpSp>
        <p:nvGrpSpPr>
          <p:cNvPr id="17" name="Gruppieren 16">
            <a:extLst>
              <a:ext uri="{FF2B5EF4-FFF2-40B4-BE49-F238E27FC236}">
                <a16:creationId xmlns:a16="http://schemas.microsoft.com/office/drawing/2014/main" id="{4DF51686-547F-3548-7B20-6DC8C6CE6F45}"/>
              </a:ext>
            </a:extLst>
          </p:cNvPr>
          <p:cNvGrpSpPr/>
          <p:nvPr/>
        </p:nvGrpSpPr>
        <p:grpSpPr>
          <a:xfrm>
            <a:off x="6592772" y="1434829"/>
            <a:ext cx="2330011" cy="591087"/>
            <a:chOff x="2162907" y="2207300"/>
            <a:chExt cx="2330011" cy="591087"/>
          </a:xfrm>
        </p:grpSpPr>
        <p:sp>
          <p:nvSpPr>
            <p:cNvPr id="18" name="Rectangle 2">
              <a:extLst>
                <a:ext uri="{FF2B5EF4-FFF2-40B4-BE49-F238E27FC236}">
                  <a16:creationId xmlns:a16="http://schemas.microsoft.com/office/drawing/2014/main" id="{E1EBADAE-4087-AB43-E01C-13A318D4AD62}"/>
                </a:ext>
              </a:extLst>
            </p:cNvPr>
            <p:cNvSpPr/>
            <p:nvPr/>
          </p:nvSpPr>
          <p:spPr>
            <a:xfrm>
              <a:off x="2167365" y="2207300"/>
              <a:ext cx="2325553" cy="571564"/>
            </a:xfrm>
            <a:prstGeom prst="rect">
              <a:avLst/>
            </a:pr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eorgia"/>
              </a:endParaRPr>
            </a:p>
          </p:txBody>
        </p:sp>
        <p:sp>
          <p:nvSpPr>
            <p:cNvPr id="19" name="TextBox 7">
              <a:extLst>
                <a:ext uri="{FF2B5EF4-FFF2-40B4-BE49-F238E27FC236}">
                  <a16:creationId xmlns:a16="http://schemas.microsoft.com/office/drawing/2014/main" id="{74E1FD8A-97B3-1D38-4259-B6FD3B23935C}"/>
                </a:ext>
              </a:extLst>
            </p:cNvPr>
            <p:cNvSpPr txBox="1"/>
            <p:nvPr/>
          </p:nvSpPr>
          <p:spPr>
            <a:xfrm>
              <a:off x="3286841" y="2220432"/>
              <a:ext cx="1206077" cy="543867"/>
            </a:xfrm>
            <a:prstGeom prst="rect">
              <a:avLst/>
            </a:prstGeom>
            <a:noFill/>
          </p:spPr>
          <p:txBody>
            <a:bodyPr wrap="square" rtlCol="0">
              <a:spAutoFit/>
            </a:bodyPr>
            <a:lstStyle/>
            <a:p>
              <a:pPr defTabSz="1219170">
                <a:defRPr/>
              </a:pPr>
              <a:r>
                <a:rPr lang="en-US" sz="1467" err="1">
                  <a:solidFill>
                    <a:srgbClr val="000000"/>
                  </a:solidFill>
                  <a:latin typeface="Calibri" panose="020F0502020204030204" pitchFamily="34" charset="0"/>
                  <a:cs typeface="Calibri" panose="020F0502020204030204" pitchFamily="34" charset="0"/>
                </a:rPr>
                <a:t>Niedriger</a:t>
              </a:r>
              <a:r>
                <a:rPr lang="en-US" sz="1467">
                  <a:solidFill>
                    <a:srgbClr val="000000"/>
                  </a:solidFill>
                  <a:latin typeface="Calibri" panose="020F0502020204030204" pitchFamily="34" charset="0"/>
                  <a:cs typeface="Calibri" panose="020F0502020204030204" pitchFamily="34" charset="0"/>
                </a:rPr>
                <a:t> </a:t>
              </a:r>
              <a:r>
                <a:rPr lang="en-US" sz="1467" err="1">
                  <a:solidFill>
                    <a:srgbClr val="000000"/>
                  </a:solidFill>
                  <a:latin typeface="Calibri" panose="020F0502020204030204" pitchFamily="34" charset="0"/>
                  <a:cs typeface="Calibri" panose="020F0502020204030204" pitchFamily="34" charset="0"/>
                </a:rPr>
                <a:t>Glukosewert</a:t>
              </a:r>
              <a:endParaRPr lang="en-US" sz="1467">
                <a:solidFill>
                  <a:srgbClr val="000000"/>
                </a:solidFill>
                <a:latin typeface="Calibri" panose="020F0502020204030204" pitchFamily="34" charset="0"/>
                <a:cs typeface="Calibri" panose="020F0502020204030204" pitchFamily="34" charset="0"/>
              </a:endParaRPr>
            </a:p>
          </p:txBody>
        </p:sp>
        <p:pic>
          <p:nvPicPr>
            <p:cNvPr id="21" name="Picture 3" descr="C:\Users\woojx\AppData\Local\Microsoft\Windows\Temporary Internet Files\Content.IE5\SBRU16XM\Caution_sign_used_on_roads_pn.svg[1].png">
              <a:extLst>
                <a:ext uri="{FF2B5EF4-FFF2-40B4-BE49-F238E27FC236}">
                  <a16:creationId xmlns:a16="http://schemas.microsoft.com/office/drawing/2014/main" id="{72DE8896-6C7A-BB73-1B57-921A16F395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5129" y="2310842"/>
              <a:ext cx="450449" cy="37531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4">
              <a:extLst>
                <a:ext uri="{FF2B5EF4-FFF2-40B4-BE49-F238E27FC236}">
                  <a16:creationId xmlns:a16="http://schemas.microsoft.com/office/drawing/2014/main" id="{61B02B76-7A21-5AA2-991E-DC1222897552}"/>
                </a:ext>
              </a:extLst>
            </p:cNvPr>
            <p:cNvSpPr txBox="1"/>
            <p:nvPr/>
          </p:nvSpPr>
          <p:spPr>
            <a:xfrm>
              <a:off x="2162907" y="2213612"/>
              <a:ext cx="765736" cy="584775"/>
            </a:xfrm>
            <a:prstGeom prst="rect">
              <a:avLst/>
            </a:prstGeom>
            <a:noFill/>
          </p:spPr>
          <p:txBody>
            <a:bodyPr wrap="square">
              <a:spAutoFit/>
            </a:bodyPr>
            <a:lstStyle/>
            <a:p>
              <a:pPr defTabSz="1219170">
                <a:defRPr/>
              </a:pPr>
              <a:r>
                <a:rPr lang="en-US" sz="3200" b="1">
                  <a:solidFill>
                    <a:srgbClr val="000000"/>
                  </a:solidFill>
                  <a:latin typeface="Droid Sans" panose="020B0606030804020204" pitchFamily="34" charset="0"/>
                  <a:ea typeface="Droid Sans" panose="020B0606030804020204" pitchFamily="34" charset="0"/>
                  <a:cs typeface="Droid Sans" panose="020B0606030804020204" pitchFamily="34" charset="0"/>
                </a:rPr>
                <a:t>LO</a:t>
              </a:r>
              <a:endParaRPr lang="en-US" sz="3600" b="1">
                <a:solidFill>
                  <a:srgbClr val="000000"/>
                </a:solidFill>
                <a:latin typeface="Droid Sans" panose="020B0606030804020204" pitchFamily="34" charset="0"/>
                <a:ea typeface="Droid Sans" panose="020B0606030804020204" pitchFamily="34" charset="0"/>
                <a:cs typeface="Droid Sans" panose="020B0606030804020204" pitchFamily="34" charset="0"/>
              </a:endParaRPr>
            </a:p>
          </p:txBody>
        </p:sp>
      </p:grpSp>
      <p:sp>
        <p:nvSpPr>
          <p:cNvPr id="23" name="TextBox 56">
            <a:extLst>
              <a:ext uri="{FF2B5EF4-FFF2-40B4-BE49-F238E27FC236}">
                <a16:creationId xmlns:a16="http://schemas.microsoft.com/office/drawing/2014/main" id="{93DBAE42-64AB-30AD-54CD-4209E19FCF33}"/>
              </a:ext>
            </a:extLst>
          </p:cNvPr>
          <p:cNvSpPr txBox="1"/>
          <p:nvPr/>
        </p:nvSpPr>
        <p:spPr>
          <a:xfrm>
            <a:off x="6607505" y="2191469"/>
            <a:ext cx="2526262" cy="800219"/>
          </a:xfrm>
          <a:prstGeom prst="rect">
            <a:avLst/>
          </a:prstGeom>
          <a:noFill/>
        </p:spPr>
        <p:txBody>
          <a:bodyPr wrap="square">
            <a:spAutoFit/>
          </a:bodyPr>
          <a:lstStyle/>
          <a:p>
            <a:pPr>
              <a:spcAft>
                <a:spcPts val="600"/>
              </a:spcAft>
            </a:pPr>
            <a:r>
              <a:rPr lang="en-US" sz="1200" b="1" dirty="0" err="1">
                <a:latin typeface="Georgia" panose="02040502050405020303" pitchFamily="18" charset="0"/>
              </a:rPr>
              <a:t>Erscheint</a:t>
            </a:r>
            <a:r>
              <a:rPr lang="en-US" sz="1200" b="1" dirty="0">
                <a:latin typeface="Georgia" panose="02040502050405020303" pitchFamily="18" charset="0"/>
              </a:rPr>
              <a:t> </a:t>
            </a:r>
            <a:r>
              <a:rPr lang="en-US" sz="1200" b="1" dirty="0" err="1">
                <a:latin typeface="Georgia" panose="02040502050405020303" pitchFamily="18" charset="0"/>
              </a:rPr>
              <a:t>bei</a:t>
            </a:r>
            <a:r>
              <a:rPr lang="en-US" sz="1200" b="1" dirty="0">
                <a:latin typeface="Georgia" panose="02040502050405020303" pitchFamily="18" charset="0"/>
              </a:rPr>
              <a:t> </a:t>
            </a:r>
            <a:r>
              <a:rPr lang="en-US" sz="1200" b="1" dirty="0" err="1">
                <a:latin typeface="Georgia" panose="02040502050405020303" pitchFamily="18" charset="0"/>
              </a:rPr>
              <a:t>Werten</a:t>
            </a:r>
            <a:r>
              <a:rPr lang="en-US" sz="1200" b="1" dirty="0">
                <a:latin typeface="Georgia" panose="02040502050405020303" pitchFamily="18" charset="0"/>
              </a:rPr>
              <a:t> </a:t>
            </a:r>
            <a:r>
              <a:rPr lang="en-US" sz="1200" b="1" dirty="0" err="1">
                <a:latin typeface="Georgia" panose="02040502050405020303" pitchFamily="18" charset="0"/>
              </a:rPr>
              <a:t>unter</a:t>
            </a:r>
            <a:r>
              <a:rPr lang="en-US" sz="1200" b="1" dirty="0">
                <a:latin typeface="Georgia" panose="02040502050405020303" pitchFamily="18" charset="0"/>
              </a:rPr>
              <a:t>:</a:t>
            </a:r>
            <a:endParaRPr lang="de-DE" sz="1200" b="1" dirty="0">
              <a:latin typeface="Georgia" panose="02040502050405020303" pitchFamily="18" charset="0"/>
            </a:endParaRPr>
          </a:p>
          <a:p>
            <a:pPr>
              <a:spcAft>
                <a:spcPts val="600"/>
              </a:spcAft>
            </a:pPr>
            <a:r>
              <a:rPr lang="en-US" sz="1200" b="1" dirty="0">
                <a:solidFill>
                  <a:srgbClr val="009CDE"/>
                </a:solidFill>
                <a:latin typeface="Georgia" panose="02040502050405020303" pitchFamily="18" charset="0"/>
              </a:rPr>
              <a:t>40mg/dL </a:t>
            </a:r>
            <a:r>
              <a:rPr lang="de-DE" sz="1200" b="1" dirty="0">
                <a:solidFill>
                  <a:srgbClr val="009CDE"/>
                </a:solidFill>
                <a:latin typeface="Georgia" panose="02040502050405020303" pitchFamily="18" charset="0"/>
              </a:rPr>
              <a:t>(2,2 mmol/L)</a:t>
            </a:r>
            <a:r>
              <a:rPr lang="en-US" sz="1200" dirty="0">
                <a:latin typeface="Georgia" panose="02040502050405020303" pitchFamily="18" charset="0"/>
              </a:rPr>
              <a:t>.</a:t>
            </a:r>
            <a:r>
              <a:rPr lang="de-DE" sz="1200" b="1" dirty="0">
                <a:solidFill>
                  <a:srgbClr val="009CDE"/>
                </a:solidFill>
                <a:latin typeface="Georgia" panose="02040502050405020303" pitchFamily="18" charset="0"/>
              </a:rPr>
              <a:t> </a:t>
            </a:r>
            <a:endParaRPr lang="en-US" sz="1200" dirty="0">
              <a:solidFill>
                <a:srgbClr val="002A3A"/>
              </a:solidFill>
              <a:latin typeface="Georgia" panose="02040502050405020303" pitchFamily="18" charset="0"/>
            </a:endParaRPr>
          </a:p>
          <a:p>
            <a:pPr>
              <a:spcAft>
                <a:spcPts val="600"/>
              </a:spcAft>
            </a:pPr>
            <a:endParaRPr lang="en-US" sz="1200" dirty="0">
              <a:latin typeface="Georgia" panose="02040502050405020303" pitchFamily="18" charset="0"/>
            </a:endParaRPr>
          </a:p>
        </p:txBody>
      </p:sp>
      <p:sp>
        <p:nvSpPr>
          <p:cNvPr id="24" name="TextBox 56">
            <a:extLst>
              <a:ext uri="{FF2B5EF4-FFF2-40B4-BE49-F238E27FC236}">
                <a16:creationId xmlns:a16="http://schemas.microsoft.com/office/drawing/2014/main" id="{95677E95-C923-F2B5-602D-305A4E9C2ED1}"/>
              </a:ext>
            </a:extLst>
          </p:cNvPr>
          <p:cNvSpPr txBox="1"/>
          <p:nvPr/>
        </p:nvSpPr>
        <p:spPr>
          <a:xfrm>
            <a:off x="448760" y="3727520"/>
            <a:ext cx="4264693" cy="846386"/>
          </a:xfrm>
          <a:prstGeom prst="rect">
            <a:avLst/>
          </a:prstGeom>
          <a:noFill/>
        </p:spPr>
        <p:txBody>
          <a:bodyPr wrap="square">
            <a:spAutoFit/>
          </a:bodyPr>
          <a:lstStyle/>
          <a:p>
            <a:pPr>
              <a:spcAft>
                <a:spcPts val="600"/>
              </a:spcAft>
            </a:pPr>
            <a:r>
              <a:rPr lang="en-US" sz="1100" b="1" dirty="0" err="1">
                <a:latin typeface="Georgia" panose="02040502050405020303" pitchFamily="18" charset="0"/>
              </a:rPr>
              <a:t>Lesegerätnutzer:innen</a:t>
            </a:r>
            <a:r>
              <a:rPr lang="en-US" sz="1100" b="1" dirty="0">
                <a:latin typeface="Georgia" panose="02040502050405020303" pitchFamily="18" charset="0"/>
              </a:rPr>
              <a:t> </a:t>
            </a:r>
            <a:r>
              <a:rPr lang="en-US" sz="1100" dirty="0" err="1">
                <a:latin typeface="Georgia" panose="02040502050405020303" pitchFamily="18" charset="0"/>
              </a:rPr>
              <a:t>können</a:t>
            </a:r>
            <a:r>
              <a:rPr lang="en-US" sz="1100" dirty="0">
                <a:latin typeface="Georgia" panose="02040502050405020303" pitchFamily="18" charset="0"/>
              </a:rPr>
              <a:t> </a:t>
            </a:r>
            <a:r>
              <a:rPr lang="en-US" sz="1100" dirty="0" err="1">
                <a:latin typeface="Georgia" panose="02040502050405020303" pitchFamily="18" charset="0"/>
              </a:rPr>
              <a:t>einen</a:t>
            </a:r>
            <a:r>
              <a:rPr lang="en-US" sz="1100" dirty="0">
                <a:latin typeface="Georgia" panose="02040502050405020303" pitchFamily="18" charset="0"/>
              </a:rPr>
              <a:t> </a:t>
            </a:r>
            <a:r>
              <a:rPr lang="en-US" sz="1100" dirty="0" err="1">
                <a:latin typeface="Georgia" panose="02040502050405020303" pitchFamily="18" charset="0"/>
              </a:rPr>
              <a:t>Bereich</a:t>
            </a:r>
            <a:r>
              <a:rPr lang="en-US" sz="1100" dirty="0">
                <a:latin typeface="Georgia" panose="02040502050405020303" pitchFamily="18" charset="0"/>
              </a:rPr>
              <a:t> </a:t>
            </a:r>
            <a:r>
              <a:rPr lang="en-US" sz="1100" dirty="0" err="1">
                <a:latin typeface="Georgia" panose="02040502050405020303" pitchFamily="18" charset="0"/>
              </a:rPr>
              <a:t>zwischen</a:t>
            </a:r>
            <a:r>
              <a:rPr lang="en-US" sz="1100" dirty="0">
                <a:latin typeface="Georgia" panose="02040502050405020303" pitchFamily="18" charset="0"/>
              </a:rPr>
              <a:t> 400mg/dL (22 mmol/L) und 500mg/dL (27,8 mmol/L) </a:t>
            </a:r>
            <a:r>
              <a:rPr lang="en-US" sz="1100" dirty="0" err="1">
                <a:latin typeface="Georgia" panose="02040502050405020303" pitchFamily="18" charset="0"/>
              </a:rPr>
              <a:t>über</a:t>
            </a:r>
            <a:r>
              <a:rPr lang="en-US" sz="1100" dirty="0">
                <a:latin typeface="Georgia" panose="02040502050405020303" pitchFamily="18" charset="0"/>
              </a:rPr>
              <a:t> die </a:t>
            </a:r>
            <a:r>
              <a:rPr lang="en-US" sz="1100" dirty="0" err="1">
                <a:latin typeface="Georgia" panose="02040502050405020303" pitchFamily="18" charset="0"/>
              </a:rPr>
              <a:t>Berichtsgrenzen</a:t>
            </a:r>
            <a:r>
              <a:rPr lang="en-US" sz="1100" dirty="0">
                <a:latin typeface="Georgia" panose="02040502050405020303" pitchFamily="18" charset="0"/>
              </a:rPr>
              <a:t> in “</a:t>
            </a:r>
            <a:r>
              <a:rPr lang="en-US" sz="1100" dirty="0" err="1">
                <a:latin typeface="Georgia" panose="02040502050405020303" pitchFamily="18" charset="0"/>
              </a:rPr>
              <a:t>Einstellungen</a:t>
            </a:r>
            <a:r>
              <a:rPr lang="en-US" sz="1100" dirty="0">
                <a:latin typeface="Georgia" panose="02040502050405020303" pitchFamily="18" charset="0"/>
              </a:rPr>
              <a:t>” </a:t>
            </a:r>
            <a:r>
              <a:rPr lang="en-US" sz="1100" dirty="0" err="1">
                <a:latin typeface="Georgia" panose="02040502050405020303" pitchFamily="18" charset="0"/>
              </a:rPr>
              <a:t>einstellen</a:t>
            </a:r>
            <a:r>
              <a:rPr lang="en-US" sz="1100" dirty="0">
                <a:latin typeface="Georgia" panose="02040502050405020303" pitchFamily="18" charset="0"/>
              </a:rPr>
              <a:t>.</a:t>
            </a:r>
          </a:p>
          <a:p>
            <a:pPr>
              <a:spcAft>
                <a:spcPts val="600"/>
              </a:spcAft>
            </a:pPr>
            <a:r>
              <a:rPr lang="en-US" sz="1100" dirty="0">
                <a:latin typeface="Georgia" panose="02040502050405020303" pitchFamily="18" charset="0"/>
              </a:rPr>
              <a:t>Der </a:t>
            </a:r>
            <a:r>
              <a:rPr lang="en-US" sz="1100" dirty="0" err="1">
                <a:latin typeface="Georgia" panose="02040502050405020303" pitchFamily="18" charset="0"/>
              </a:rPr>
              <a:t>Standardwert</a:t>
            </a:r>
            <a:r>
              <a:rPr lang="en-US" sz="1100" dirty="0">
                <a:latin typeface="Georgia" panose="02040502050405020303" pitchFamily="18" charset="0"/>
              </a:rPr>
              <a:t> </a:t>
            </a:r>
            <a:r>
              <a:rPr lang="en-US" sz="1100" dirty="0" err="1">
                <a:latin typeface="Georgia" panose="02040502050405020303" pitchFamily="18" charset="0"/>
              </a:rPr>
              <a:t>liegt</a:t>
            </a:r>
            <a:r>
              <a:rPr lang="en-US" sz="1100" dirty="0">
                <a:latin typeface="Georgia" panose="02040502050405020303" pitchFamily="18" charset="0"/>
              </a:rPr>
              <a:t> </a:t>
            </a:r>
            <a:r>
              <a:rPr lang="en-US" sz="1100" dirty="0" err="1">
                <a:latin typeface="Georgia" panose="02040502050405020303" pitchFamily="18" charset="0"/>
              </a:rPr>
              <a:t>bei</a:t>
            </a:r>
            <a:r>
              <a:rPr lang="en-US" sz="1100" dirty="0">
                <a:latin typeface="Georgia" panose="02040502050405020303" pitchFamily="18" charset="0"/>
              </a:rPr>
              <a:t> </a:t>
            </a:r>
            <a:r>
              <a:rPr lang="en-US" sz="1100" b="1" dirty="0">
                <a:solidFill>
                  <a:schemeClr val="accent3"/>
                </a:solidFill>
                <a:latin typeface="Georgia" panose="02040502050405020303" pitchFamily="18" charset="0"/>
              </a:rPr>
              <a:t>500mg/dL (27,8 mmol/L)</a:t>
            </a:r>
            <a:r>
              <a:rPr lang="en-US" sz="1100" dirty="0">
                <a:latin typeface="Georgia" panose="02040502050405020303" pitchFamily="18" charset="0"/>
              </a:rPr>
              <a:t>.</a:t>
            </a:r>
            <a:r>
              <a:rPr lang="en-US" sz="1100" b="1" dirty="0">
                <a:solidFill>
                  <a:schemeClr val="accent3"/>
                </a:solidFill>
                <a:latin typeface="Georgia" panose="02040502050405020303" pitchFamily="18" charset="0"/>
              </a:rPr>
              <a:t> </a:t>
            </a:r>
            <a:endParaRPr lang="en-US" sz="1100" dirty="0">
              <a:solidFill>
                <a:schemeClr val="accent3"/>
              </a:solidFill>
              <a:latin typeface="Georgia" panose="02040502050405020303" pitchFamily="18" charset="0"/>
            </a:endParaRPr>
          </a:p>
        </p:txBody>
      </p:sp>
      <p:sp>
        <p:nvSpPr>
          <p:cNvPr id="25" name="TextBox 56">
            <a:extLst>
              <a:ext uri="{FF2B5EF4-FFF2-40B4-BE49-F238E27FC236}">
                <a16:creationId xmlns:a16="http://schemas.microsoft.com/office/drawing/2014/main" id="{BFED9C42-26A6-036F-1D60-38CF6B8EB439}"/>
              </a:ext>
            </a:extLst>
          </p:cNvPr>
          <p:cNvSpPr txBox="1"/>
          <p:nvPr/>
        </p:nvSpPr>
        <p:spPr>
          <a:xfrm>
            <a:off x="4759929" y="3727520"/>
            <a:ext cx="4384071" cy="846386"/>
          </a:xfrm>
          <a:prstGeom prst="rect">
            <a:avLst/>
          </a:prstGeom>
          <a:noFill/>
        </p:spPr>
        <p:txBody>
          <a:bodyPr wrap="square">
            <a:spAutoFit/>
          </a:bodyPr>
          <a:lstStyle/>
          <a:p>
            <a:pPr>
              <a:spcAft>
                <a:spcPts val="600"/>
              </a:spcAft>
            </a:pPr>
            <a:r>
              <a:rPr lang="en-US" sz="1100" b="1" dirty="0" err="1">
                <a:latin typeface="Georgia" panose="02040502050405020303" pitchFamily="18" charset="0"/>
              </a:rPr>
              <a:t>Lesegerätnutzer:innen</a:t>
            </a:r>
            <a:r>
              <a:rPr lang="en-US" sz="1100" b="1" dirty="0">
                <a:latin typeface="Georgia" panose="02040502050405020303" pitchFamily="18" charset="0"/>
              </a:rPr>
              <a:t> </a:t>
            </a:r>
            <a:r>
              <a:rPr lang="en-US" sz="1100" dirty="0" err="1">
                <a:latin typeface="Georgia" panose="02040502050405020303" pitchFamily="18" charset="0"/>
              </a:rPr>
              <a:t>können</a:t>
            </a:r>
            <a:r>
              <a:rPr lang="en-US" sz="1100" dirty="0">
                <a:latin typeface="Georgia" panose="02040502050405020303" pitchFamily="18" charset="0"/>
              </a:rPr>
              <a:t> </a:t>
            </a:r>
            <a:r>
              <a:rPr lang="en-US" sz="1100" dirty="0" err="1">
                <a:latin typeface="Georgia" panose="02040502050405020303" pitchFamily="18" charset="0"/>
              </a:rPr>
              <a:t>einen</a:t>
            </a:r>
            <a:r>
              <a:rPr lang="en-US" sz="1100" dirty="0">
                <a:latin typeface="Georgia" panose="02040502050405020303" pitchFamily="18" charset="0"/>
              </a:rPr>
              <a:t> </a:t>
            </a:r>
            <a:r>
              <a:rPr lang="en-US" sz="1100" dirty="0" err="1">
                <a:latin typeface="Georgia" panose="02040502050405020303" pitchFamily="18" charset="0"/>
              </a:rPr>
              <a:t>Bereich</a:t>
            </a:r>
            <a:r>
              <a:rPr lang="en-US" sz="1100" dirty="0">
                <a:latin typeface="Georgia" panose="02040502050405020303" pitchFamily="18" charset="0"/>
              </a:rPr>
              <a:t> </a:t>
            </a:r>
            <a:r>
              <a:rPr lang="en-US" sz="1100" dirty="0" err="1">
                <a:latin typeface="Georgia" panose="02040502050405020303" pitchFamily="18" charset="0"/>
              </a:rPr>
              <a:t>zwischen</a:t>
            </a:r>
            <a:r>
              <a:rPr lang="en-US" sz="1100" dirty="0">
                <a:latin typeface="Georgia" panose="02040502050405020303" pitchFamily="18" charset="0"/>
              </a:rPr>
              <a:t> </a:t>
            </a:r>
            <a:r>
              <a:rPr lang="de-DE" sz="1100" dirty="0">
                <a:latin typeface="Georgia" panose="02040502050405020303" pitchFamily="18" charset="0"/>
              </a:rPr>
              <a:t>40 mg/dL (2,2 mmol/L) </a:t>
            </a:r>
            <a:r>
              <a:rPr lang="en-US" sz="1100" dirty="0">
                <a:latin typeface="Georgia" panose="02040502050405020303" pitchFamily="18" charset="0"/>
              </a:rPr>
              <a:t>und </a:t>
            </a:r>
            <a:r>
              <a:rPr lang="de-DE" sz="1100" dirty="0">
                <a:latin typeface="Georgia" panose="02040502050405020303" pitchFamily="18" charset="0"/>
              </a:rPr>
              <a:t>50 mg/dL (2,8 mmol/L) </a:t>
            </a:r>
            <a:r>
              <a:rPr lang="en-US" sz="1100" dirty="0" err="1">
                <a:latin typeface="Georgia" panose="02040502050405020303" pitchFamily="18" charset="0"/>
              </a:rPr>
              <a:t>über</a:t>
            </a:r>
            <a:r>
              <a:rPr lang="en-US" sz="1100" dirty="0">
                <a:latin typeface="Georgia" panose="02040502050405020303" pitchFamily="18" charset="0"/>
              </a:rPr>
              <a:t> die </a:t>
            </a:r>
            <a:r>
              <a:rPr lang="en-US" sz="1100" dirty="0" err="1">
                <a:latin typeface="Georgia" panose="02040502050405020303" pitchFamily="18" charset="0"/>
              </a:rPr>
              <a:t>Berichtsgrenzen</a:t>
            </a:r>
            <a:r>
              <a:rPr lang="en-US" sz="1100" dirty="0">
                <a:latin typeface="Georgia" panose="02040502050405020303" pitchFamily="18" charset="0"/>
              </a:rPr>
              <a:t> in “</a:t>
            </a:r>
            <a:r>
              <a:rPr lang="en-US" sz="1100" dirty="0" err="1">
                <a:latin typeface="Georgia" panose="02040502050405020303" pitchFamily="18" charset="0"/>
              </a:rPr>
              <a:t>Einstellungen</a:t>
            </a:r>
            <a:r>
              <a:rPr lang="en-US" sz="1100" dirty="0">
                <a:latin typeface="Georgia" panose="02040502050405020303" pitchFamily="18" charset="0"/>
              </a:rPr>
              <a:t>” </a:t>
            </a:r>
            <a:r>
              <a:rPr lang="en-US" sz="1100" dirty="0" err="1">
                <a:latin typeface="Georgia" panose="02040502050405020303" pitchFamily="18" charset="0"/>
              </a:rPr>
              <a:t>einstellen</a:t>
            </a:r>
            <a:r>
              <a:rPr lang="en-US" sz="1100" dirty="0">
                <a:latin typeface="Georgia" panose="02040502050405020303" pitchFamily="18" charset="0"/>
              </a:rPr>
              <a:t>.</a:t>
            </a:r>
          </a:p>
          <a:p>
            <a:pPr>
              <a:spcAft>
                <a:spcPts val="600"/>
              </a:spcAft>
            </a:pPr>
            <a:r>
              <a:rPr lang="en-US" sz="1100" dirty="0">
                <a:latin typeface="Georgia" panose="02040502050405020303" pitchFamily="18" charset="0"/>
              </a:rPr>
              <a:t>Der </a:t>
            </a:r>
            <a:r>
              <a:rPr lang="en-US" sz="1100" dirty="0" err="1">
                <a:latin typeface="Georgia" panose="02040502050405020303" pitchFamily="18" charset="0"/>
              </a:rPr>
              <a:t>Standardwert</a:t>
            </a:r>
            <a:r>
              <a:rPr lang="en-US" sz="1100" dirty="0">
                <a:latin typeface="Georgia" panose="02040502050405020303" pitchFamily="18" charset="0"/>
              </a:rPr>
              <a:t> </a:t>
            </a:r>
            <a:r>
              <a:rPr lang="en-US" sz="1100" dirty="0" err="1">
                <a:latin typeface="Georgia" panose="02040502050405020303" pitchFamily="18" charset="0"/>
              </a:rPr>
              <a:t>liegt</a:t>
            </a:r>
            <a:r>
              <a:rPr lang="en-US" sz="1100" dirty="0">
                <a:latin typeface="Georgia" panose="02040502050405020303" pitchFamily="18" charset="0"/>
              </a:rPr>
              <a:t> </a:t>
            </a:r>
            <a:r>
              <a:rPr lang="en-US" sz="1100" dirty="0" err="1">
                <a:latin typeface="Georgia" panose="02040502050405020303" pitchFamily="18" charset="0"/>
              </a:rPr>
              <a:t>bei</a:t>
            </a:r>
            <a:r>
              <a:rPr lang="en-US" sz="1100" dirty="0">
                <a:latin typeface="Georgia" panose="02040502050405020303" pitchFamily="18" charset="0"/>
              </a:rPr>
              <a:t> </a:t>
            </a:r>
            <a:r>
              <a:rPr lang="en-US" sz="1100" b="1" dirty="0">
                <a:solidFill>
                  <a:srgbClr val="009CDE"/>
                </a:solidFill>
                <a:latin typeface="Georgia" panose="02040502050405020303" pitchFamily="18" charset="0"/>
              </a:rPr>
              <a:t>40mg/dL </a:t>
            </a:r>
            <a:r>
              <a:rPr lang="de-DE" sz="1100" b="1" dirty="0">
                <a:solidFill>
                  <a:srgbClr val="009CDE"/>
                </a:solidFill>
                <a:latin typeface="Georgia" panose="02040502050405020303" pitchFamily="18" charset="0"/>
              </a:rPr>
              <a:t>(2,2 mmol/L)</a:t>
            </a:r>
            <a:r>
              <a:rPr lang="en-US" sz="1100" dirty="0">
                <a:latin typeface="Georgia" panose="02040502050405020303" pitchFamily="18" charset="0"/>
              </a:rPr>
              <a:t>.</a:t>
            </a:r>
            <a:r>
              <a:rPr lang="de-DE" sz="1100" b="1" dirty="0">
                <a:solidFill>
                  <a:srgbClr val="009CDE"/>
                </a:solidFill>
                <a:latin typeface="Georgia" panose="02040502050405020303" pitchFamily="18" charset="0"/>
              </a:rPr>
              <a:t> </a:t>
            </a:r>
            <a:endParaRPr lang="en-US" sz="1100" dirty="0">
              <a:solidFill>
                <a:schemeClr val="accent3"/>
              </a:solidFill>
              <a:latin typeface="Georgia" panose="02040502050405020303" pitchFamily="18" charset="0"/>
            </a:endParaRPr>
          </a:p>
        </p:txBody>
      </p:sp>
    </p:spTree>
    <p:extLst>
      <p:ext uri="{BB962C8B-B14F-4D97-AF65-F5344CB8AC3E}">
        <p14:creationId xmlns:p14="http://schemas.microsoft.com/office/powerpoint/2010/main" val="3413397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51BAD929-5A29-4684-92CA-64C638D20A13}"/>
              </a:ext>
            </a:extLst>
          </p:cNvPr>
          <p:cNvPicPr>
            <a:picLocks noChangeAspect="1"/>
          </p:cNvPicPr>
          <p:nvPr/>
        </p:nvPicPr>
        <p:blipFill>
          <a:blip r:embed="rId3"/>
          <a:srcRect/>
          <a:stretch/>
        </p:blipFill>
        <p:spPr>
          <a:xfrm>
            <a:off x="1317483" y="1211272"/>
            <a:ext cx="1958058" cy="3426601"/>
          </a:xfrm>
          <a:prstGeom prst="rect">
            <a:avLst/>
          </a:prstGeom>
        </p:spPr>
      </p:pic>
      <p:pic>
        <p:nvPicPr>
          <p:cNvPr id="26" name="Bildplatzhalter 25">
            <a:extLst>
              <a:ext uri="{FF2B5EF4-FFF2-40B4-BE49-F238E27FC236}">
                <a16:creationId xmlns:a16="http://schemas.microsoft.com/office/drawing/2014/main" id="{F569F7FB-3A04-585C-9C7F-DD7F39562193}"/>
              </a:ext>
            </a:extLst>
          </p:cNvPr>
          <p:cNvPicPr>
            <a:picLocks noGrp="1" noChangeAspect="1"/>
          </p:cNvPicPr>
          <p:nvPr>
            <p:ph type="pic" sz="quarter" idx="14"/>
          </p:nvPr>
        </p:nvPicPr>
        <p:blipFill rotWithShape="1">
          <a:blip r:embed="rId4"/>
          <a:srcRect l="37158" t="21991" r="1704" b="1636"/>
          <a:stretch/>
        </p:blipFill>
        <p:spPr>
          <a:xfrm>
            <a:off x="6408000" y="0"/>
            <a:ext cx="2736000" cy="5143500"/>
          </a:xfrm>
        </p:spPr>
      </p:pic>
      <p:sp>
        <p:nvSpPr>
          <p:cNvPr id="2" name="Titel 1">
            <a:extLst>
              <a:ext uri="{FF2B5EF4-FFF2-40B4-BE49-F238E27FC236}">
                <a16:creationId xmlns:a16="http://schemas.microsoft.com/office/drawing/2014/main" id="{99D82B1C-67C7-4F46-AB98-C8107428BF4B}"/>
              </a:ext>
            </a:extLst>
          </p:cNvPr>
          <p:cNvSpPr>
            <a:spLocks noGrp="1"/>
          </p:cNvSpPr>
          <p:nvPr>
            <p:ph type="title"/>
          </p:nvPr>
        </p:nvSpPr>
        <p:spPr/>
        <p:txBody>
          <a:bodyPr/>
          <a:lstStyle/>
          <a:p>
            <a:r>
              <a:rPr lang="de-DE"/>
              <a:t>Reichweite der Alarme</a:t>
            </a:r>
          </a:p>
        </p:txBody>
      </p:sp>
      <p:sp>
        <p:nvSpPr>
          <p:cNvPr id="6" name="Fußzeilenplatzhalter 5">
            <a:extLst>
              <a:ext uri="{FF2B5EF4-FFF2-40B4-BE49-F238E27FC236}">
                <a16:creationId xmlns:a16="http://schemas.microsoft.com/office/drawing/2014/main" id="{C4198A97-2BFC-4851-BF41-06A238098368}"/>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4" name="Textplatzhalter 3">
            <a:extLst>
              <a:ext uri="{FF2B5EF4-FFF2-40B4-BE49-F238E27FC236}">
                <a16:creationId xmlns:a16="http://schemas.microsoft.com/office/drawing/2014/main" id="{5910573E-659D-4540-A200-4CFA3FB7AF7C}"/>
              </a:ext>
            </a:extLst>
          </p:cNvPr>
          <p:cNvSpPr>
            <a:spLocks noGrp="1"/>
          </p:cNvSpPr>
          <p:nvPr>
            <p:ph type="body" sz="quarter" idx="24"/>
          </p:nvPr>
        </p:nvSpPr>
        <p:spPr>
          <a:xfrm>
            <a:off x="495237" y="4471988"/>
            <a:ext cx="5669462" cy="308464"/>
          </a:xfrm>
        </p:spPr>
        <p:txBody>
          <a:bodyPr/>
          <a:lstStyle/>
          <a:p>
            <a:br>
              <a:rPr lang="de-DE"/>
            </a:br>
            <a:r>
              <a:rPr lang="de-DE" b="1"/>
              <a:t>1. </a:t>
            </a:r>
            <a:r>
              <a:rPr lang="de-DE"/>
              <a:t>Alarme sind standardgemäß ausgeschaltet und müssen eingeschaltet werden.</a:t>
            </a:r>
            <a:r>
              <a:rPr lang="de-DE" b="1"/>
              <a:t> 2. </a:t>
            </a:r>
            <a:r>
              <a:rPr lang="de-DE"/>
              <a:t>Der Alarm bei Signalverlust wird automatisch aktiviert, sobald ein Glukose-Alarm zum ersten Mal eingeschaltet wird. Der Alarm bei Signalverlust kann jederzeit aus- und wieder eingeschaltet werden.</a:t>
            </a:r>
          </a:p>
        </p:txBody>
      </p:sp>
      <p:cxnSp>
        <p:nvCxnSpPr>
          <p:cNvPr id="10" name="Gerade Verbindung mit Pfeil 9">
            <a:extLst>
              <a:ext uri="{FF2B5EF4-FFF2-40B4-BE49-F238E27FC236}">
                <a16:creationId xmlns:a16="http://schemas.microsoft.com/office/drawing/2014/main" id="{42C70FDA-BDB6-4C31-ABCC-5F61687658AE}"/>
              </a:ext>
            </a:extLst>
          </p:cNvPr>
          <p:cNvCxnSpPr>
            <a:cxnSpLocks/>
          </p:cNvCxnSpPr>
          <p:nvPr/>
        </p:nvCxnSpPr>
        <p:spPr>
          <a:xfrm flipH="1">
            <a:off x="3196885" y="3007836"/>
            <a:ext cx="4832690" cy="0"/>
          </a:xfrm>
          <a:prstGeom prst="straightConnector1">
            <a:avLst/>
          </a:prstGeom>
          <a:ln w="25400" cap="rnd">
            <a:solidFill>
              <a:schemeClr val="accent3"/>
            </a:solidFill>
            <a:prstDash val="sysDot"/>
            <a:tailEnd type="arrow" w="lg" len="lg"/>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45E77C0B-A7A9-4C0C-B3E3-28155F0534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2411" y="1724459"/>
            <a:ext cx="299748" cy="708740"/>
          </a:xfrm>
          <a:prstGeom prst="rect">
            <a:avLst/>
          </a:prstGeom>
        </p:spPr>
      </p:pic>
      <p:pic>
        <p:nvPicPr>
          <p:cNvPr id="12" name="Grafik 11">
            <a:extLst>
              <a:ext uri="{FF2B5EF4-FFF2-40B4-BE49-F238E27FC236}">
                <a16:creationId xmlns:a16="http://schemas.microsoft.com/office/drawing/2014/main" id="{F00CF3DE-6F7B-4389-953A-58BA38C7BA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215519" y="1724459"/>
            <a:ext cx="299746" cy="708740"/>
          </a:xfrm>
          <a:prstGeom prst="rect">
            <a:avLst/>
          </a:prstGeom>
        </p:spPr>
      </p:pic>
      <p:grpSp>
        <p:nvGrpSpPr>
          <p:cNvPr id="13" name="Gruppieren 12">
            <a:extLst>
              <a:ext uri="{FF2B5EF4-FFF2-40B4-BE49-F238E27FC236}">
                <a16:creationId xmlns:a16="http://schemas.microsoft.com/office/drawing/2014/main" id="{B357B29C-F0EE-4437-9306-F7434186C00B}"/>
              </a:ext>
            </a:extLst>
          </p:cNvPr>
          <p:cNvGrpSpPr/>
          <p:nvPr/>
        </p:nvGrpSpPr>
        <p:grpSpPr>
          <a:xfrm>
            <a:off x="3374422" y="2212471"/>
            <a:ext cx="2654993" cy="707886"/>
            <a:chOff x="3374422" y="2335090"/>
            <a:chExt cx="2654993" cy="707886"/>
          </a:xfrm>
        </p:grpSpPr>
        <p:sp>
          <p:nvSpPr>
            <p:cNvPr id="14" name="Rechteck 13">
              <a:extLst>
                <a:ext uri="{FF2B5EF4-FFF2-40B4-BE49-F238E27FC236}">
                  <a16:creationId xmlns:a16="http://schemas.microsoft.com/office/drawing/2014/main" id="{EDC64D91-054A-4312-B43F-54A2A4E8FB59}"/>
                </a:ext>
              </a:extLst>
            </p:cNvPr>
            <p:cNvSpPr/>
            <p:nvPr/>
          </p:nvSpPr>
          <p:spPr>
            <a:xfrm>
              <a:off x="3374422" y="2557050"/>
              <a:ext cx="1261884" cy="400110"/>
            </a:xfrm>
            <a:prstGeom prst="rect">
              <a:avLst/>
            </a:prstGeom>
          </p:spPr>
          <p:txBody>
            <a:bodyPr wrap="none">
              <a:spAutoFit/>
            </a:bodyPr>
            <a:lstStyle/>
            <a:p>
              <a:r>
                <a:rPr lang="de-DE" sz="2000">
                  <a:solidFill>
                    <a:schemeClr val="accent3"/>
                  </a:solidFill>
                  <a:latin typeface="Calibri" panose="020F0502020204030204" pitchFamily="34" charset="0"/>
                  <a:cs typeface="Calibri" panose="020F0502020204030204" pitchFamily="34" charset="0"/>
                </a:rPr>
                <a:t>MEHR ALS</a:t>
              </a:r>
            </a:p>
          </p:txBody>
        </p:sp>
        <p:sp>
          <p:nvSpPr>
            <p:cNvPr id="15" name="Rechteck 14">
              <a:extLst>
                <a:ext uri="{FF2B5EF4-FFF2-40B4-BE49-F238E27FC236}">
                  <a16:creationId xmlns:a16="http://schemas.microsoft.com/office/drawing/2014/main" id="{A2A7F8C4-421F-4D00-99E0-04AB89BDC631}"/>
                </a:ext>
              </a:extLst>
            </p:cNvPr>
            <p:cNvSpPr/>
            <p:nvPr/>
          </p:nvSpPr>
          <p:spPr>
            <a:xfrm>
              <a:off x="4496789" y="2335090"/>
              <a:ext cx="704039" cy="707886"/>
            </a:xfrm>
            <a:prstGeom prst="rect">
              <a:avLst/>
            </a:prstGeom>
          </p:spPr>
          <p:txBody>
            <a:bodyPr wrap="none">
              <a:spAutoFit/>
            </a:bodyPr>
            <a:lstStyle/>
            <a:p>
              <a:pPr algn="ctr"/>
              <a:r>
                <a:rPr lang="de-DE" sz="4000" b="1">
                  <a:solidFill>
                    <a:schemeClr val="accent3"/>
                  </a:solidFill>
                  <a:latin typeface="Calibri" panose="020F0502020204030204" pitchFamily="34" charset="0"/>
                  <a:cs typeface="Calibri" panose="020F0502020204030204" pitchFamily="34" charset="0"/>
                </a:rPr>
                <a:t>10</a:t>
              </a:r>
              <a:endParaRPr lang="de-DE" sz="6600" b="1">
                <a:solidFill>
                  <a:schemeClr val="accent3"/>
                </a:solidFill>
                <a:latin typeface="Calibri" panose="020F0502020204030204" pitchFamily="34" charset="0"/>
                <a:cs typeface="Calibri" panose="020F0502020204030204" pitchFamily="34" charset="0"/>
              </a:endParaRPr>
            </a:p>
          </p:txBody>
        </p:sp>
        <p:sp>
          <p:nvSpPr>
            <p:cNvPr id="16" name="Rechteck 15">
              <a:extLst>
                <a:ext uri="{FF2B5EF4-FFF2-40B4-BE49-F238E27FC236}">
                  <a16:creationId xmlns:a16="http://schemas.microsoft.com/office/drawing/2014/main" id="{ABE78E45-2AE1-4FC9-87E6-262AA1D08F1F}"/>
                </a:ext>
              </a:extLst>
            </p:cNvPr>
            <p:cNvSpPr/>
            <p:nvPr/>
          </p:nvSpPr>
          <p:spPr>
            <a:xfrm>
              <a:off x="5110574" y="2562264"/>
              <a:ext cx="918841" cy="400110"/>
            </a:xfrm>
            <a:prstGeom prst="rect">
              <a:avLst/>
            </a:prstGeom>
          </p:spPr>
          <p:txBody>
            <a:bodyPr wrap="none">
              <a:spAutoFit/>
            </a:bodyPr>
            <a:lstStyle/>
            <a:p>
              <a:r>
                <a:rPr lang="de-DE" sz="2000">
                  <a:solidFill>
                    <a:schemeClr val="accent3"/>
                  </a:solidFill>
                  <a:latin typeface="Calibri" panose="020F0502020204030204" pitchFamily="34" charset="0"/>
                  <a:cs typeface="Calibri" panose="020F0502020204030204" pitchFamily="34" charset="0"/>
                </a:rPr>
                <a:t>METER</a:t>
              </a:r>
              <a:endParaRPr lang="de-DE" sz="2000" baseline="30000">
                <a:solidFill>
                  <a:schemeClr val="accent3"/>
                </a:solidFill>
                <a:latin typeface="Calibri" panose="020F0502020204030204" pitchFamily="34" charset="0"/>
                <a:cs typeface="Calibri" panose="020F0502020204030204" pitchFamily="34" charset="0"/>
              </a:endParaRPr>
            </a:p>
          </p:txBody>
        </p:sp>
      </p:grpSp>
      <p:sp>
        <p:nvSpPr>
          <p:cNvPr id="17" name="Textfeld 16">
            <a:extLst>
              <a:ext uri="{FF2B5EF4-FFF2-40B4-BE49-F238E27FC236}">
                <a16:creationId xmlns:a16="http://schemas.microsoft.com/office/drawing/2014/main" id="{2DFCB456-F827-417E-B1F7-8623781A99F2}"/>
              </a:ext>
            </a:extLst>
          </p:cNvPr>
          <p:cNvSpPr txBox="1"/>
          <p:nvPr/>
        </p:nvSpPr>
        <p:spPr>
          <a:xfrm>
            <a:off x="3384380" y="3139042"/>
            <a:ext cx="3006895" cy="646331"/>
          </a:xfrm>
          <a:prstGeom prst="rect">
            <a:avLst/>
          </a:prstGeom>
          <a:noFill/>
          <a:ln>
            <a:noFill/>
          </a:ln>
        </p:spPr>
        <p:txBody>
          <a:bodyPr wrap="square">
            <a:spAutoFit/>
          </a:bodyPr>
          <a:lstStyle/>
          <a:p>
            <a:r>
              <a:rPr lang="de-DE" sz="1200" b="1">
                <a:solidFill>
                  <a:schemeClr val="accent3">
                    <a:alpha val="80000"/>
                  </a:schemeClr>
                </a:solidFill>
                <a:latin typeface="Calibri" panose="020F0502020204030204" pitchFamily="34" charset="0"/>
                <a:cs typeface="Calibri" panose="020F0502020204030204" pitchFamily="34" charset="0"/>
                <a:sym typeface="Wingdings" panose="05000000000000000000" pitchFamily="2" charset="2"/>
              </a:rPr>
              <a:t>  </a:t>
            </a:r>
            <a:r>
              <a:rPr lang="de-DE" sz="1200" b="1">
                <a:solidFill>
                  <a:schemeClr val="accent3">
                    <a:alpha val="80000"/>
                  </a:schemeClr>
                </a:solidFill>
                <a:latin typeface="Calibri" panose="020F0502020204030204" pitchFamily="34" charset="0"/>
                <a:cs typeface="Calibri" panose="020F0502020204030204" pitchFamily="34" charset="0"/>
              </a:rPr>
              <a:t>Entfernung zum </a:t>
            </a:r>
            <a:br>
              <a:rPr lang="de-DE" sz="1200" b="1">
                <a:solidFill>
                  <a:schemeClr val="accent3">
                    <a:alpha val="80000"/>
                  </a:schemeClr>
                </a:solidFill>
                <a:latin typeface="Calibri" panose="020F0502020204030204" pitchFamily="34" charset="0"/>
                <a:cs typeface="Calibri" panose="020F0502020204030204" pitchFamily="34" charset="0"/>
              </a:rPr>
            </a:br>
            <a:r>
              <a:rPr lang="de-DE" sz="1200" b="1" err="1">
                <a:solidFill>
                  <a:schemeClr val="accent3">
                    <a:alpha val="80000"/>
                  </a:schemeClr>
                </a:solidFill>
                <a:latin typeface="Calibri" panose="020F0502020204030204" pitchFamily="34" charset="0"/>
                <a:cs typeface="Calibri" panose="020F0502020204030204" pitchFamily="34" charset="0"/>
              </a:rPr>
              <a:t>FreeStyle</a:t>
            </a:r>
            <a:r>
              <a:rPr lang="de-DE" sz="1200" b="1">
                <a:solidFill>
                  <a:schemeClr val="accent3">
                    <a:alpha val="80000"/>
                  </a:schemeClr>
                </a:solidFill>
                <a:latin typeface="Calibri" panose="020F0502020204030204" pitchFamily="34" charset="0"/>
                <a:cs typeface="Calibri" panose="020F0502020204030204" pitchFamily="34" charset="0"/>
              </a:rPr>
              <a:t> Libre 3 Messsystem verringern.</a:t>
            </a:r>
          </a:p>
          <a:p>
            <a:endParaRPr lang="de-DE" sz="1200">
              <a:solidFill>
                <a:schemeClr val="accent3">
                  <a:alpha val="80000"/>
                </a:schemeClr>
              </a:solidFill>
            </a:endParaRPr>
          </a:p>
        </p:txBody>
      </p:sp>
      <p:sp>
        <p:nvSpPr>
          <p:cNvPr id="18" name="Textfeld 17">
            <a:extLst>
              <a:ext uri="{FF2B5EF4-FFF2-40B4-BE49-F238E27FC236}">
                <a16:creationId xmlns:a16="http://schemas.microsoft.com/office/drawing/2014/main" id="{18FFA196-A96A-4C33-8792-A1CC2143A1B1}"/>
              </a:ext>
            </a:extLst>
          </p:cNvPr>
          <p:cNvSpPr txBox="1"/>
          <p:nvPr/>
        </p:nvSpPr>
        <p:spPr>
          <a:xfrm>
            <a:off x="3377855" y="1116357"/>
            <a:ext cx="2912078" cy="1046440"/>
          </a:xfrm>
          <a:prstGeom prst="rect">
            <a:avLst/>
          </a:prstGeom>
          <a:noFill/>
        </p:spPr>
        <p:txBody>
          <a:bodyPr wrap="square">
            <a:spAutoFit/>
          </a:bodyPr>
          <a:lstStyle/>
          <a:p>
            <a:r>
              <a:rPr lang="de-DE" sz="1400" b="1" dirty="0">
                <a:solidFill>
                  <a:schemeClr val="accent3"/>
                </a:solidFill>
                <a:latin typeface="Calibri" panose="020F0502020204030204" pitchFamily="34" charset="0"/>
                <a:cs typeface="Calibri" panose="020F0502020204030204" pitchFamily="34" charset="0"/>
              </a:rPr>
              <a:t>AUSSERHALB DER REICHWEITE:</a:t>
            </a:r>
          </a:p>
          <a:p>
            <a:r>
              <a:rPr lang="de-DE" sz="1200" dirty="0">
                <a:latin typeface="Georgia" panose="02040502050405020303" pitchFamily="18" charset="0"/>
              </a:rPr>
              <a:t>Ist das </a:t>
            </a:r>
            <a:r>
              <a:rPr lang="de-DE" sz="1200" dirty="0" err="1">
                <a:latin typeface="Georgia" panose="02040502050405020303" pitchFamily="18" charset="0"/>
              </a:rPr>
              <a:t>FreeStyle</a:t>
            </a:r>
            <a:r>
              <a:rPr lang="de-DE" sz="1200" dirty="0">
                <a:latin typeface="Georgia" panose="02040502050405020303" pitchFamily="18" charset="0"/>
              </a:rPr>
              <a:t> Libre Messsystem mehr als 10 Meter* vom Sensor entfernt, erscheint der Alarm bei Signalverlust.</a:t>
            </a:r>
            <a:r>
              <a:rPr lang="de-DE" sz="1200" baseline="30000" dirty="0">
                <a:latin typeface="Georgia" panose="02040502050405020303" pitchFamily="18" charset="0"/>
              </a:rPr>
              <a:t>2</a:t>
            </a:r>
          </a:p>
        </p:txBody>
      </p:sp>
      <p:sp>
        <p:nvSpPr>
          <p:cNvPr id="8" name="Textfeld 7">
            <a:extLst>
              <a:ext uri="{FF2B5EF4-FFF2-40B4-BE49-F238E27FC236}">
                <a16:creationId xmlns:a16="http://schemas.microsoft.com/office/drawing/2014/main" id="{758D4647-5E89-74DC-7288-EF46EAA566DD}"/>
              </a:ext>
            </a:extLst>
          </p:cNvPr>
          <p:cNvSpPr txBox="1"/>
          <p:nvPr/>
        </p:nvSpPr>
        <p:spPr>
          <a:xfrm>
            <a:off x="3377855" y="3672280"/>
            <a:ext cx="3602814" cy="707886"/>
          </a:xfrm>
          <a:prstGeom prst="rect">
            <a:avLst/>
          </a:prstGeom>
          <a:noFill/>
        </p:spPr>
        <p:txBody>
          <a:bodyPr wrap="square" rtlCol="0">
            <a:spAutoFit/>
          </a:bodyPr>
          <a:lstStyle/>
          <a:p>
            <a:pPr algn="l"/>
            <a:r>
              <a:rPr lang="de-DE" sz="1000" b="0" i="0" u="none" strike="noStrike" baseline="0" dirty="0">
                <a:latin typeface="Georgia" panose="02040502050405020303" pitchFamily="18" charset="0"/>
                <a:cs typeface="Calibri" panose="020F0502020204030204" pitchFamily="34" charset="0"/>
              </a:rPr>
              <a:t>* Physische Gegenstände, wie z. B. eine Wand, </a:t>
            </a:r>
            <a:br>
              <a:rPr lang="de-DE" sz="1000" b="0" i="0" u="none" strike="noStrike" baseline="0" dirty="0">
                <a:latin typeface="Georgia" panose="02040502050405020303" pitchFamily="18" charset="0"/>
                <a:cs typeface="Calibri" panose="020F0502020204030204" pitchFamily="34" charset="0"/>
              </a:rPr>
            </a:br>
            <a:r>
              <a:rPr lang="de-DE" sz="1000" b="0" i="0" u="none" strike="noStrike" baseline="0" dirty="0">
                <a:latin typeface="Georgia" panose="02040502050405020303" pitchFamily="18" charset="0"/>
                <a:cs typeface="Calibri" panose="020F0502020204030204" pitchFamily="34" charset="0"/>
              </a:rPr>
              <a:t>könnten die Datenverbindung beeinträchtigen. </a:t>
            </a:r>
            <a:br>
              <a:rPr lang="de-DE" sz="1000" b="0" i="0" u="none" strike="noStrike" baseline="0" dirty="0">
                <a:latin typeface="Georgia" panose="02040502050405020303" pitchFamily="18" charset="0"/>
                <a:cs typeface="Calibri" panose="020F0502020204030204" pitchFamily="34" charset="0"/>
              </a:rPr>
            </a:br>
            <a:r>
              <a:rPr lang="de-DE" sz="1000" b="0" i="0" u="none" strike="noStrike" baseline="0" dirty="0">
                <a:latin typeface="Georgia" panose="02040502050405020303" pitchFamily="18" charset="0"/>
                <a:cs typeface="Calibri" panose="020F0502020204030204" pitchFamily="34" charset="0"/>
              </a:rPr>
              <a:t>Der Sensor misst und speichert jedoch weiterhin Zuckerdaten für bis zu 14 Tage.</a:t>
            </a:r>
            <a:endParaRPr lang="de-DE" sz="1000" dirty="0">
              <a:latin typeface="Georgia" panose="02040502050405020303" pitchFamily="18" charset="0"/>
              <a:cs typeface="Calibri" panose="020F0502020204030204" pitchFamily="34" charset="0"/>
            </a:endParaRPr>
          </a:p>
        </p:txBody>
      </p:sp>
      <p:pic>
        <p:nvPicPr>
          <p:cNvPr id="27" name="Grafik 26">
            <a:extLst>
              <a:ext uri="{FF2B5EF4-FFF2-40B4-BE49-F238E27FC236}">
                <a16:creationId xmlns:a16="http://schemas.microsoft.com/office/drawing/2014/main" id="{A74D7064-7006-F966-E11F-A13062018EC6}"/>
              </a:ext>
            </a:extLst>
          </p:cNvPr>
          <p:cNvPicPr>
            <a:picLocks noChangeAspect="1"/>
          </p:cNvPicPr>
          <p:nvPr/>
        </p:nvPicPr>
        <p:blipFill>
          <a:blip r:embed="rId7"/>
          <a:stretch>
            <a:fillRect/>
          </a:stretch>
        </p:blipFill>
        <p:spPr>
          <a:xfrm>
            <a:off x="7798468" y="2987800"/>
            <a:ext cx="864517" cy="855436"/>
          </a:xfrm>
          <a:prstGeom prst="rect">
            <a:avLst/>
          </a:prstGeom>
        </p:spPr>
      </p:pic>
      <p:pic>
        <p:nvPicPr>
          <p:cNvPr id="23" name="Grafik 22">
            <a:extLst>
              <a:ext uri="{FF2B5EF4-FFF2-40B4-BE49-F238E27FC236}">
                <a16:creationId xmlns:a16="http://schemas.microsoft.com/office/drawing/2014/main" id="{438A9A25-3AD7-86C3-D201-70F977593145}"/>
              </a:ext>
            </a:extLst>
          </p:cNvPr>
          <p:cNvPicPr>
            <a:picLocks noChangeAspect="1"/>
          </p:cNvPicPr>
          <p:nvPr/>
        </p:nvPicPr>
        <p:blipFill>
          <a:blip r:embed="rId8"/>
          <a:srcRect/>
          <a:stretch/>
        </p:blipFill>
        <p:spPr>
          <a:xfrm>
            <a:off x="361010" y="2737847"/>
            <a:ext cx="1239835" cy="1836480"/>
          </a:xfrm>
          <a:prstGeom prst="rect">
            <a:avLst/>
          </a:prstGeom>
        </p:spPr>
      </p:pic>
      <p:sp>
        <p:nvSpPr>
          <p:cNvPr id="22" name="Textplatzhalter 21">
            <a:extLst>
              <a:ext uri="{FF2B5EF4-FFF2-40B4-BE49-F238E27FC236}">
                <a16:creationId xmlns:a16="http://schemas.microsoft.com/office/drawing/2014/main" id="{C78105A1-4A24-4222-41F7-D7F186122054}"/>
              </a:ext>
            </a:extLst>
          </p:cNvPr>
          <p:cNvSpPr>
            <a:spLocks noGrp="1"/>
          </p:cNvSpPr>
          <p:nvPr>
            <p:ph type="body" sz="quarter" idx="18"/>
          </p:nvPr>
        </p:nvSpPr>
        <p:spPr/>
        <p:txBody>
          <a:bodyPr/>
          <a:lstStyle/>
          <a:p>
            <a:r>
              <a:rPr lang="de-DE" altLang="de-DE" b="0">
                <a:ea typeface="ＭＳ Ｐゴシック" pitchFamily="34" charset="-128"/>
              </a:rPr>
              <a:t>Alarme</a:t>
            </a:r>
            <a:r>
              <a:rPr lang="de-DE" altLang="de-DE" b="0" baseline="30000">
                <a:ea typeface="ＭＳ Ｐゴシック" pitchFamily="34" charset="-128"/>
              </a:rPr>
              <a:t>1</a:t>
            </a:r>
            <a:r>
              <a:rPr lang="de-DE" altLang="de-DE" b="0">
                <a:ea typeface="ＭＳ Ｐゴシック" pitchFamily="34" charset="-128"/>
              </a:rPr>
              <a:t> bei </a:t>
            </a:r>
            <a:r>
              <a:rPr lang="de-DE" altLang="de-DE" b="0" err="1">
                <a:ea typeface="ＭＳ Ｐゴシック" pitchFamily="34" charset="-128"/>
              </a:rPr>
              <a:t>FreeStyle</a:t>
            </a:r>
            <a:r>
              <a:rPr lang="de-DE" altLang="de-DE" b="0">
                <a:ea typeface="ＭＳ Ｐゴシック" pitchFamily="34" charset="-128"/>
              </a:rPr>
              <a:t> Libre 3</a:t>
            </a:r>
          </a:p>
        </p:txBody>
      </p:sp>
      <p:sp>
        <p:nvSpPr>
          <p:cNvPr id="7" name="Datumsplatzhalter 6">
            <a:extLst>
              <a:ext uri="{FF2B5EF4-FFF2-40B4-BE49-F238E27FC236}">
                <a16:creationId xmlns:a16="http://schemas.microsoft.com/office/drawing/2014/main" id="{75E751E7-8F8A-3D55-E4AD-7D9C38ABFBC9}"/>
              </a:ext>
            </a:extLst>
          </p:cNvPr>
          <p:cNvSpPr>
            <a:spLocks noGrp="1"/>
          </p:cNvSpPr>
          <p:nvPr>
            <p:ph type="dt" sz="half" idx="21"/>
          </p:nvPr>
        </p:nvSpPr>
        <p:spPr>
          <a:xfrm>
            <a:off x="7531511" y="4766400"/>
            <a:ext cx="787879" cy="274637"/>
          </a:xfrm>
        </p:spPr>
        <p:txBody>
          <a:bodyPr/>
          <a:lstStyle/>
          <a:p>
            <a:fld id="{2A762FF2-5EC5-644E-93D5-2BF3E55F1708}" type="datetime1">
              <a:rPr lang="de-DE" sz="1000" smtClean="0"/>
              <a:t>16.04.24</a:t>
            </a:fld>
            <a:endParaRPr lang="en-IN" sz="1000"/>
          </a:p>
        </p:txBody>
      </p:sp>
      <p:sp>
        <p:nvSpPr>
          <p:cNvPr id="9" name="Foliennummernplatzhalter 8">
            <a:extLst>
              <a:ext uri="{FF2B5EF4-FFF2-40B4-BE49-F238E27FC236}">
                <a16:creationId xmlns:a16="http://schemas.microsoft.com/office/drawing/2014/main" id="{E7A3BD4D-E3E5-92B8-3C3B-C9CEA02A7A52}"/>
              </a:ext>
            </a:extLst>
          </p:cNvPr>
          <p:cNvSpPr>
            <a:spLocks noGrp="1"/>
          </p:cNvSpPr>
          <p:nvPr>
            <p:ph type="sldNum" sz="quarter" idx="23"/>
          </p:nvPr>
        </p:nvSpPr>
        <p:spPr>
          <a:xfrm>
            <a:off x="8167058" y="4766400"/>
            <a:ext cx="568102" cy="274637"/>
          </a:xfrm>
        </p:spPr>
        <p:txBody>
          <a:bodyPr/>
          <a:lstStyle/>
          <a:p>
            <a:pPr>
              <a:defRPr/>
            </a:pPr>
            <a:r>
              <a:rPr lang="en-IN"/>
              <a:t>|    </a:t>
            </a:r>
            <a:fld id="{7B2119CD-3B2D-4CEB-B404-D2E3F8CD6D69}" type="slidenum">
              <a:rPr lang="en-IN" smtClean="0"/>
              <a:pPr>
                <a:defRPr/>
              </a:pPr>
              <a:t>39</a:t>
            </a:fld>
            <a:endParaRPr lang="en-IN"/>
          </a:p>
        </p:txBody>
      </p:sp>
    </p:spTree>
    <p:extLst>
      <p:ext uri="{BB962C8B-B14F-4D97-AF65-F5344CB8AC3E}">
        <p14:creationId xmlns:p14="http://schemas.microsoft.com/office/powerpoint/2010/main" val="240724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el 16">
            <a:extLst>
              <a:ext uri="{FF2B5EF4-FFF2-40B4-BE49-F238E27FC236}">
                <a16:creationId xmlns:a16="http://schemas.microsoft.com/office/drawing/2014/main" id="{896A06AC-5AE1-3A65-750D-C582F0B5CA31}"/>
              </a:ext>
            </a:extLst>
          </p:cNvPr>
          <p:cNvSpPr>
            <a:spLocks noGrp="1"/>
          </p:cNvSpPr>
          <p:nvPr>
            <p:ph type="title"/>
          </p:nvPr>
        </p:nvSpPr>
        <p:spPr>
          <a:xfrm>
            <a:off x="4876457" y="3297630"/>
            <a:ext cx="4091698" cy="1234440"/>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b="0" i="0" u="none" strike="noStrike" kern="1200" cap="none" spc="0" normalizeH="0" baseline="0" noProof="0" dirty="0">
                <a:ln>
                  <a:noFill/>
                </a:ln>
                <a:effectLst/>
                <a:uLnTx/>
                <a:uFillTx/>
                <a:ea typeface="+mj-ea"/>
                <a:cs typeface="Calibri" panose="020F0502020204030204" pitchFamily="34" charset="0"/>
              </a:rPr>
              <a:t>Produkteigenschaften</a:t>
            </a:r>
          </a:p>
        </p:txBody>
      </p:sp>
      <p:pic>
        <p:nvPicPr>
          <p:cNvPr id="2" name="Bildplatzhalter 14">
            <a:extLst>
              <a:ext uri="{FF2B5EF4-FFF2-40B4-BE49-F238E27FC236}">
                <a16:creationId xmlns:a16="http://schemas.microsoft.com/office/drawing/2014/main" id="{838439CF-FEE4-2720-3120-7DBC718069C0}"/>
              </a:ext>
            </a:extLst>
          </p:cNvPr>
          <p:cNvPicPr>
            <a:picLocks noGrp="1" noChangeAspect="1"/>
          </p:cNvPicPr>
          <p:nvPr>
            <p:ph type="pic" sz="quarter" idx="14"/>
          </p:nvPr>
        </p:nvPicPr>
        <p:blipFill rotWithShape="1">
          <a:blip r:embed="rId3"/>
          <a:srcRect l="331" b="3866"/>
          <a:stretch/>
        </p:blipFill>
        <p:spPr>
          <a:xfrm>
            <a:off x="0" y="0"/>
            <a:ext cx="4571999" cy="5143500"/>
          </a:xfrm>
        </p:spPr>
      </p:pic>
      <p:pic>
        <p:nvPicPr>
          <p:cNvPr id="3" name="Grafik 2">
            <a:extLst>
              <a:ext uri="{FF2B5EF4-FFF2-40B4-BE49-F238E27FC236}">
                <a16:creationId xmlns:a16="http://schemas.microsoft.com/office/drawing/2014/main" id="{120E7C1D-7D69-C532-1E64-6F195A66BA83}"/>
              </a:ext>
            </a:extLst>
          </p:cNvPr>
          <p:cNvPicPr>
            <a:picLocks noChangeAspect="1"/>
          </p:cNvPicPr>
          <p:nvPr/>
        </p:nvPicPr>
        <p:blipFill>
          <a:blip r:embed="rId4"/>
          <a:stretch>
            <a:fillRect/>
          </a:stretch>
        </p:blipFill>
        <p:spPr>
          <a:xfrm>
            <a:off x="2826976" y="3128231"/>
            <a:ext cx="860697" cy="851657"/>
          </a:xfrm>
          <a:prstGeom prst="rect">
            <a:avLst/>
          </a:prstGeom>
        </p:spPr>
      </p:pic>
      <p:pic>
        <p:nvPicPr>
          <p:cNvPr id="4" name="Grafik 3">
            <a:extLst>
              <a:ext uri="{FF2B5EF4-FFF2-40B4-BE49-F238E27FC236}">
                <a16:creationId xmlns:a16="http://schemas.microsoft.com/office/drawing/2014/main" id="{EEA6FFDE-E1EF-27E3-F11D-782E80A71984}"/>
              </a:ext>
            </a:extLst>
          </p:cNvPr>
          <p:cNvPicPr>
            <a:picLocks noChangeAspect="1"/>
          </p:cNvPicPr>
          <p:nvPr/>
        </p:nvPicPr>
        <p:blipFill>
          <a:blip r:embed="rId5"/>
          <a:stretch>
            <a:fillRect/>
          </a:stretch>
        </p:blipFill>
        <p:spPr>
          <a:xfrm>
            <a:off x="3488380" y="2629967"/>
            <a:ext cx="601014" cy="511735"/>
          </a:xfrm>
          <a:prstGeom prst="rect">
            <a:avLst/>
          </a:prstGeom>
        </p:spPr>
      </p:pic>
      <p:grpSp>
        <p:nvGrpSpPr>
          <p:cNvPr id="5" name="Gruppieren 4">
            <a:extLst>
              <a:ext uri="{FF2B5EF4-FFF2-40B4-BE49-F238E27FC236}">
                <a16:creationId xmlns:a16="http://schemas.microsoft.com/office/drawing/2014/main" id="{DBDF87B3-A4D5-5482-3AAB-529BEDE611AC}"/>
              </a:ext>
            </a:extLst>
          </p:cNvPr>
          <p:cNvGrpSpPr/>
          <p:nvPr/>
        </p:nvGrpSpPr>
        <p:grpSpPr>
          <a:xfrm flipH="1">
            <a:off x="3642703" y="3069356"/>
            <a:ext cx="176358" cy="209281"/>
            <a:chOff x="8776679" y="3691532"/>
            <a:chExt cx="252059" cy="312551"/>
          </a:xfrm>
        </p:grpSpPr>
        <p:cxnSp>
          <p:nvCxnSpPr>
            <p:cNvPr id="6" name="Gerader Verbinder 47">
              <a:extLst>
                <a:ext uri="{FF2B5EF4-FFF2-40B4-BE49-F238E27FC236}">
                  <a16:creationId xmlns:a16="http://schemas.microsoft.com/office/drawing/2014/main" id="{50921933-5432-65F2-D06F-CC08B85CDA84}"/>
                </a:ext>
              </a:extLst>
            </p:cNvPr>
            <p:cNvCxnSpPr>
              <a:cxnSpLocks/>
            </p:cNvCxnSpPr>
            <p:nvPr/>
          </p:nvCxnSpPr>
          <p:spPr>
            <a:xfrm>
              <a:off x="8776679" y="3691532"/>
              <a:ext cx="20297" cy="16302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Gerader Verbinder 49">
              <a:extLst>
                <a:ext uri="{FF2B5EF4-FFF2-40B4-BE49-F238E27FC236}">
                  <a16:creationId xmlns:a16="http://schemas.microsoft.com/office/drawing/2014/main" id="{1DA6293B-A2E3-CA58-6055-DECFAB995ECB}"/>
                </a:ext>
              </a:extLst>
            </p:cNvPr>
            <p:cNvCxnSpPr>
              <a:cxnSpLocks/>
            </p:cNvCxnSpPr>
            <p:nvPr/>
          </p:nvCxnSpPr>
          <p:spPr>
            <a:xfrm>
              <a:off x="8796976" y="3854557"/>
              <a:ext cx="231762" cy="14952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 name="Gruppieren 7">
            <a:extLst>
              <a:ext uri="{FF2B5EF4-FFF2-40B4-BE49-F238E27FC236}">
                <a16:creationId xmlns:a16="http://schemas.microsoft.com/office/drawing/2014/main" id="{7C1AD6E3-C058-3F32-73A7-8F3307C3AE43}"/>
              </a:ext>
            </a:extLst>
          </p:cNvPr>
          <p:cNvGrpSpPr/>
          <p:nvPr/>
        </p:nvGrpSpPr>
        <p:grpSpPr>
          <a:xfrm>
            <a:off x="5329003" y="286212"/>
            <a:ext cx="2545504" cy="2995925"/>
            <a:chOff x="4492467" y="-54019"/>
            <a:chExt cx="3637566" cy="4281224"/>
          </a:xfrm>
        </p:grpSpPr>
        <p:pic>
          <p:nvPicPr>
            <p:cNvPr id="9" name="Grafik 8">
              <a:extLst>
                <a:ext uri="{FF2B5EF4-FFF2-40B4-BE49-F238E27FC236}">
                  <a16:creationId xmlns:a16="http://schemas.microsoft.com/office/drawing/2014/main" id="{97576A88-8FB4-F9C4-9213-F2CF1888DD0F}"/>
                </a:ext>
              </a:extLst>
            </p:cNvPr>
            <p:cNvPicPr>
              <a:picLocks noChangeAspect="1"/>
            </p:cNvPicPr>
            <p:nvPr/>
          </p:nvPicPr>
          <p:blipFill>
            <a:blip r:embed="rId6"/>
            <a:srcRect/>
            <a:stretch/>
          </p:blipFill>
          <p:spPr>
            <a:xfrm>
              <a:off x="5262023" y="-54019"/>
              <a:ext cx="2234550" cy="3907492"/>
            </a:xfrm>
            <a:prstGeom prst="rect">
              <a:avLst/>
            </a:prstGeom>
          </p:spPr>
        </p:pic>
        <p:pic>
          <p:nvPicPr>
            <p:cNvPr id="11" name="Grafik 10" descr="Ein Bild, das drinnen, weiß, schwarz, dunkel enthält.&#10;&#10;Automatisch generierte Beschreibung">
              <a:extLst>
                <a:ext uri="{FF2B5EF4-FFF2-40B4-BE49-F238E27FC236}">
                  <a16:creationId xmlns:a16="http://schemas.microsoft.com/office/drawing/2014/main" id="{59D9F6E6-DEF4-FDE6-494D-0CF4B2BB1F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2467" y="2661627"/>
              <a:ext cx="960730" cy="1031129"/>
            </a:xfrm>
            <a:prstGeom prst="rect">
              <a:avLst/>
            </a:prstGeom>
          </p:spPr>
        </p:pic>
        <p:pic>
          <p:nvPicPr>
            <p:cNvPr id="12" name="Grafik 11">
              <a:extLst>
                <a:ext uri="{FF2B5EF4-FFF2-40B4-BE49-F238E27FC236}">
                  <a16:creationId xmlns:a16="http://schemas.microsoft.com/office/drawing/2014/main" id="{420A5FED-CAE1-75CF-9373-C2B13C129FED}"/>
                </a:ext>
              </a:extLst>
            </p:cNvPr>
            <p:cNvPicPr>
              <a:picLocks noChangeAspect="1"/>
            </p:cNvPicPr>
            <p:nvPr/>
          </p:nvPicPr>
          <p:blipFill>
            <a:blip r:embed="rId8"/>
            <a:stretch>
              <a:fillRect/>
            </a:stretch>
          </p:blipFill>
          <p:spPr>
            <a:xfrm>
              <a:off x="6502099" y="1743075"/>
              <a:ext cx="1627934" cy="2484130"/>
            </a:xfrm>
            <a:prstGeom prst="rect">
              <a:avLst/>
            </a:prstGeom>
          </p:spPr>
        </p:pic>
      </p:grpSp>
      <p:sp>
        <p:nvSpPr>
          <p:cNvPr id="13" name="Fußzeilenplatzhalter 2">
            <a:extLst>
              <a:ext uri="{FF2B5EF4-FFF2-40B4-BE49-F238E27FC236}">
                <a16:creationId xmlns:a16="http://schemas.microsoft.com/office/drawing/2014/main" id="{7C9A33DC-609D-1104-9B99-7D7343A7C2D6}"/>
              </a:ext>
            </a:extLst>
          </p:cNvPr>
          <p:cNvSpPr>
            <a:spLocks noGrp="1"/>
          </p:cNvSpPr>
          <p:nvPr>
            <p:ph type="ftr" sz="quarter" idx="10"/>
          </p:nvPr>
        </p:nvSpPr>
        <p:spPr>
          <a:xfrm>
            <a:off x="4876456" y="4767263"/>
            <a:ext cx="4469106" cy="274637"/>
          </a:xfrm>
        </p:spPr>
        <p:txBody>
          <a:bodyPr/>
          <a:lstStyle/>
          <a:p>
            <a:r>
              <a:rPr lang="de-DE" dirty="0">
                <a:solidFill>
                  <a:srgbClr val="031489"/>
                </a:solidFill>
              </a:rPr>
              <a:t>© 2024 Abbott | </a:t>
            </a:r>
            <a:r>
              <a:rPr lang="de-DE" sz="1000" dirty="0">
                <a:solidFill>
                  <a:srgbClr val="031489"/>
                </a:solidFill>
              </a:rPr>
              <a:t>ADC-78239 </a:t>
            </a:r>
            <a:r>
              <a:rPr lang="de-DE" dirty="0">
                <a:solidFill>
                  <a:srgbClr val="031489"/>
                </a:solidFill>
              </a:rPr>
              <a:t>v4.0</a:t>
            </a:r>
            <a:r>
              <a:rPr lang="de-DE" sz="1000" dirty="0">
                <a:solidFill>
                  <a:srgbClr val="031489"/>
                </a:solidFill>
              </a:rPr>
              <a:t> </a:t>
            </a:r>
            <a:r>
              <a:rPr lang="de-DE" dirty="0">
                <a:solidFill>
                  <a:srgbClr val="031489"/>
                </a:solidFill>
              </a:rPr>
              <a:t>| Geschützt und vertraulich - nicht verbreiten</a:t>
            </a:r>
            <a:endParaRPr lang="en-US" dirty="0">
              <a:solidFill>
                <a:srgbClr val="031489"/>
              </a:solidFill>
            </a:endParaRPr>
          </a:p>
        </p:txBody>
      </p:sp>
    </p:spTree>
    <p:extLst>
      <p:ext uri="{BB962C8B-B14F-4D97-AF65-F5344CB8AC3E}">
        <p14:creationId xmlns:p14="http://schemas.microsoft.com/office/powerpoint/2010/main" val="1168857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30486E-84B1-A9D1-CEDF-B7BD4738B02B}"/>
              </a:ext>
            </a:extLst>
          </p:cNvPr>
          <p:cNvPicPr>
            <a:picLocks noChangeAspect="1"/>
          </p:cNvPicPr>
          <p:nvPr/>
        </p:nvPicPr>
        <p:blipFill rotWithShape="1">
          <a:blip r:embed="rId2">
            <a:extLst>
              <a:ext uri="{28A0092B-C50C-407E-A947-70E740481C1C}">
                <a14:useLocalDpi xmlns:a14="http://schemas.microsoft.com/office/drawing/2010/main" val="0"/>
              </a:ext>
            </a:extLst>
          </a:blip>
          <a:srcRect l="28297" r="21703"/>
          <a:stretch/>
        </p:blipFill>
        <p:spPr>
          <a:xfrm>
            <a:off x="0" y="0"/>
            <a:ext cx="4572000" cy="5143500"/>
          </a:xfrm>
          <a:prstGeom prst="rect">
            <a:avLst/>
          </a:prstGeom>
        </p:spPr>
      </p:pic>
      <p:sp>
        <p:nvSpPr>
          <p:cNvPr id="5" name="Titel 4">
            <a:extLst>
              <a:ext uri="{FF2B5EF4-FFF2-40B4-BE49-F238E27FC236}">
                <a16:creationId xmlns:a16="http://schemas.microsoft.com/office/drawing/2014/main" id="{FA66FEB6-6199-5A67-7CAE-4AFE7E4E7650}"/>
              </a:ext>
            </a:extLst>
          </p:cNvPr>
          <p:cNvSpPr>
            <a:spLocks noGrp="1"/>
          </p:cNvSpPr>
          <p:nvPr>
            <p:ph type="title"/>
          </p:nvPr>
        </p:nvSpPr>
        <p:spPr>
          <a:xfrm>
            <a:off x="4934857" y="3051176"/>
            <a:ext cx="4549965" cy="1234440"/>
          </a:xfrm>
        </p:spPr>
        <p:txBody>
          <a:bodyPr/>
          <a:lstStyle/>
          <a:p>
            <a:r>
              <a:rPr lang="de-DE" sz="3200" dirty="0"/>
              <a:t>Ihre digitalen </a:t>
            </a:r>
            <a:br>
              <a:rPr lang="de-DE" sz="3200" dirty="0"/>
            </a:br>
            <a:r>
              <a:rPr lang="de-DE" sz="3200" dirty="0"/>
              <a:t>Möglichkeiten rund </a:t>
            </a:r>
            <a:br>
              <a:rPr lang="de-DE" sz="3200" dirty="0"/>
            </a:br>
            <a:r>
              <a:rPr lang="de-DE" sz="3200" dirty="0"/>
              <a:t>um </a:t>
            </a:r>
            <a:r>
              <a:rPr lang="de-DE" sz="3200" dirty="0" err="1"/>
              <a:t>FreeStyle</a:t>
            </a:r>
            <a:r>
              <a:rPr lang="de-DE" sz="3200" dirty="0"/>
              <a:t> Libre 3</a:t>
            </a:r>
          </a:p>
        </p:txBody>
      </p:sp>
      <p:sp>
        <p:nvSpPr>
          <p:cNvPr id="12" name="Fußzeilenplatzhalter 2">
            <a:extLst>
              <a:ext uri="{FF2B5EF4-FFF2-40B4-BE49-F238E27FC236}">
                <a16:creationId xmlns:a16="http://schemas.microsoft.com/office/drawing/2014/main" id="{3CE67D24-C003-6727-23E4-88CC4BBB499F}"/>
              </a:ext>
            </a:extLst>
          </p:cNvPr>
          <p:cNvSpPr>
            <a:spLocks noGrp="1"/>
          </p:cNvSpPr>
          <p:nvPr>
            <p:ph type="ftr" sz="quarter" idx="10"/>
          </p:nvPr>
        </p:nvSpPr>
        <p:spPr>
          <a:xfrm>
            <a:off x="4934857" y="4767263"/>
            <a:ext cx="4469106" cy="274637"/>
          </a:xfrm>
        </p:spPr>
        <p:txBody>
          <a:bodyPr/>
          <a:lstStyle/>
          <a:p>
            <a:r>
              <a:rPr lang="de-DE" dirty="0">
                <a:solidFill>
                  <a:srgbClr val="031489"/>
                </a:solidFill>
              </a:rPr>
              <a:t>© 2024 Abbott | </a:t>
            </a:r>
            <a:r>
              <a:rPr lang="de-DE" sz="1000" dirty="0">
                <a:solidFill>
                  <a:srgbClr val="031489"/>
                </a:solidFill>
              </a:rPr>
              <a:t>ADC-78239 </a:t>
            </a:r>
            <a:r>
              <a:rPr lang="de-DE" dirty="0">
                <a:solidFill>
                  <a:srgbClr val="031489"/>
                </a:solidFill>
              </a:rPr>
              <a:t>v4.0</a:t>
            </a:r>
            <a:r>
              <a:rPr lang="de-DE" sz="1000" dirty="0">
                <a:solidFill>
                  <a:srgbClr val="031489"/>
                </a:solidFill>
              </a:rPr>
              <a:t> </a:t>
            </a:r>
            <a:r>
              <a:rPr lang="de-DE" dirty="0">
                <a:solidFill>
                  <a:srgbClr val="031489"/>
                </a:solidFill>
              </a:rPr>
              <a:t>| Geschützt und vertraulich - nicht verbreiten</a:t>
            </a:r>
            <a:endParaRPr lang="en-US" dirty="0">
              <a:solidFill>
                <a:srgbClr val="031489"/>
              </a:solidFill>
            </a:endParaRPr>
          </a:p>
        </p:txBody>
      </p:sp>
      <p:pic>
        <p:nvPicPr>
          <p:cNvPr id="9" name="Grafik 8">
            <a:extLst>
              <a:ext uri="{FF2B5EF4-FFF2-40B4-BE49-F238E27FC236}">
                <a16:creationId xmlns:a16="http://schemas.microsoft.com/office/drawing/2014/main" id="{71D65F37-5567-8A83-B7EB-338B1DA437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688000" y="1231264"/>
            <a:ext cx="1722120" cy="1722120"/>
          </a:xfrm>
          <a:prstGeom prst="rect">
            <a:avLst/>
          </a:prstGeom>
        </p:spPr>
      </p:pic>
    </p:spTree>
    <p:extLst>
      <p:ext uri="{BB962C8B-B14F-4D97-AF65-F5344CB8AC3E}">
        <p14:creationId xmlns:p14="http://schemas.microsoft.com/office/powerpoint/2010/main" val="343671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platzhalter 43">
            <a:extLst>
              <a:ext uri="{FF2B5EF4-FFF2-40B4-BE49-F238E27FC236}">
                <a16:creationId xmlns:a16="http://schemas.microsoft.com/office/drawing/2014/main" id="{762DD201-0BCE-444F-8E6A-351417C51125}"/>
              </a:ext>
            </a:extLst>
          </p:cNvPr>
          <p:cNvSpPr>
            <a:spLocks noGrp="1"/>
          </p:cNvSpPr>
          <p:nvPr>
            <p:ph type="body" sz="quarter" idx="10"/>
          </p:nvPr>
        </p:nvSpPr>
        <p:spPr>
          <a:xfrm>
            <a:off x="502921" y="266700"/>
            <a:ext cx="6222775" cy="261610"/>
          </a:xfrm>
        </p:spPr>
        <p:txBody>
          <a:bodyPr/>
          <a:lstStyle/>
          <a:p>
            <a:r>
              <a:rPr lang="de-DE"/>
              <a:t>Ihre digitalen Möglichkeiten rund um </a:t>
            </a:r>
            <a:r>
              <a:rPr lang="de-DE" err="1"/>
              <a:t>FreeStyle</a:t>
            </a:r>
            <a:r>
              <a:rPr lang="de-DE"/>
              <a:t> Libre 3</a:t>
            </a:r>
          </a:p>
        </p:txBody>
      </p:sp>
      <p:sp>
        <p:nvSpPr>
          <p:cNvPr id="2" name="Titel 1">
            <a:extLst>
              <a:ext uri="{FF2B5EF4-FFF2-40B4-BE49-F238E27FC236}">
                <a16:creationId xmlns:a16="http://schemas.microsoft.com/office/drawing/2014/main" id="{98BB5E90-10A2-E14C-890B-D494D4A33DC6}"/>
              </a:ext>
            </a:extLst>
          </p:cNvPr>
          <p:cNvSpPr>
            <a:spLocks noGrp="1"/>
          </p:cNvSpPr>
          <p:nvPr>
            <p:ph type="title"/>
          </p:nvPr>
        </p:nvSpPr>
        <p:spPr/>
        <p:txBody>
          <a:bodyPr/>
          <a:lstStyle/>
          <a:p>
            <a:r>
              <a:rPr lang="de-DE"/>
              <a:t>Diabetes jetzt noch einfacher handhaben </a:t>
            </a:r>
            <a:br>
              <a:rPr lang="de-DE"/>
            </a:br>
            <a:r>
              <a:rPr lang="de-DE"/>
              <a:t>mit der </a:t>
            </a:r>
            <a:r>
              <a:rPr lang="de-DE" err="1"/>
              <a:t>FreeStyle</a:t>
            </a:r>
            <a:r>
              <a:rPr lang="de-DE"/>
              <a:t> Libre Produktwelt</a:t>
            </a:r>
          </a:p>
        </p:txBody>
      </p:sp>
      <p:sp>
        <p:nvSpPr>
          <p:cNvPr id="5" name="Fußzeilenplatzhalter 4">
            <a:extLst>
              <a:ext uri="{FF2B5EF4-FFF2-40B4-BE49-F238E27FC236}">
                <a16:creationId xmlns:a16="http://schemas.microsoft.com/office/drawing/2014/main" id="{6D9619A3-1192-F744-86A5-2B033048C717}"/>
              </a:ext>
            </a:extLst>
          </p:cNvPr>
          <p:cNvSpPr>
            <a:spLocks noGrp="1"/>
          </p:cNvSpPr>
          <p:nvPr>
            <p:ph type="ftr" sz="quarter" idx="18"/>
          </p:nvPr>
        </p:nvSpPr>
        <p:spPr/>
        <p:txBody>
          <a:bodyPr/>
          <a:lstStyle/>
          <a:p>
            <a:r>
              <a:rPr lang="de-DE" dirty="0"/>
              <a:t>© 2024 Abbott | ADC-78239 v4.0 | Geschützt und vertraulich - nicht verbreiten</a:t>
            </a:r>
          </a:p>
        </p:txBody>
      </p:sp>
      <p:sp>
        <p:nvSpPr>
          <p:cNvPr id="42" name="Textplatzhalter 41">
            <a:extLst>
              <a:ext uri="{FF2B5EF4-FFF2-40B4-BE49-F238E27FC236}">
                <a16:creationId xmlns:a16="http://schemas.microsoft.com/office/drawing/2014/main" id="{AF2181F4-A9C2-8249-9992-5DC14D281F33}"/>
              </a:ext>
            </a:extLst>
          </p:cNvPr>
          <p:cNvSpPr>
            <a:spLocks noGrp="1"/>
          </p:cNvSpPr>
          <p:nvPr>
            <p:ph type="body" sz="quarter" idx="19"/>
          </p:nvPr>
        </p:nvSpPr>
        <p:spPr>
          <a:xfrm>
            <a:off x="495236" y="4471988"/>
            <a:ext cx="8145844" cy="308464"/>
          </a:xfrm>
        </p:spPr>
        <p:txBody>
          <a:bodyPr/>
          <a:lstStyle/>
          <a:p>
            <a:r>
              <a:rPr lang="de-DE" b="1"/>
              <a:t>1. </a:t>
            </a:r>
            <a:r>
              <a:rPr lang="de-DE"/>
              <a:t>Die </a:t>
            </a:r>
            <a:r>
              <a:rPr lang="de-DE" err="1"/>
              <a:t>FreeStyle</a:t>
            </a:r>
            <a:r>
              <a:rPr lang="de-DE"/>
              <a:t> Libre 3 App ist nur mit bestimmten Mobilgeräten und Betriebssystemen kompatibel. Bevor Sie die App nutzen möchten, besuchen Sie bitte die Webseite </a:t>
            </a:r>
            <a:r>
              <a:rPr lang="de-DE" err="1"/>
              <a:t>www.FreeStyleLibre.de</a:t>
            </a:r>
            <a:r>
              <a:rPr lang="de-DE"/>
              <a:t>, um mehr Informationen zur Gerätekompatibilität zu erhalten. </a:t>
            </a:r>
            <a:r>
              <a:rPr lang="de-DE" b="1"/>
              <a:t>2. </a:t>
            </a:r>
            <a:r>
              <a:rPr lang="de-DE"/>
              <a:t>Das Teilen der Glukosedaten erfordert eine Registrierung bei </a:t>
            </a:r>
            <a:r>
              <a:rPr lang="de-DE" err="1"/>
              <a:t>LibreView</a:t>
            </a:r>
            <a:r>
              <a:rPr lang="de-DE"/>
              <a:t>. </a:t>
            </a:r>
            <a:r>
              <a:rPr lang="de-DE" b="1"/>
              <a:t>3. </a:t>
            </a:r>
            <a:r>
              <a:rPr lang="de-DE"/>
              <a:t>Die Übertragung der Daten zwischen </a:t>
            </a:r>
            <a:r>
              <a:rPr lang="de-DE" err="1"/>
              <a:t>FreeStyle</a:t>
            </a:r>
            <a:r>
              <a:rPr lang="de-DE"/>
              <a:t> Libre 3, </a:t>
            </a:r>
            <a:r>
              <a:rPr lang="de-DE" err="1"/>
              <a:t>LibreLinkUp</a:t>
            </a:r>
            <a:r>
              <a:rPr lang="de-DE"/>
              <a:t> und </a:t>
            </a:r>
            <a:r>
              <a:rPr lang="de-DE" err="1"/>
              <a:t>LibreView</a:t>
            </a:r>
            <a:r>
              <a:rPr lang="de-DE"/>
              <a:t> erfordert eine Internetverbindung.</a:t>
            </a:r>
            <a:r>
              <a:rPr lang="de-DE" b="1"/>
              <a:t> </a:t>
            </a:r>
            <a:br>
              <a:rPr lang="de-DE" b="1"/>
            </a:br>
            <a:r>
              <a:rPr lang="fr-FR" b="1"/>
              <a:t>4.</a:t>
            </a:r>
            <a:r>
              <a:rPr lang="de-DE"/>
              <a:t> </a:t>
            </a:r>
            <a:r>
              <a:rPr lang="de-DE" err="1"/>
              <a:t>LibreView</a:t>
            </a:r>
            <a:r>
              <a:rPr lang="de-DE"/>
              <a:t> ist eine cloudbasierte Anwendung. Die </a:t>
            </a:r>
            <a:r>
              <a:rPr lang="de-DE" err="1"/>
              <a:t>LibreView</a:t>
            </a:r>
            <a:r>
              <a:rPr lang="de-DE"/>
              <a:t> Website ist nur mit bestimmten Betriebssystemen und Browsern kompatibel. Weitere Informationen finden Sie unter </a:t>
            </a:r>
            <a:r>
              <a:rPr lang="de-DE" err="1"/>
              <a:t>www.LibreView.com</a:t>
            </a:r>
            <a:r>
              <a:rPr lang="de-DE"/>
              <a:t>. </a:t>
            </a:r>
            <a:r>
              <a:rPr lang="fr-FR" b="1"/>
              <a:t>5. </a:t>
            </a:r>
            <a:r>
              <a:rPr lang="de-DE"/>
              <a:t>Die Nutzung von </a:t>
            </a:r>
            <a:r>
              <a:rPr lang="de-DE" err="1"/>
              <a:t>LibreLinkUp</a:t>
            </a:r>
            <a:r>
              <a:rPr lang="de-DE"/>
              <a:t> erfordert eine Registrierung bei </a:t>
            </a:r>
            <a:r>
              <a:rPr lang="de-DE" err="1"/>
              <a:t>LibreView</a:t>
            </a:r>
            <a:r>
              <a:rPr lang="de-DE"/>
              <a:t>. </a:t>
            </a:r>
            <a:r>
              <a:rPr lang="de-DE" b="1"/>
              <a:t>6. </a:t>
            </a:r>
            <a:r>
              <a:rPr lang="de-DE" err="1"/>
              <a:t>FreeStyle</a:t>
            </a:r>
            <a:r>
              <a:rPr lang="de-DE"/>
              <a:t> plus Ich ersetzt nicht die therapeutische Beratung durch das Diabetesteam.</a:t>
            </a:r>
          </a:p>
        </p:txBody>
      </p:sp>
      <p:sp>
        <p:nvSpPr>
          <p:cNvPr id="3" name="Rechteck: abgerundete Ecken 34">
            <a:extLst>
              <a:ext uri="{FF2B5EF4-FFF2-40B4-BE49-F238E27FC236}">
                <a16:creationId xmlns:a16="http://schemas.microsoft.com/office/drawing/2014/main" id="{72BEE688-C011-B320-61D7-6D761365CBAF}"/>
              </a:ext>
            </a:extLst>
          </p:cNvPr>
          <p:cNvSpPr>
            <a:spLocks/>
          </p:cNvSpPr>
          <p:nvPr/>
        </p:nvSpPr>
        <p:spPr>
          <a:xfrm>
            <a:off x="502920" y="1425441"/>
            <a:ext cx="1916599" cy="2880029"/>
          </a:xfrm>
          <a:prstGeom prst="roundRect">
            <a:avLst>
              <a:gd name="adj" fmla="val 35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4">
            <a:extLst>
              <a:ext uri="{FF2B5EF4-FFF2-40B4-BE49-F238E27FC236}">
                <a16:creationId xmlns:a16="http://schemas.microsoft.com/office/drawing/2014/main" id="{53851875-F5A8-42CA-2403-1EFB774003DA}"/>
              </a:ext>
            </a:extLst>
          </p:cNvPr>
          <p:cNvSpPr>
            <a:spLocks/>
          </p:cNvSpPr>
          <p:nvPr/>
        </p:nvSpPr>
        <p:spPr>
          <a:xfrm>
            <a:off x="2577179" y="1425441"/>
            <a:ext cx="1916599" cy="2880029"/>
          </a:xfrm>
          <a:prstGeom prst="roundRect">
            <a:avLst>
              <a:gd name="adj" fmla="val 35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abgerundete Ecken 34">
            <a:extLst>
              <a:ext uri="{FF2B5EF4-FFF2-40B4-BE49-F238E27FC236}">
                <a16:creationId xmlns:a16="http://schemas.microsoft.com/office/drawing/2014/main" id="{D056E4C1-3B02-85E8-97B0-384883F74798}"/>
              </a:ext>
            </a:extLst>
          </p:cNvPr>
          <p:cNvSpPr>
            <a:spLocks/>
          </p:cNvSpPr>
          <p:nvPr/>
        </p:nvSpPr>
        <p:spPr>
          <a:xfrm>
            <a:off x="4651438" y="1425441"/>
            <a:ext cx="1916599" cy="2880029"/>
          </a:xfrm>
          <a:prstGeom prst="roundRect">
            <a:avLst>
              <a:gd name="adj" fmla="val 3568"/>
            </a:avLst>
          </a:prstGeom>
          <a:solidFill>
            <a:srgbClr val="E1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abgerundete Ecken 34">
            <a:extLst>
              <a:ext uri="{FF2B5EF4-FFF2-40B4-BE49-F238E27FC236}">
                <a16:creationId xmlns:a16="http://schemas.microsoft.com/office/drawing/2014/main" id="{7A2B078C-777C-E176-1E65-95E9AA8D71F7}"/>
              </a:ext>
            </a:extLst>
          </p:cNvPr>
          <p:cNvSpPr>
            <a:spLocks/>
          </p:cNvSpPr>
          <p:nvPr/>
        </p:nvSpPr>
        <p:spPr>
          <a:xfrm>
            <a:off x="6725696" y="1425441"/>
            <a:ext cx="1916599" cy="2880029"/>
          </a:xfrm>
          <a:prstGeom prst="roundRect">
            <a:avLst>
              <a:gd name="adj" fmla="val 3568"/>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10D61A47-0AC6-B7F3-3837-DA5183F10019}"/>
              </a:ext>
            </a:extLst>
          </p:cNvPr>
          <p:cNvSpPr txBox="1"/>
          <p:nvPr/>
        </p:nvSpPr>
        <p:spPr>
          <a:xfrm>
            <a:off x="2108131" y="3759472"/>
            <a:ext cx="467833" cy="215444"/>
          </a:xfrm>
          <a:prstGeom prst="rect">
            <a:avLst/>
          </a:prstGeom>
          <a:noFill/>
        </p:spPr>
        <p:txBody>
          <a:bodyPr wrap="square" rtlCol="0">
            <a:spAutoFit/>
          </a:bodyPr>
          <a:lstStyle/>
          <a:p>
            <a:r>
              <a:rPr lang="de-DE" sz="800">
                <a:solidFill>
                  <a:srgbClr val="3D3171"/>
                </a:solidFill>
              </a:rPr>
              <a:t>1-3</a:t>
            </a:r>
          </a:p>
        </p:txBody>
      </p:sp>
      <p:sp>
        <p:nvSpPr>
          <p:cNvPr id="20" name="Textfeld 19">
            <a:extLst>
              <a:ext uri="{FF2B5EF4-FFF2-40B4-BE49-F238E27FC236}">
                <a16:creationId xmlns:a16="http://schemas.microsoft.com/office/drawing/2014/main" id="{2F5BA6FA-40F3-8A97-3A63-68B1035B5C25}"/>
              </a:ext>
            </a:extLst>
          </p:cNvPr>
          <p:cNvSpPr txBox="1"/>
          <p:nvPr/>
        </p:nvSpPr>
        <p:spPr>
          <a:xfrm>
            <a:off x="3947258" y="3759472"/>
            <a:ext cx="467833" cy="215444"/>
          </a:xfrm>
          <a:prstGeom prst="rect">
            <a:avLst/>
          </a:prstGeom>
          <a:noFill/>
        </p:spPr>
        <p:txBody>
          <a:bodyPr wrap="square" rtlCol="0">
            <a:spAutoFit/>
          </a:bodyPr>
          <a:lstStyle/>
          <a:p>
            <a:r>
              <a:rPr lang="de-DE" sz="800">
                <a:solidFill>
                  <a:schemeClr val="bg1"/>
                </a:solidFill>
              </a:rPr>
              <a:t>2-4</a:t>
            </a:r>
          </a:p>
        </p:txBody>
      </p:sp>
      <p:sp>
        <p:nvSpPr>
          <p:cNvPr id="21" name="Textfeld 20">
            <a:extLst>
              <a:ext uri="{FF2B5EF4-FFF2-40B4-BE49-F238E27FC236}">
                <a16:creationId xmlns:a16="http://schemas.microsoft.com/office/drawing/2014/main" id="{A12FF835-78DB-EDC3-5523-DF91F5DE00B1}"/>
              </a:ext>
            </a:extLst>
          </p:cNvPr>
          <p:cNvSpPr txBox="1"/>
          <p:nvPr/>
        </p:nvSpPr>
        <p:spPr>
          <a:xfrm>
            <a:off x="6092655" y="3759472"/>
            <a:ext cx="467833" cy="215444"/>
          </a:xfrm>
          <a:prstGeom prst="rect">
            <a:avLst/>
          </a:prstGeom>
          <a:noFill/>
        </p:spPr>
        <p:txBody>
          <a:bodyPr wrap="square" rtlCol="0">
            <a:spAutoFit/>
          </a:bodyPr>
          <a:lstStyle/>
          <a:p>
            <a:r>
              <a:rPr lang="de-DE" sz="800">
                <a:solidFill>
                  <a:schemeClr val="bg1"/>
                </a:solidFill>
              </a:rPr>
              <a:t>2,3,5</a:t>
            </a:r>
          </a:p>
        </p:txBody>
      </p:sp>
      <p:sp>
        <p:nvSpPr>
          <p:cNvPr id="22" name="Textfeld 21">
            <a:extLst>
              <a:ext uri="{FF2B5EF4-FFF2-40B4-BE49-F238E27FC236}">
                <a16:creationId xmlns:a16="http://schemas.microsoft.com/office/drawing/2014/main" id="{587FB502-2680-4EF8-329A-60382B515520}"/>
              </a:ext>
            </a:extLst>
          </p:cNvPr>
          <p:cNvSpPr txBox="1"/>
          <p:nvPr/>
        </p:nvSpPr>
        <p:spPr>
          <a:xfrm>
            <a:off x="8443800" y="3759472"/>
            <a:ext cx="467833" cy="215444"/>
          </a:xfrm>
          <a:prstGeom prst="rect">
            <a:avLst/>
          </a:prstGeom>
          <a:noFill/>
        </p:spPr>
        <p:txBody>
          <a:bodyPr wrap="square" rtlCol="0">
            <a:spAutoFit/>
          </a:bodyPr>
          <a:lstStyle/>
          <a:p>
            <a:r>
              <a:rPr lang="de-DE" sz="800">
                <a:solidFill>
                  <a:srgbClr val="3D3171"/>
                </a:solidFill>
              </a:rPr>
              <a:t>6</a:t>
            </a:r>
          </a:p>
        </p:txBody>
      </p:sp>
      <p:grpSp>
        <p:nvGrpSpPr>
          <p:cNvPr id="25" name="Gruppieren 24">
            <a:extLst>
              <a:ext uri="{FF2B5EF4-FFF2-40B4-BE49-F238E27FC236}">
                <a16:creationId xmlns:a16="http://schemas.microsoft.com/office/drawing/2014/main" id="{015AB42A-5904-6D37-976B-39461895EB13}"/>
              </a:ext>
            </a:extLst>
          </p:cNvPr>
          <p:cNvGrpSpPr/>
          <p:nvPr/>
        </p:nvGrpSpPr>
        <p:grpSpPr>
          <a:xfrm>
            <a:off x="904987" y="1562513"/>
            <a:ext cx="1112465" cy="464080"/>
            <a:chOff x="730078" y="1385905"/>
            <a:chExt cx="2066323" cy="861995"/>
          </a:xfrm>
        </p:grpSpPr>
        <p:pic>
          <p:nvPicPr>
            <p:cNvPr id="23" name="Grafik 22">
              <a:extLst>
                <a:ext uri="{FF2B5EF4-FFF2-40B4-BE49-F238E27FC236}">
                  <a16:creationId xmlns:a16="http://schemas.microsoft.com/office/drawing/2014/main" id="{EE8ACF47-6357-AE06-D08E-7BA19E7582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078" y="2121903"/>
              <a:ext cx="2066323" cy="125997"/>
            </a:xfrm>
            <a:prstGeom prst="rect">
              <a:avLst/>
            </a:prstGeom>
          </p:spPr>
        </p:pic>
        <p:pic>
          <p:nvPicPr>
            <p:cNvPr id="24" name="Grafik 23">
              <a:extLst>
                <a:ext uri="{FF2B5EF4-FFF2-40B4-BE49-F238E27FC236}">
                  <a16:creationId xmlns:a16="http://schemas.microsoft.com/office/drawing/2014/main" id="{AC915A80-D97B-604E-CF4A-B80997AA328F}"/>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617902" y="1385905"/>
              <a:ext cx="363400" cy="587792"/>
            </a:xfrm>
            <a:prstGeom prst="rect">
              <a:avLst/>
            </a:prstGeom>
          </p:spPr>
        </p:pic>
      </p:grpSp>
      <p:pic>
        <p:nvPicPr>
          <p:cNvPr id="26" name="Grafik 25">
            <a:extLst>
              <a:ext uri="{FF2B5EF4-FFF2-40B4-BE49-F238E27FC236}">
                <a16:creationId xmlns:a16="http://schemas.microsoft.com/office/drawing/2014/main" id="{BE77AF9C-909E-E365-9A63-05D35F3373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24588" y="1609723"/>
            <a:ext cx="621780" cy="412230"/>
          </a:xfrm>
          <a:prstGeom prst="rect">
            <a:avLst/>
          </a:prstGeom>
        </p:spPr>
      </p:pic>
      <p:pic>
        <p:nvPicPr>
          <p:cNvPr id="27" name="Grafik 26">
            <a:extLst>
              <a:ext uri="{FF2B5EF4-FFF2-40B4-BE49-F238E27FC236}">
                <a16:creationId xmlns:a16="http://schemas.microsoft.com/office/drawing/2014/main" id="{12F0E999-10FA-9952-2887-B8629AA0E54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27071" y="2276640"/>
            <a:ext cx="1513849" cy="1338616"/>
          </a:xfrm>
          <a:prstGeom prst="rect">
            <a:avLst/>
          </a:prstGeom>
        </p:spPr>
      </p:pic>
      <p:pic>
        <p:nvPicPr>
          <p:cNvPr id="28" name="Grafik 27">
            <a:extLst>
              <a:ext uri="{FF2B5EF4-FFF2-40B4-BE49-F238E27FC236}">
                <a16:creationId xmlns:a16="http://schemas.microsoft.com/office/drawing/2014/main" id="{0150374E-06C6-2938-31E7-E77D456BF9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21708" y="1562513"/>
            <a:ext cx="724574" cy="463130"/>
          </a:xfrm>
          <a:prstGeom prst="rect">
            <a:avLst/>
          </a:prstGeom>
        </p:spPr>
      </p:pic>
      <p:pic>
        <p:nvPicPr>
          <p:cNvPr id="30" name="Grafik 29" descr="Ein Bild, das Text enthält.&#10;&#10;Automatisch generierte Beschreibung">
            <a:extLst>
              <a:ext uri="{FF2B5EF4-FFF2-40B4-BE49-F238E27FC236}">
                <a16:creationId xmlns:a16="http://schemas.microsoft.com/office/drawing/2014/main" id="{FDE826EF-43E9-39F7-B43B-452143427FB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778554" y="2276640"/>
            <a:ext cx="1513849" cy="1313473"/>
          </a:xfrm>
          <a:prstGeom prst="rect">
            <a:avLst/>
          </a:prstGeom>
        </p:spPr>
      </p:pic>
      <p:pic>
        <p:nvPicPr>
          <p:cNvPr id="31" name="Grafik 30">
            <a:extLst>
              <a:ext uri="{FF2B5EF4-FFF2-40B4-BE49-F238E27FC236}">
                <a16:creationId xmlns:a16="http://schemas.microsoft.com/office/drawing/2014/main" id="{6650924B-B598-04F2-2881-254D94C928DB}"/>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3087680" y="3892642"/>
            <a:ext cx="922224" cy="151246"/>
          </a:xfrm>
          <a:prstGeom prst="rect">
            <a:avLst/>
          </a:prstGeom>
        </p:spPr>
      </p:pic>
      <p:pic>
        <p:nvPicPr>
          <p:cNvPr id="32" name="Grafik 31">
            <a:extLst>
              <a:ext uri="{FF2B5EF4-FFF2-40B4-BE49-F238E27FC236}">
                <a16:creationId xmlns:a16="http://schemas.microsoft.com/office/drawing/2014/main" id="{CFEAF74D-BFBA-72C0-23E3-2D8680C3AFF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57695" y="2177814"/>
            <a:ext cx="1407049" cy="1534622"/>
          </a:xfrm>
          <a:prstGeom prst="rect">
            <a:avLst/>
          </a:prstGeom>
        </p:spPr>
      </p:pic>
      <p:pic>
        <p:nvPicPr>
          <p:cNvPr id="33" name="Grafik 32">
            <a:extLst>
              <a:ext uri="{FF2B5EF4-FFF2-40B4-BE49-F238E27FC236}">
                <a16:creationId xmlns:a16="http://schemas.microsoft.com/office/drawing/2014/main" id="{0ACFC632-4AB8-3328-0E74-A9727CBFB2B5}"/>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39657" y="3801503"/>
            <a:ext cx="1547492" cy="307634"/>
          </a:xfrm>
          <a:prstGeom prst="rect">
            <a:avLst/>
          </a:prstGeom>
        </p:spPr>
      </p:pic>
      <p:pic>
        <p:nvPicPr>
          <p:cNvPr id="35" name="Grafik 34">
            <a:extLst>
              <a:ext uri="{FF2B5EF4-FFF2-40B4-BE49-F238E27FC236}">
                <a16:creationId xmlns:a16="http://schemas.microsoft.com/office/drawing/2014/main" id="{6F3B0A01-BEE9-4CEB-1B4E-85D819FA182C}"/>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6711039" y="3692642"/>
            <a:ext cx="1916599" cy="530776"/>
          </a:xfrm>
          <a:prstGeom prst="rect">
            <a:avLst/>
          </a:prstGeom>
        </p:spPr>
      </p:pic>
      <p:pic>
        <p:nvPicPr>
          <p:cNvPr id="34" name="Grafik 33">
            <a:extLst>
              <a:ext uri="{FF2B5EF4-FFF2-40B4-BE49-F238E27FC236}">
                <a16:creationId xmlns:a16="http://schemas.microsoft.com/office/drawing/2014/main" id="{083E8571-1C58-419B-64A0-8F67D0BCBB20}"/>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5039945" y="3892642"/>
            <a:ext cx="1139584" cy="215444"/>
          </a:xfrm>
          <a:prstGeom prst="rect">
            <a:avLst/>
          </a:prstGeom>
        </p:spPr>
      </p:pic>
      <p:pic>
        <p:nvPicPr>
          <p:cNvPr id="36" name="Grafik 35">
            <a:extLst>
              <a:ext uri="{FF2B5EF4-FFF2-40B4-BE49-F238E27FC236}">
                <a16:creationId xmlns:a16="http://schemas.microsoft.com/office/drawing/2014/main" id="{995F63BF-0CFD-3E46-BB8E-1D4FB0DA6D94}"/>
              </a:ext>
            </a:extLst>
          </p:cNvPr>
          <p:cNvPicPr>
            <a:picLocks noChangeAspect="1"/>
          </p:cNvPicPr>
          <p:nvPr/>
        </p:nvPicPr>
        <p:blipFill rotWithShape="1">
          <a:blip r:embed="rId17"/>
          <a:srcRect l="-1" t="-1244" r="-7997" b="-757"/>
          <a:stretch/>
        </p:blipFill>
        <p:spPr>
          <a:xfrm>
            <a:off x="5179776" y="2197647"/>
            <a:ext cx="859922" cy="1418733"/>
          </a:xfrm>
          <a:prstGeom prst="rect">
            <a:avLst/>
          </a:prstGeom>
        </p:spPr>
      </p:pic>
      <p:pic>
        <p:nvPicPr>
          <p:cNvPr id="37" name="Grafik 36">
            <a:extLst>
              <a:ext uri="{FF2B5EF4-FFF2-40B4-BE49-F238E27FC236}">
                <a16:creationId xmlns:a16="http://schemas.microsoft.com/office/drawing/2014/main" id="{DEC8EB93-2B4A-D0FD-3324-07ACE7AA8CA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5187077" y="1503096"/>
            <a:ext cx="845321" cy="636263"/>
          </a:xfrm>
          <a:prstGeom prst="rect">
            <a:avLst/>
          </a:prstGeom>
        </p:spPr>
      </p:pic>
      <p:sp>
        <p:nvSpPr>
          <p:cNvPr id="15" name="Datumsplatzhalter 6">
            <a:extLst>
              <a:ext uri="{FF2B5EF4-FFF2-40B4-BE49-F238E27FC236}">
                <a16:creationId xmlns:a16="http://schemas.microsoft.com/office/drawing/2014/main" id="{AC492633-145B-B770-7CDE-6A4C35377708}"/>
              </a:ext>
            </a:extLst>
          </p:cNvPr>
          <p:cNvSpPr>
            <a:spLocks noGrp="1"/>
          </p:cNvSpPr>
          <p:nvPr>
            <p:ph type="dt" sz="half" idx="15"/>
          </p:nvPr>
        </p:nvSpPr>
        <p:spPr>
          <a:xfrm>
            <a:off x="7531511" y="4766400"/>
            <a:ext cx="787879" cy="274637"/>
          </a:xfrm>
        </p:spPr>
        <p:txBody>
          <a:bodyPr/>
          <a:lstStyle/>
          <a:p>
            <a:fld id="{35753F49-0413-B648-B04D-E78E1E511EE1}" type="datetime1">
              <a:rPr lang="de-DE" sz="1000" smtClean="0"/>
              <a:t>16.04.24</a:t>
            </a:fld>
            <a:endParaRPr lang="en-IN" sz="1000"/>
          </a:p>
        </p:txBody>
      </p:sp>
      <p:sp>
        <p:nvSpPr>
          <p:cNvPr id="16" name="Foliennummernplatzhalter 11">
            <a:extLst>
              <a:ext uri="{FF2B5EF4-FFF2-40B4-BE49-F238E27FC236}">
                <a16:creationId xmlns:a16="http://schemas.microsoft.com/office/drawing/2014/main" id="{58171496-0743-9226-B841-A7614D5DC2EB}"/>
              </a:ext>
            </a:extLst>
          </p:cNvPr>
          <p:cNvSpPr>
            <a:spLocks noGrp="1"/>
          </p:cNvSpPr>
          <p:nvPr>
            <p:ph type="sldNum" sz="quarter" idx="17"/>
          </p:nvPr>
        </p:nvSpPr>
        <p:spPr>
          <a:xfrm>
            <a:off x="8167058" y="4766400"/>
            <a:ext cx="568102" cy="274637"/>
          </a:xfrm>
        </p:spPr>
        <p:txBody>
          <a:bodyPr/>
          <a:lstStyle/>
          <a:p>
            <a:pPr>
              <a:defRPr/>
            </a:pPr>
            <a:r>
              <a:rPr lang="en-IN"/>
              <a:t>|    </a:t>
            </a:r>
            <a:fld id="{7B2119CD-3B2D-4CEB-B404-D2E3F8CD6D69}" type="slidenum">
              <a:rPr lang="en-IN" smtClean="0"/>
              <a:pPr>
                <a:defRPr/>
              </a:pPr>
              <a:t>41</a:t>
            </a:fld>
            <a:endParaRPr lang="en-IN"/>
          </a:p>
        </p:txBody>
      </p:sp>
    </p:spTree>
    <p:extLst>
      <p:ext uri="{BB962C8B-B14F-4D97-AF65-F5344CB8AC3E}">
        <p14:creationId xmlns:p14="http://schemas.microsoft.com/office/powerpoint/2010/main" val="2606857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0355E07-C562-4518-9F9E-2A7D3F7453E3}"/>
              </a:ext>
            </a:extLst>
          </p:cNvPr>
          <p:cNvSpPr>
            <a:spLocks noGrp="1"/>
          </p:cNvSpPr>
          <p:nvPr>
            <p:ph type="title"/>
          </p:nvPr>
        </p:nvSpPr>
        <p:spPr/>
        <p:txBody>
          <a:bodyPr/>
          <a:lstStyle/>
          <a:p>
            <a:r>
              <a:rPr lang="de-DE" dirty="0"/>
              <a:t>Verbinden Sie sich ganz einfach mit Ihrer App mit Ihrer Praxis</a:t>
            </a:r>
            <a:r>
              <a:rPr lang="de-DE" baseline="30000" dirty="0"/>
              <a:t>2</a:t>
            </a:r>
            <a:r>
              <a:rPr lang="de-DE" dirty="0"/>
              <a:t> über die Praxis-ID*</a:t>
            </a:r>
          </a:p>
        </p:txBody>
      </p:sp>
      <p:sp>
        <p:nvSpPr>
          <p:cNvPr id="4" name="Fußzeilenplatzhalter 3">
            <a:extLst>
              <a:ext uri="{FF2B5EF4-FFF2-40B4-BE49-F238E27FC236}">
                <a16:creationId xmlns:a16="http://schemas.microsoft.com/office/drawing/2014/main" id="{8EA17ABF-FD17-42F7-A2D8-3B5FE00E2483}"/>
              </a:ext>
            </a:extLst>
          </p:cNvPr>
          <p:cNvSpPr>
            <a:spLocks noGrp="1"/>
          </p:cNvSpPr>
          <p:nvPr>
            <p:ph type="ftr" sz="quarter" idx="18"/>
          </p:nvPr>
        </p:nvSpPr>
        <p:spPr/>
        <p:txBody>
          <a:bodyPr/>
          <a:lstStyle/>
          <a:p>
            <a:pPr lvl="0"/>
            <a:r>
              <a:rPr lang="de-DE" noProof="0" dirty="0"/>
              <a:t>© 2024 </a:t>
            </a:r>
            <a:r>
              <a:rPr lang="de-DE" dirty="0"/>
              <a:t>Abbott | ADC-78239 v4.0 | Geschützt </a:t>
            </a:r>
            <a:r>
              <a:rPr lang="de-DE" noProof="0" dirty="0"/>
              <a:t>und vertraulich - nicht verbreiten</a:t>
            </a:r>
            <a:endParaRPr lang="en-US" noProof="0" dirty="0"/>
          </a:p>
        </p:txBody>
      </p:sp>
      <p:sp>
        <p:nvSpPr>
          <p:cNvPr id="9" name="Textfeld 8">
            <a:extLst>
              <a:ext uri="{FF2B5EF4-FFF2-40B4-BE49-F238E27FC236}">
                <a16:creationId xmlns:a16="http://schemas.microsoft.com/office/drawing/2014/main" id="{BBE903B4-D474-432A-9EA5-7E9FA5C53DF6}"/>
              </a:ext>
            </a:extLst>
          </p:cNvPr>
          <p:cNvSpPr txBox="1"/>
          <p:nvPr/>
        </p:nvSpPr>
        <p:spPr>
          <a:xfrm>
            <a:off x="503001" y="3446000"/>
            <a:ext cx="1892597" cy="830997"/>
          </a:xfrm>
          <a:prstGeom prst="rect">
            <a:avLst/>
          </a:prstGeom>
          <a:noFill/>
        </p:spPr>
        <p:txBody>
          <a:bodyPr wrap="square" lIns="0" rIns="0" rtlCol="0">
            <a:spAutoFit/>
          </a:bodyPr>
          <a:lstStyle/>
          <a:p>
            <a:r>
              <a:rPr lang="de-DE" sz="1200" dirty="0">
                <a:latin typeface="Georgia" panose="02040502050405020303" pitchFamily="18" charset="0"/>
              </a:rPr>
              <a:t>Tippen Sie auf </a:t>
            </a:r>
            <a:r>
              <a:rPr lang="de-DE" sz="1200" b="1" dirty="0">
                <a:latin typeface="Georgia" panose="02040502050405020303" pitchFamily="18" charset="0"/>
              </a:rPr>
              <a:t>„Menü“ </a:t>
            </a:r>
            <a:br>
              <a:rPr lang="de-DE" sz="1200" dirty="0">
                <a:latin typeface="Georgia" panose="02040502050405020303" pitchFamily="18" charset="0"/>
              </a:rPr>
            </a:br>
            <a:r>
              <a:rPr lang="de-DE" sz="1200" dirty="0">
                <a:latin typeface="Georgia" panose="02040502050405020303" pitchFamily="18" charset="0"/>
              </a:rPr>
              <a:t>und gehen Sie auf </a:t>
            </a:r>
            <a:r>
              <a:rPr lang="de-DE" sz="1200" b="1" dirty="0">
                <a:latin typeface="Georgia" panose="02040502050405020303" pitchFamily="18" charset="0"/>
              </a:rPr>
              <a:t>„Verbundene Apps“. </a:t>
            </a:r>
            <a:r>
              <a:rPr lang="de-DE" sz="1200" dirty="0">
                <a:latin typeface="Georgia" panose="02040502050405020303" pitchFamily="18" charset="0"/>
              </a:rPr>
              <a:t>Wählen Sie </a:t>
            </a:r>
            <a:r>
              <a:rPr lang="de-DE" sz="1200" b="1" dirty="0">
                <a:latin typeface="Georgia" panose="02040502050405020303" pitchFamily="18" charset="0"/>
              </a:rPr>
              <a:t>„</a:t>
            </a:r>
            <a:r>
              <a:rPr lang="de-DE" sz="1200" b="1" dirty="0" err="1">
                <a:latin typeface="Georgia" panose="02040502050405020303" pitchFamily="18" charset="0"/>
              </a:rPr>
              <a:t>LibreView</a:t>
            </a:r>
            <a:r>
              <a:rPr lang="de-DE" sz="1200" b="1" dirty="0">
                <a:latin typeface="Georgia" panose="02040502050405020303" pitchFamily="18" charset="0"/>
              </a:rPr>
              <a:t>“.</a:t>
            </a:r>
          </a:p>
        </p:txBody>
      </p:sp>
      <p:sp>
        <p:nvSpPr>
          <p:cNvPr id="10" name="Textfeld 9">
            <a:extLst>
              <a:ext uri="{FF2B5EF4-FFF2-40B4-BE49-F238E27FC236}">
                <a16:creationId xmlns:a16="http://schemas.microsoft.com/office/drawing/2014/main" id="{750A142A-4970-4993-ACC4-4236A82C3277}"/>
              </a:ext>
            </a:extLst>
          </p:cNvPr>
          <p:cNvSpPr txBox="1"/>
          <p:nvPr/>
        </p:nvSpPr>
        <p:spPr>
          <a:xfrm>
            <a:off x="2653031" y="3446000"/>
            <a:ext cx="1751474" cy="646331"/>
          </a:xfrm>
          <a:prstGeom prst="rect">
            <a:avLst/>
          </a:prstGeom>
          <a:noFill/>
        </p:spPr>
        <p:txBody>
          <a:bodyPr wrap="square" rtlCol="0">
            <a:spAutoFit/>
          </a:bodyPr>
          <a:lstStyle/>
          <a:p>
            <a:r>
              <a:rPr lang="de-DE" sz="1200">
                <a:latin typeface="Georgia" panose="02040502050405020303" pitchFamily="18" charset="0"/>
              </a:rPr>
              <a:t>Tippen Sie auf </a:t>
            </a:r>
            <a:br>
              <a:rPr lang="de-DE" sz="1200">
                <a:latin typeface="Georgia" panose="02040502050405020303" pitchFamily="18" charset="0"/>
              </a:rPr>
            </a:br>
            <a:r>
              <a:rPr lang="de-DE" sz="1200" b="1">
                <a:latin typeface="Georgia" panose="02040502050405020303" pitchFamily="18" charset="0"/>
              </a:rPr>
              <a:t>„Mit einer Praxis verbinden“.</a:t>
            </a:r>
          </a:p>
        </p:txBody>
      </p:sp>
      <p:sp>
        <p:nvSpPr>
          <p:cNvPr id="11" name="Textfeld 10">
            <a:extLst>
              <a:ext uri="{FF2B5EF4-FFF2-40B4-BE49-F238E27FC236}">
                <a16:creationId xmlns:a16="http://schemas.microsoft.com/office/drawing/2014/main" id="{16211633-4F33-4DA3-9C52-F797C97E9DC1}"/>
              </a:ext>
            </a:extLst>
          </p:cNvPr>
          <p:cNvSpPr txBox="1"/>
          <p:nvPr/>
        </p:nvSpPr>
        <p:spPr>
          <a:xfrm>
            <a:off x="4850057" y="3446000"/>
            <a:ext cx="1494486" cy="830997"/>
          </a:xfrm>
          <a:prstGeom prst="rect">
            <a:avLst/>
          </a:prstGeom>
          <a:noFill/>
        </p:spPr>
        <p:txBody>
          <a:bodyPr wrap="square" rtlCol="0">
            <a:spAutoFit/>
          </a:bodyPr>
          <a:lstStyle/>
          <a:p>
            <a:r>
              <a:rPr lang="de-DE" sz="1200">
                <a:latin typeface="Georgia" panose="02040502050405020303" pitchFamily="18" charset="0"/>
              </a:rPr>
              <a:t>Geben Sie die Praxis-ID ein und tippen Sie danach auf </a:t>
            </a:r>
            <a:r>
              <a:rPr lang="de-DE" sz="1200" b="1">
                <a:latin typeface="Georgia" panose="02040502050405020303" pitchFamily="18" charset="0"/>
              </a:rPr>
              <a:t>„Weiter“</a:t>
            </a:r>
            <a:r>
              <a:rPr lang="de-DE" sz="1200">
                <a:latin typeface="Georgia" panose="02040502050405020303" pitchFamily="18" charset="0"/>
              </a:rPr>
              <a:t>.</a:t>
            </a:r>
          </a:p>
        </p:txBody>
      </p:sp>
      <p:sp>
        <p:nvSpPr>
          <p:cNvPr id="14" name="Textfeld 13">
            <a:extLst>
              <a:ext uri="{FF2B5EF4-FFF2-40B4-BE49-F238E27FC236}">
                <a16:creationId xmlns:a16="http://schemas.microsoft.com/office/drawing/2014/main" id="{05E1A3DF-81C1-4615-AAD8-D25237130EF7}"/>
              </a:ext>
            </a:extLst>
          </p:cNvPr>
          <p:cNvSpPr txBox="1"/>
          <p:nvPr/>
        </p:nvSpPr>
        <p:spPr>
          <a:xfrm>
            <a:off x="6668898" y="3446000"/>
            <a:ext cx="1855038" cy="830997"/>
          </a:xfrm>
          <a:prstGeom prst="rect">
            <a:avLst/>
          </a:prstGeom>
          <a:noFill/>
        </p:spPr>
        <p:txBody>
          <a:bodyPr wrap="square" lIns="91440" tIns="45720" rIns="91440" bIns="45720" rtlCol="0" anchor="t">
            <a:spAutoFit/>
          </a:bodyPr>
          <a:lstStyle/>
          <a:p>
            <a:r>
              <a:rPr lang="de-DE" sz="1200">
                <a:latin typeface="Georgia"/>
              </a:rPr>
              <a:t>Prüfen Sie die Kontaktinformationen</a:t>
            </a:r>
          </a:p>
          <a:p>
            <a:r>
              <a:rPr lang="de-DE" sz="1200">
                <a:latin typeface="Georgia"/>
              </a:rPr>
              <a:t>Ihrer Praxis und wählen Sie </a:t>
            </a:r>
            <a:r>
              <a:rPr lang="de-DE" sz="1200" b="1">
                <a:latin typeface="Georgia"/>
              </a:rPr>
              <a:t>„Verbinden“</a:t>
            </a:r>
            <a:r>
              <a:rPr lang="de-DE" sz="1200">
                <a:latin typeface="Georgia"/>
              </a:rPr>
              <a:t>.</a:t>
            </a:r>
          </a:p>
        </p:txBody>
      </p:sp>
      <p:sp>
        <p:nvSpPr>
          <p:cNvPr id="21" name="object 118">
            <a:extLst>
              <a:ext uri="{FF2B5EF4-FFF2-40B4-BE49-F238E27FC236}">
                <a16:creationId xmlns:a16="http://schemas.microsoft.com/office/drawing/2014/main" id="{DC6912A3-3B53-1347-8932-6931DE564AB1}"/>
              </a:ext>
            </a:extLst>
          </p:cNvPr>
          <p:cNvSpPr/>
          <p:nvPr/>
        </p:nvSpPr>
        <p:spPr>
          <a:xfrm>
            <a:off x="4432251" y="2247900"/>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solidFill>
                <a:schemeClr val="bg1"/>
              </a:solidFill>
            </a:endParaRPr>
          </a:p>
        </p:txBody>
      </p:sp>
      <p:sp>
        <p:nvSpPr>
          <p:cNvPr id="23" name="object 118">
            <a:extLst>
              <a:ext uri="{FF2B5EF4-FFF2-40B4-BE49-F238E27FC236}">
                <a16:creationId xmlns:a16="http://schemas.microsoft.com/office/drawing/2014/main" id="{25DC5F1A-F5A9-B846-8F43-C0C5B693EEA9}"/>
              </a:ext>
            </a:extLst>
          </p:cNvPr>
          <p:cNvSpPr/>
          <p:nvPr/>
        </p:nvSpPr>
        <p:spPr>
          <a:xfrm>
            <a:off x="2308359" y="2247900"/>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solidFill>
                <a:schemeClr val="bg1"/>
              </a:solidFill>
            </a:endParaRPr>
          </a:p>
        </p:txBody>
      </p:sp>
      <p:sp>
        <p:nvSpPr>
          <p:cNvPr id="34" name="object 53">
            <a:extLst>
              <a:ext uri="{FF2B5EF4-FFF2-40B4-BE49-F238E27FC236}">
                <a16:creationId xmlns:a16="http://schemas.microsoft.com/office/drawing/2014/main" id="{B68192AE-C96C-425F-950F-37FD8EF4A33F}"/>
              </a:ext>
            </a:extLst>
          </p:cNvPr>
          <p:cNvSpPr/>
          <p:nvPr/>
        </p:nvSpPr>
        <p:spPr>
          <a:xfrm>
            <a:off x="2346509" y="3529016"/>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36" name="object 53">
            <a:extLst>
              <a:ext uri="{FF2B5EF4-FFF2-40B4-BE49-F238E27FC236}">
                <a16:creationId xmlns:a16="http://schemas.microsoft.com/office/drawing/2014/main" id="{EB81347D-4451-443F-BE05-C39397F31164}"/>
              </a:ext>
            </a:extLst>
          </p:cNvPr>
          <p:cNvSpPr/>
          <p:nvPr/>
        </p:nvSpPr>
        <p:spPr>
          <a:xfrm>
            <a:off x="4453594" y="3529016"/>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37" name="object 53">
            <a:extLst>
              <a:ext uri="{FF2B5EF4-FFF2-40B4-BE49-F238E27FC236}">
                <a16:creationId xmlns:a16="http://schemas.microsoft.com/office/drawing/2014/main" id="{A03FF767-A5E4-4211-9C64-F3CC70E9640F}"/>
              </a:ext>
            </a:extLst>
          </p:cNvPr>
          <p:cNvSpPr/>
          <p:nvPr/>
        </p:nvSpPr>
        <p:spPr>
          <a:xfrm>
            <a:off x="6598470" y="3542311"/>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13" name="Textplatzhalter 12">
            <a:extLst>
              <a:ext uri="{FF2B5EF4-FFF2-40B4-BE49-F238E27FC236}">
                <a16:creationId xmlns:a16="http://schemas.microsoft.com/office/drawing/2014/main" id="{6970FF29-1A70-0BC0-942E-BDD4ED2D7FE0}"/>
              </a:ext>
            </a:extLst>
          </p:cNvPr>
          <p:cNvSpPr>
            <a:spLocks noGrp="1"/>
          </p:cNvSpPr>
          <p:nvPr>
            <p:ph type="body" sz="quarter" idx="10"/>
          </p:nvPr>
        </p:nvSpPr>
        <p:spPr/>
        <p:txBody>
          <a:bodyPr/>
          <a:lstStyle/>
          <a:p>
            <a:r>
              <a:rPr lang="de-DE" dirty="0"/>
              <a:t>So unterstützt Sie LibreView</a:t>
            </a:r>
            <a:r>
              <a:rPr lang="de-DE" baseline="30000" dirty="0"/>
              <a:t>1</a:t>
            </a:r>
          </a:p>
          <a:p>
            <a:endParaRPr lang="de-DE" dirty="0"/>
          </a:p>
        </p:txBody>
      </p:sp>
      <p:sp>
        <p:nvSpPr>
          <p:cNvPr id="47" name="Textplatzhalter 46">
            <a:extLst>
              <a:ext uri="{FF2B5EF4-FFF2-40B4-BE49-F238E27FC236}">
                <a16:creationId xmlns:a16="http://schemas.microsoft.com/office/drawing/2014/main" id="{5DE35A3E-8235-899D-AB52-7E6DFEBD2D4A}"/>
              </a:ext>
            </a:extLst>
          </p:cNvPr>
          <p:cNvSpPr>
            <a:spLocks noGrp="1"/>
          </p:cNvSpPr>
          <p:nvPr>
            <p:ph type="body" sz="quarter" idx="19"/>
          </p:nvPr>
        </p:nvSpPr>
        <p:spPr>
          <a:xfrm>
            <a:off x="495236" y="4471988"/>
            <a:ext cx="8239922" cy="308464"/>
          </a:xfrm>
        </p:spPr>
        <p:txBody>
          <a:bodyPr/>
          <a:lstStyle/>
          <a:p>
            <a:r>
              <a:rPr lang="de-DE"/>
              <a:t>*Bei der Praxis-ID handelt es sich um einen eindeutigen 8- bis 16-stelligen Code. Dieser Code wird erzeugt, sobald Ihr Arzt bzw. jemand aus dessen Praxisteam die Praxisfunktion des </a:t>
            </a:r>
            <a:r>
              <a:rPr lang="de-DE" err="1"/>
              <a:t>LibreView</a:t>
            </a:r>
            <a:r>
              <a:rPr lang="de-DE"/>
              <a:t>-Fachkreise-Kontos aktiviert.  Wenn Ihrem Arzt seine </a:t>
            </a:r>
            <a:r>
              <a:rPr lang="de-DE" err="1"/>
              <a:t>LibreView</a:t>
            </a:r>
            <a:r>
              <a:rPr lang="de-DE"/>
              <a:t> Praxis-ID nicht bekannt ist, kann er diese nach Anmeldung im </a:t>
            </a:r>
            <a:r>
              <a:rPr lang="de-DE" err="1"/>
              <a:t>LibreView</a:t>
            </a:r>
            <a:r>
              <a:rPr lang="de-DE"/>
              <a:t>-Fachkreise-Konto im Bereich der Praxis-Informationen abfragen.</a:t>
            </a:r>
            <a:br>
              <a:rPr lang="de-DE"/>
            </a:br>
            <a:r>
              <a:rPr lang="de-DE" b="1"/>
              <a:t>1. </a:t>
            </a:r>
            <a:r>
              <a:rPr lang="de-DE" err="1"/>
              <a:t>LibreView</a:t>
            </a:r>
            <a:r>
              <a:rPr lang="de-DE"/>
              <a:t> ist eine cloudbasierte Anwendung. Die </a:t>
            </a:r>
            <a:r>
              <a:rPr lang="de-DE" err="1"/>
              <a:t>LibreView</a:t>
            </a:r>
            <a:r>
              <a:rPr lang="de-DE"/>
              <a:t> Website ist nur mit bestimmten Betriebssystemen und Browsern kompatibel. Weitere Informationen finden Sie unter </a:t>
            </a:r>
            <a:r>
              <a:rPr lang="de-DE" err="1"/>
              <a:t>www.LibreView.com</a:t>
            </a:r>
            <a:r>
              <a:rPr lang="de-DE"/>
              <a:t>. </a:t>
            </a:r>
            <a:r>
              <a:rPr lang="de-DE" b="1"/>
              <a:t>2. </a:t>
            </a:r>
            <a:r>
              <a:rPr lang="de-DE"/>
              <a:t>Die </a:t>
            </a:r>
            <a:r>
              <a:rPr lang="de-DE" err="1"/>
              <a:t>FreeStyle</a:t>
            </a:r>
            <a:r>
              <a:rPr lang="de-DE"/>
              <a:t> Libre 3 App wurde entwickelt, um den Datenaustausch zwischen Menschen mit Diabetes und ihren Gesundheitsdienstleistenden und Pflegekräften zu erleichtern.</a:t>
            </a:r>
          </a:p>
        </p:txBody>
      </p:sp>
      <p:sp>
        <p:nvSpPr>
          <p:cNvPr id="5" name="Datumsplatzhalter 4">
            <a:extLst>
              <a:ext uri="{FF2B5EF4-FFF2-40B4-BE49-F238E27FC236}">
                <a16:creationId xmlns:a16="http://schemas.microsoft.com/office/drawing/2014/main" id="{D655781A-AC17-249E-476E-3A098FE90329}"/>
              </a:ext>
            </a:extLst>
          </p:cNvPr>
          <p:cNvSpPr>
            <a:spLocks noGrp="1"/>
          </p:cNvSpPr>
          <p:nvPr>
            <p:ph type="dt" sz="half" idx="15"/>
          </p:nvPr>
        </p:nvSpPr>
        <p:spPr>
          <a:xfrm>
            <a:off x="7531511" y="4766400"/>
            <a:ext cx="787879" cy="274637"/>
          </a:xfrm>
        </p:spPr>
        <p:txBody>
          <a:bodyPr/>
          <a:lstStyle/>
          <a:p>
            <a:fld id="{5EBF4162-22CD-E647-B584-AB5AC105539E}" type="datetime1">
              <a:rPr lang="de-DE" sz="1000" smtClean="0"/>
              <a:t>16.04.24</a:t>
            </a:fld>
            <a:endParaRPr lang="en-IN" sz="1000"/>
          </a:p>
        </p:txBody>
      </p:sp>
      <p:sp>
        <p:nvSpPr>
          <p:cNvPr id="6" name="Foliennummernplatzhalter 5">
            <a:extLst>
              <a:ext uri="{FF2B5EF4-FFF2-40B4-BE49-F238E27FC236}">
                <a16:creationId xmlns:a16="http://schemas.microsoft.com/office/drawing/2014/main" id="{748E2AD3-DD49-684D-F621-2369493E8491}"/>
              </a:ext>
            </a:extLst>
          </p:cNvPr>
          <p:cNvSpPr>
            <a:spLocks noGrp="1"/>
          </p:cNvSpPr>
          <p:nvPr>
            <p:ph type="sldNum" sz="quarter" idx="17"/>
          </p:nvPr>
        </p:nvSpPr>
        <p:spPr>
          <a:xfrm>
            <a:off x="8167058" y="4766400"/>
            <a:ext cx="568102" cy="274637"/>
          </a:xfrm>
        </p:spPr>
        <p:txBody>
          <a:bodyPr/>
          <a:lstStyle/>
          <a:p>
            <a:pPr>
              <a:defRPr/>
            </a:pPr>
            <a:r>
              <a:rPr lang="en-IN"/>
              <a:t>|    </a:t>
            </a:r>
            <a:fld id="{7B2119CD-3B2D-4CEB-B404-D2E3F8CD6D69}" type="slidenum">
              <a:rPr lang="en-IN" smtClean="0"/>
              <a:pPr>
                <a:defRPr/>
              </a:pPr>
              <a:t>42</a:t>
            </a:fld>
            <a:endParaRPr lang="en-IN"/>
          </a:p>
        </p:txBody>
      </p:sp>
      <p:sp>
        <p:nvSpPr>
          <p:cNvPr id="51" name="object 118">
            <a:extLst>
              <a:ext uri="{FF2B5EF4-FFF2-40B4-BE49-F238E27FC236}">
                <a16:creationId xmlns:a16="http://schemas.microsoft.com/office/drawing/2014/main" id="{147B2E1E-405A-9561-C1F2-7341AD5BFCB1}"/>
              </a:ext>
            </a:extLst>
          </p:cNvPr>
          <p:cNvSpPr/>
          <p:nvPr/>
        </p:nvSpPr>
        <p:spPr>
          <a:xfrm>
            <a:off x="6588021" y="2238657"/>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solidFill>
                <a:schemeClr val="bg1"/>
              </a:solidFill>
            </a:endParaRPr>
          </a:p>
        </p:txBody>
      </p:sp>
      <p:pic>
        <p:nvPicPr>
          <p:cNvPr id="52" name="Grafik 51" descr="Ein Bild, das Text enthält.&#10;&#10;Automatisch generierte Beschreibung">
            <a:extLst>
              <a:ext uri="{FF2B5EF4-FFF2-40B4-BE49-F238E27FC236}">
                <a16:creationId xmlns:a16="http://schemas.microsoft.com/office/drawing/2014/main" id="{AA912B98-D2D0-0DA0-2B43-62ED87FDC49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0063" y="1213719"/>
            <a:ext cx="1323755" cy="2318518"/>
          </a:xfrm>
          <a:prstGeom prst="rect">
            <a:avLst/>
          </a:prstGeom>
        </p:spPr>
      </p:pic>
      <p:pic>
        <p:nvPicPr>
          <p:cNvPr id="53" name="Grafik 52" descr="Ein Bild, das Text enthält.&#10;&#10;Automatisch generierte Beschreibung">
            <a:extLst>
              <a:ext uri="{FF2B5EF4-FFF2-40B4-BE49-F238E27FC236}">
                <a16:creationId xmlns:a16="http://schemas.microsoft.com/office/drawing/2014/main" id="{DF146C24-FEB0-0D2C-DC0D-4E9C9DED674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59827" y="1213719"/>
            <a:ext cx="1323755" cy="2318518"/>
          </a:xfrm>
          <a:prstGeom prst="rect">
            <a:avLst/>
          </a:prstGeom>
        </p:spPr>
      </p:pic>
      <p:pic>
        <p:nvPicPr>
          <p:cNvPr id="54" name="Grafik 53" descr="Ein Bild, das Text enthält.&#10;&#10;Automatisch generierte Beschreibung">
            <a:extLst>
              <a:ext uri="{FF2B5EF4-FFF2-40B4-BE49-F238E27FC236}">
                <a16:creationId xmlns:a16="http://schemas.microsoft.com/office/drawing/2014/main" id="{D26CB08E-A504-9CDC-EC62-82B97322EFB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99591" y="1213719"/>
            <a:ext cx="1323755" cy="2318518"/>
          </a:xfrm>
          <a:prstGeom prst="rect">
            <a:avLst/>
          </a:prstGeom>
        </p:spPr>
      </p:pic>
      <p:pic>
        <p:nvPicPr>
          <p:cNvPr id="55" name="Grafik 54" descr="Ein Bild, das Text enthält.&#10;&#10;Automatisch generierte Beschreibung">
            <a:extLst>
              <a:ext uri="{FF2B5EF4-FFF2-40B4-BE49-F238E27FC236}">
                <a16:creationId xmlns:a16="http://schemas.microsoft.com/office/drawing/2014/main" id="{E8BACA6A-23D0-F28F-FAF6-D301E74F7DA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39355" y="1213719"/>
            <a:ext cx="1323755" cy="2318518"/>
          </a:xfrm>
          <a:prstGeom prst="rect">
            <a:avLst/>
          </a:prstGeom>
        </p:spPr>
      </p:pic>
      <p:sp>
        <p:nvSpPr>
          <p:cNvPr id="18" name="Oval 102">
            <a:extLst>
              <a:ext uri="{FF2B5EF4-FFF2-40B4-BE49-F238E27FC236}">
                <a16:creationId xmlns:a16="http://schemas.microsoft.com/office/drawing/2014/main" id="{3294D6AB-DC90-33A6-C1BB-C9A597776836}"/>
              </a:ext>
            </a:extLst>
          </p:cNvPr>
          <p:cNvSpPr/>
          <p:nvPr/>
        </p:nvSpPr>
        <p:spPr>
          <a:xfrm>
            <a:off x="615453" y="1449975"/>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1</a:t>
            </a:r>
          </a:p>
        </p:txBody>
      </p:sp>
      <p:sp>
        <p:nvSpPr>
          <p:cNvPr id="20" name="Oval 102">
            <a:extLst>
              <a:ext uri="{FF2B5EF4-FFF2-40B4-BE49-F238E27FC236}">
                <a16:creationId xmlns:a16="http://schemas.microsoft.com/office/drawing/2014/main" id="{B25CA858-9EC1-AD19-D070-9B40D83D84BB}"/>
              </a:ext>
            </a:extLst>
          </p:cNvPr>
          <p:cNvSpPr/>
          <p:nvPr/>
        </p:nvSpPr>
        <p:spPr>
          <a:xfrm>
            <a:off x="2752318" y="1449975"/>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2</a:t>
            </a:r>
          </a:p>
        </p:txBody>
      </p:sp>
      <p:sp>
        <p:nvSpPr>
          <p:cNvPr id="17" name="Oval 102">
            <a:extLst>
              <a:ext uri="{FF2B5EF4-FFF2-40B4-BE49-F238E27FC236}">
                <a16:creationId xmlns:a16="http://schemas.microsoft.com/office/drawing/2014/main" id="{F3611F01-0DA0-5DBE-D04C-DFF20890B048}"/>
              </a:ext>
            </a:extLst>
          </p:cNvPr>
          <p:cNvSpPr/>
          <p:nvPr/>
        </p:nvSpPr>
        <p:spPr>
          <a:xfrm>
            <a:off x="4891053" y="1449975"/>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3</a:t>
            </a:r>
          </a:p>
        </p:txBody>
      </p:sp>
      <p:sp>
        <p:nvSpPr>
          <p:cNvPr id="15" name="Oval 102">
            <a:extLst>
              <a:ext uri="{FF2B5EF4-FFF2-40B4-BE49-F238E27FC236}">
                <a16:creationId xmlns:a16="http://schemas.microsoft.com/office/drawing/2014/main" id="{305E8F2D-3820-ED6C-746C-C5EFA85E374B}"/>
              </a:ext>
            </a:extLst>
          </p:cNvPr>
          <p:cNvSpPr/>
          <p:nvPr/>
        </p:nvSpPr>
        <p:spPr>
          <a:xfrm>
            <a:off x="7042181" y="1449975"/>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4</a:t>
            </a:r>
          </a:p>
        </p:txBody>
      </p:sp>
    </p:spTree>
    <p:extLst>
      <p:ext uri="{BB962C8B-B14F-4D97-AF65-F5344CB8AC3E}">
        <p14:creationId xmlns:p14="http://schemas.microsoft.com/office/powerpoint/2010/main" val="2575044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0355E07-C562-4518-9F9E-2A7D3F7453E3}"/>
              </a:ext>
            </a:extLst>
          </p:cNvPr>
          <p:cNvSpPr>
            <a:spLocks noGrp="1"/>
          </p:cNvSpPr>
          <p:nvPr>
            <p:ph type="title"/>
          </p:nvPr>
        </p:nvSpPr>
        <p:spPr/>
        <p:txBody>
          <a:bodyPr/>
          <a:lstStyle/>
          <a:p>
            <a:r>
              <a:rPr lang="de-DE"/>
              <a:t>Verbinden Sie sich ganz einfach mit Ihrer App mit Ihrer Praxis</a:t>
            </a:r>
            <a:r>
              <a:rPr lang="de-DE" baseline="30000"/>
              <a:t>2</a:t>
            </a:r>
            <a:r>
              <a:rPr lang="de-DE"/>
              <a:t> über eine Einladung Ihrer Praxis</a:t>
            </a:r>
          </a:p>
        </p:txBody>
      </p:sp>
      <p:sp>
        <p:nvSpPr>
          <p:cNvPr id="4" name="Fußzeilenplatzhalter 3">
            <a:extLst>
              <a:ext uri="{FF2B5EF4-FFF2-40B4-BE49-F238E27FC236}">
                <a16:creationId xmlns:a16="http://schemas.microsoft.com/office/drawing/2014/main" id="{8EA17ABF-FD17-42F7-A2D8-3B5FE00E2483}"/>
              </a:ext>
            </a:extLst>
          </p:cNvPr>
          <p:cNvSpPr>
            <a:spLocks noGrp="1"/>
          </p:cNvSpPr>
          <p:nvPr>
            <p:ph type="ftr" sz="quarter" idx="18"/>
          </p:nvPr>
        </p:nvSpPr>
        <p:spPr/>
        <p:txBody>
          <a:bodyPr/>
          <a:lstStyle/>
          <a:p>
            <a:pPr lvl="0"/>
            <a:r>
              <a:rPr lang="de-DE" noProof="0" dirty="0"/>
              <a:t>© 2024 </a:t>
            </a:r>
            <a:r>
              <a:rPr lang="de-DE" dirty="0"/>
              <a:t>Abbott | ADC-78239 v4.0 | Geschützt </a:t>
            </a:r>
            <a:r>
              <a:rPr lang="de-DE" noProof="0" dirty="0"/>
              <a:t>und vertraulich - nicht verbreiten</a:t>
            </a:r>
            <a:endParaRPr lang="en-US" noProof="0" dirty="0"/>
          </a:p>
        </p:txBody>
      </p:sp>
      <p:sp>
        <p:nvSpPr>
          <p:cNvPr id="9" name="Textfeld 8">
            <a:extLst>
              <a:ext uri="{FF2B5EF4-FFF2-40B4-BE49-F238E27FC236}">
                <a16:creationId xmlns:a16="http://schemas.microsoft.com/office/drawing/2014/main" id="{BBE903B4-D474-432A-9EA5-7E9FA5C53DF6}"/>
              </a:ext>
            </a:extLst>
          </p:cNvPr>
          <p:cNvSpPr txBox="1"/>
          <p:nvPr/>
        </p:nvSpPr>
        <p:spPr>
          <a:xfrm>
            <a:off x="503001" y="3446000"/>
            <a:ext cx="2397148" cy="646331"/>
          </a:xfrm>
          <a:prstGeom prst="rect">
            <a:avLst/>
          </a:prstGeom>
          <a:noFill/>
        </p:spPr>
        <p:txBody>
          <a:bodyPr wrap="square" lIns="0" rIns="0" rtlCol="0">
            <a:spAutoFit/>
          </a:bodyPr>
          <a:lstStyle/>
          <a:p>
            <a:r>
              <a:rPr lang="de-DE" sz="1200" dirty="0">
                <a:latin typeface="Georgia" panose="02040502050405020303" pitchFamily="18" charset="0"/>
              </a:rPr>
              <a:t>Tippen Sie auf </a:t>
            </a:r>
            <a:r>
              <a:rPr lang="de-DE" sz="1200" b="1" dirty="0">
                <a:latin typeface="Georgia" panose="02040502050405020303" pitchFamily="18" charset="0"/>
              </a:rPr>
              <a:t>„Menü“ </a:t>
            </a:r>
            <a:r>
              <a:rPr lang="de-DE" sz="1200" dirty="0">
                <a:latin typeface="Georgia" panose="02040502050405020303" pitchFamily="18" charset="0"/>
              </a:rPr>
              <a:t>und gehen Sie auf </a:t>
            </a:r>
            <a:r>
              <a:rPr lang="de-DE" sz="1200" b="1" dirty="0">
                <a:latin typeface="Georgia" panose="02040502050405020303" pitchFamily="18" charset="0"/>
              </a:rPr>
              <a:t>„Verbundene Apps“</a:t>
            </a:r>
            <a:r>
              <a:rPr lang="de-DE" sz="1200" dirty="0">
                <a:latin typeface="Georgia" panose="02040502050405020303" pitchFamily="18" charset="0"/>
              </a:rPr>
              <a:t>. Wählen Sie </a:t>
            </a:r>
            <a:r>
              <a:rPr lang="de-DE" sz="1200" b="1" dirty="0">
                <a:latin typeface="Georgia" panose="02040502050405020303" pitchFamily="18" charset="0"/>
              </a:rPr>
              <a:t>„</a:t>
            </a:r>
            <a:r>
              <a:rPr lang="de-DE" sz="1200" b="1" dirty="0" err="1">
                <a:latin typeface="Georgia" panose="02040502050405020303" pitchFamily="18" charset="0"/>
              </a:rPr>
              <a:t>LibreView</a:t>
            </a:r>
            <a:r>
              <a:rPr lang="de-DE" sz="1200" b="1" dirty="0">
                <a:latin typeface="Georgia" panose="02040502050405020303" pitchFamily="18" charset="0"/>
              </a:rPr>
              <a:t>“</a:t>
            </a:r>
            <a:r>
              <a:rPr lang="de-DE" sz="1200" dirty="0">
                <a:latin typeface="Georgia" panose="02040502050405020303" pitchFamily="18" charset="0"/>
              </a:rPr>
              <a:t>.</a:t>
            </a:r>
            <a:endParaRPr lang="de-DE" sz="1200" b="1" dirty="0">
              <a:latin typeface="Georgia" panose="02040502050405020303" pitchFamily="18" charset="0"/>
            </a:endParaRPr>
          </a:p>
        </p:txBody>
      </p:sp>
      <p:sp>
        <p:nvSpPr>
          <p:cNvPr id="10" name="Textfeld 9">
            <a:extLst>
              <a:ext uri="{FF2B5EF4-FFF2-40B4-BE49-F238E27FC236}">
                <a16:creationId xmlns:a16="http://schemas.microsoft.com/office/drawing/2014/main" id="{750A142A-4970-4993-ACC4-4236A82C3277}"/>
              </a:ext>
            </a:extLst>
          </p:cNvPr>
          <p:cNvSpPr txBox="1"/>
          <p:nvPr/>
        </p:nvSpPr>
        <p:spPr>
          <a:xfrm>
            <a:off x="3679051" y="3446000"/>
            <a:ext cx="2133403" cy="646331"/>
          </a:xfrm>
          <a:prstGeom prst="rect">
            <a:avLst/>
          </a:prstGeom>
          <a:noFill/>
        </p:spPr>
        <p:txBody>
          <a:bodyPr wrap="square" rtlCol="0">
            <a:spAutoFit/>
          </a:bodyPr>
          <a:lstStyle/>
          <a:p>
            <a:r>
              <a:rPr lang="de-DE" sz="1200" dirty="0">
                <a:latin typeface="Georgia" panose="02040502050405020303" pitchFamily="18" charset="0"/>
              </a:rPr>
              <a:t>Tippen Sie auf die</a:t>
            </a:r>
          </a:p>
          <a:p>
            <a:r>
              <a:rPr lang="de-DE" sz="1200" dirty="0">
                <a:latin typeface="Georgia" panose="02040502050405020303" pitchFamily="18" charset="0"/>
              </a:rPr>
              <a:t>Praxis unter </a:t>
            </a:r>
            <a:r>
              <a:rPr lang="de-DE" sz="1200" b="1" dirty="0">
                <a:latin typeface="Georgia" panose="02040502050405020303" pitchFamily="18" charset="0"/>
              </a:rPr>
              <a:t>„Offene</a:t>
            </a:r>
          </a:p>
          <a:p>
            <a:r>
              <a:rPr lang="de-DE" sz="1200" b="1" dirty="0">
                <a:latin typeface="Georgia" panose="02040502050405020303" pitchFamily="18" charset="0"/>
              </a:rPr>
              <a:t>Einladungen“</a:t>
            </a:r>
            <a:r>
              <a:rPr lang="de-DE" sz="1200" dirty="0">
                <a:latin typeface="Georgia" panose="02040502050405020303" pitchFamily="18" charset="0"/>
              </a:rPr>
              <a:t>.</a:t>
            </a:r>
          </a:p>
        </p:txBody>
      </p:sp>
      <p:sp>
        <p:nvSpPr>
          <p:cNvPr id="11" name="Textfeld 10">
            <a:extLst>
              <a:ext uri="{FF2B5EF4-FFF2-40B4-BE49-F238E27FC236}">
                <a16:creationId xmlns:a16="http://schemas.microsoft.com/office/drawing/2014/main" id="{16211633-4F33-4DA3-9C52-F797C97E9DC1}"/>
              </a:ext>
            </a:extLst>
          </p:cNvPr>
          <p:cNvSpPr txBox="1"/>
          <p:nvPr/>
        </p:nvSpPr>
        <p:spPr>
          <a:xfrm>
            <a:off x="6243850" y="3446000"/>
            <a:ext cx="2397147" cy="830997"/>
          </a:xfrm>
          <a:prstGeom prst="rect">
            <a:avLst/>
          </a:prstGeom>
          <a:noFill/>
        </p:spPr>
        <p:txBody>
          <a:bodyPr wrap="square" rtlCol="0">
            <a:spAutoFit/>
          </a:bodyPr>
          <a:lstStyle/>
          <a:p>
            <a:r>
              <a:rPr lang="de-DE" sz="1200" dirty="0">
                <a:latin typeface="Georgia" panose="02040502050405020303" pitchFamily="18" charset="0"/>
              </a:rPr>
              <a:t>Prüfen Sie die Kontakt-informationen Ihrer Praxis und tippen Sie auf </a:t>
            </a:r>
            <a:r>
              <a:rPr lang="de-DE" sz="1200" b="1" dirty="0">
                <a:latin typeface="Georgia" panose="02040502050405020303" pitchFamily="18" charset="0"/>
              </a:rPr>
              <a:t>„Akzeptieren“</a:t>
            </a:r>
            <a:r>
              <a:rPr lang="de-DE" sz="1200" dirty="0">
                <a:latin typeface="Georgia" panose="02040502050405020303" pitchFamily="18" charset="0"/>
              </a:rPr>
              <a:t>,</a:t>
            </a:r>
            <a:r>
              <a:rPr lang="de-DE" sz="1200" b="1" dirty="0">
                <a:latin typeface="Georgia" panose="02040502050405020303" pitchFamily="18" charset="0"/>
              </a:rPr>
              <a:t> </a:t>
            </a:r>
            <a:r>
              <a:rPr lang="de-DE" sz="1200" dirty="0">
                <a:latin typeface="Georgia" panose="02040502050405020303" pitchFamily="18" charset="0"/>
              </a:rPr>
              <a:t>um die Einladung anzunehmen.</a:t>
            </a:r>
          </a:p>
        </p:txBody>
      </p:sp>
      <p:sp>
        <p:nvSpPr>
          <p:cNvPr id="21" name="object 118">
            <a:extLst>
              <a:ext uri="{FF2B5EF4-FFF2-40B4-BE49-F238E27FC236}">
                <a16:creationId xmlns:a16="http://schemas.microsoft.com/office/drawing/2014/main" id="{DC6912A3-3B53-1347-8932-6931DE564AB1}"/>
              </a:ext>
            </a:extLst>
          </p:cNvPr>
          <p:cNvSpPr/>
          <p:nvPr/>
        </p:nvSpPr>
        <p:spPr>
          <a:xfrm>
            <a:off x="5988111" y="2247900"/>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solidFill>
                <a:schemeClr val="bg1"/>
              </a:solidFill>
            </a:endParaRPr>
          </a:p>
        </p:txBody>
      </p:sp>
      <p:sp>
        <p:nvSpPr>
          <p:cNvPr id="23" name="object 118">
            <a:extLst>
              <a:ext uri="{FF2B5EF4-FFF2-40B4-BE49-F238E27FC236}">
                <a16:creationId xmlns:a16="http://schemas.microsoft.com/office/drawing/2014/main" id="{25DC5F1A-F5A9-B846-8F43-C0C5B693EEA9}"/>
              </a:ext>
            </a:extLst>
          </p:cNvPr>
          <p:cNvSpPr/>
          <p:nvPr/>
        </p:nvSpPr>
        <p:spPr>
          <a:xfrm>
            <a:off x="3058996" y="2247900"/>
            <a:ext cx="80877" cy="160181"/>
          </a:xfrm>
          <a:custGeom>
            <a:avLst/>
            <a:gdLst/>
            <a:ahLst/>
            <a:cxnLst/>
            <a:rect l="l" t="t" r="r" b="b"/>
            <a:pathLst>
              <a:path w="93345" h="186054">
                <a:moveTo>
                  <a:pt x="0" y="0"/>
                </a:moveTo>
                <a:lnTo>
                  <a:pt x="92849" y="92837"/>
                </a:lnTo>
                <a:lnTo>
                  <a:pt x="0" y="185686"/>
                </a:lnTo>
              </a:path>
            </a:pathLst>
          </a:custGeom>
          <a:ln w="25400">
            <a:solidFill>
              <a:schemeClr val="accent3"/>
            </a:solidFill>
          </a:ln>
        </p:spPr>
        <p:txBody>
          <a:bodyPr wrap="square" lIns="0" tIns="0" rIns="0" bIns="0" rtlCol="0"/>
          <a:lstStyle/>
          <a:p>
            <a:endParaRPr sz="685">
              <a:solidFill>
                <a:schemeClr val="bg1"/>
              </a:solidFill>
            </a:endParaRPr>
          </a:p>
        </p:txBody>
      </p:sp>
      <p:sp>
        <p:nvSpPr>
          <p:cNvPr id="34" name="object 53">
            <a:extLst>
              <a:ext uri="{FF2B5EF4-FFF2-40B4-BE49-F238E27FC236}">
                <a16:creationId xmlns:a16="http://schemas.microsoft.com/office/drawing/2014/main" id="{B68192AE-C96C-425F-950F-37FD8EF4A33F}"/>
              </a:ext>
            </a:extLst>
          </p:cNvPr>
          <p:cNvSpPr/>
          <p:nvPr/>
        </p:nvSpPr>
        <p:spPr>
          <a:xfrm>
            <a:off x="3097146" y="3529016"/>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36" name="object 53">
            <a:extLst>
              <a:ext uri="{FF2B5EF4-FFF2-40B4-BE49-F238E27FC236}">
                <a16:creationId xmlns:a16="http://schemas.microsoft.com/office/drawing/2014/main" id="{EB81347D-4451-443F-BE05-C39397F31164}"/>
              </a:ext>
            </a:extLst>
          </p:cNvPr>
          <p:cNvSpPr/>
          <p:nvPr/>
        </p:nvSpPr>
        <p:spPr>
          <a:xfrm>
            <a:off x="6009454" y="3529016"/>
            <a:ext cx="0" cy="238722"/>
          </a:xfrm>
          <a:custGeom>
            <a:avLst/>
            <a:gdLst/>
            <a:ahLst/>
            <a:cxnLst/>
            <a:rect l="l" t="t" r="r" b="b"/>
            <a:pathLst>
              <a:path h="252095">
                <a:moveTo>
                  <a:pt x="0" y="0"/>
                </a:moveTo>
                <a:lnTo>
                  <a:pt x="0" y="252006"/>
                </a:lnTo>
              </a:path>
            </a:pathLst>
          </a:custGeom>
          <a:ln w="25400">
            <a:solidFill>
              <a:schemeClr val="accent3"/>
            </a:solidFill>
          </a:ln>
        </p:spPr>
        <p:txBody>
          <a:bodyPr wrap="square" lIns="0" tIns="0" rIns="0" bIns="0" rtlCol="0"/>
          <a:lstStyle/>
          <a:p>
            <a:endParaRPr sz="685"/>
          </a:p>
        </p:txBody>
      </p:sp>
      <p:sp>
        <p:nvSpPr>
          <p:cNvPr id="13" name="Textplatzhalter 12">
            <a:extLst>
              <a:ext uri="{FF2B5EF4-FFF2-40B4-BE49-F238E27FC236}">
                <a16:creationId xmlns:a16="http://schemas.microsoft.com/office/drawing/2014/main" id="{6970FF29-1A70-0BC0-942E-BDD4ED2D7FE0}"/>
              </a:ext>
            </a:extLst>
          </p:cNvPr>
          <p:cNvSpPr>
            <a:spLocks noGrp="1"/>
          </p:cNvSpPr>
          <p:nvPr>
            <p:ph type="body" sz="quarter" idx="10"/>
          </p:nvPr>
        </p:nvSpPr>
        <p:spPr/>
        <p:txBody>
          <a:bodyPr/>
          <a:lstStyle/>
          <a:p>
            <a:r>
              <a:rPr lang="de-DE"/>
              <a:t>So unterstützt Sie LibreView</a:t>
            </a:r>
            <a:r>
              <a:rPr lang="de-DE" baseline="30000"/>
              <a:t>1</a:t>
            </a:r>
          </a:p>
          <a:p>
            <a:endParaRPr lang="de-DE"/>
          </a:p>
        </p:txBody>
      </p:sp>
      <p:sp>
        <p:nvSpPr>
          <p:cNvPr id="47" name="Textplatzhalter 46">
            <a:extLst>
              <a:ext uri="{FF2B5EF4-FFF2-40B4-BE49-F238E27FC236}">
                <a16:creationId xmlns:a16="http://schemas.microsoft.com/office/drawing/2014/main" id="{5DE35A3E-8235-899D-AB52-7E6DFEBD2D4A}"/>
              </a:ext>
            </a:extLst>
          </p:cNvPr>
          <p:cNvSpPr>
            <a:spLocks noGrp="1"/>
          </p:cNvSpPr>
          <p:nvPr>
            <p:ph type="body" sz="quarter" idx="19"/>
          </p:nvPr>
        </p:nvSpPr>
        <p:spPr>
          <a:xfrm>
            <a:off x="495236" y="4471988"/>
            <a:ext cx="8239922" cy="308464"/>
          </a:xfrm>
        </p:spPr>
        <p:txBody>
          <a:bodyPr/>
          <a:lstStyle/>
          <a:p>
            <a:br>
              <a:rPr lang="de-DE" sz="600">
                <a:latin typeface="Calibri" panose="020F0502020204030204" pitchFamily="34" charset="0"/>
                <a:cs typeface="Calibri" panose="020F0502020204030204" pitchFamily="34" charset="0"/>
              </a:rPr>
            </a:br>
            <a:r>
              <a:rPr lang="de-DE" b="1"/>
              <a:t>1. </a:t>
            </a:r>
            <a:r>
              <a:rPr lang="de-DE" err="1"/>
              <a:t>LibreView</a:t>
            </a:r>
            <a:r>
              <a:rPr lang="de-DE"/>
              <a:t> ist eine cloudbasierte Anwendung. Die </a:t>
            </a:r>
            <a:r>
              <a:rPr lang="de-DE" err="1"/>
              <a:t>LibreView</a:t>
            </a:r>
            <a:r>
              <a:rPr lang="de-DE"/>
              <a:t> Website ist nur mit bestimmten Betriebssystemen und Browsern kompatibel. Weitere Informationen finden Sie unter </a:t>
            </a:r>
            <a:r>
              <a:rPr lang="de-DE" err="1"/>
              <a:t>www.LibreView.com</a:t>
            </a:r>
            <a:r>
              <a:rPr lang="de-DE"/>
              <a:t>. </a:t>
            </a:r>
            <a:r>
              <a:rPr lang="de-DE" b="1"/>
              <a:t>2. </a:t>
            </a:r>
            <a:r>
              <a:rPr lang="de-DE"/>
              <a:t>Die </a:t>
            </a:r>
            <a:r>
              <a:rPr lang="de-DE" err="1"/>
              <a:t>FreeStyle</a:t>
            </a:r>
            <a:r>
              <a:rPr lang="de-DE"/>
              <a:t> Libre 3 App wurde entwickelt, um den Datenaustausch zwischen Menschen mit Diabetes und ihren Gesundheitsdienstleistenden und Pflegekräften zu erleichtern.</a:t>
            </a:r>
          </a:p>
        </p:txBody>
      </p:sp>
      <p:sp>
        <p:nvSpPr>
          <p:cNvPr id="5" name="Datumsplatzhalter 4">
            <a:extLst>
              <a:ext uri="{FF2B5EF4-FFF2-40B4-BE49-F238E27FC236}">
                <a16:creationId xmlns:a16="http://schemas.microsoft.com/office/drawing/2014/main" id="{D655781A-AC17-249E-476E-3A098FE90329}"/>
              </a:ext>
            </a:extLst>
          </p:cNvPr>
          <p:cNvSpPr>
            <a:spLocks noGrp="1"/>
          </p:cNvSpPr>
          <p:nvPr>
            <p:ph type="dt" sz="half" idx="15"/>
          </p:nvPr>
        </p:nvSpPr>
        <p:spPr>
          <a:xfrm>
            <a:off x="7531511" y="4766400"/>
            <a:ext cx="787879" cy="274637"/>
          </a:xfrm>
        </p:spPr>
        <p:txBody>
          <a:bodyPr/>
          <a:lstStyle/>
          <a:p>
            <a:fld id="{5EBF4162-22CD-E647-B584-AB5AC105539E}" type="datetime1">
              <a:rPr lang="de-DE" sz="1000" smtClean="0"/>
              <a:t>16.04.24</a:t>
            </a:fld>
            <a:endParaRPr lang="en-IN" sz="1000" dirty="0"/>
          </a:p>
        </p:txBody>
      </p:sp>
      <p:sp>
        <p:nvSpPr>
          <p:cNvPr id="6" name="Foliennummernplatzhalter 5">
            <a:extLst>
              <a:ext uri="{FF2B5EF4-FFF2-40B4-BE49-F238E27FC236}">
                <a16:creationId xmlns:a16="http://schemas.microsoft.com/office/drawing/2014/main" id="{748E2AD3-DD49-684D-F621-2369493E8491}"/>
              </a:ext>
            </a:extLst>
          </p:cNvPr>
          <p:cNvSpPr>
            <a:spLocks noGrp="1"/>
          </p:cNvSpPr>
          <p:nvPr>
            <p:ph type="sldNum" sz="quarter" idx="17"/>
          </p:nvPr>
        </p:nvSpPr>
        <p:spPr>
          <a:xfrm>
            <a:off x="8167058" y="4766400"/>
            <a:ext cx="568102" cy="274637"/>
          </a:xfrm>
        </p:spPr>
        <p:txBody>
          <a:bodyPr/>
          <a:lstStyle/>
          <a:p>
            <a:pPr>
              <a:defRPr/>
            </a:pPr>
            <a:r>
              <a:rPr lang="en-IN"/>
              <a:t>|    </a:t>
            </a:r>
            <a:fld id="{7B2119CD-3B2D-4CEB-B404-D2E3F8CD6D69}" type="slidenum">
              <a:rPr lang="en-IN" smtClean="0"/>
              <a:pPr>
                <a:defRPr/>
              </a:pPr>
              <a:t>43</a:t>
            </a:fld>
            <a:endParaRPr lang="en-IN"/>
          </a:p>
        </p:txBody>
      </p:sp>
      <p:pic>
        <p:nvPicPr>
          <p:cNvPr id="8" name="Grafik 7" descr="Ein Bild, das Text enthält.&#10;&#10;Automatisch generierte Beschreibung">
            <a:extLst>
              <a:ext uri="{FF2B5EF4-FFF2-40B4-BE49-F238E27FC236}">
                <a16:creationId xmlns:a16="http://schemas.microsoft.com/office/drawing/2014/main" id="{950638B5-530E-B2CE-A595-87C629B413F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722857" y="1204987"/>
            <a:ext cx="1323755" cy="2318518"/>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71F48A1D-D75D-246A-5B8C-A525C6E638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50892" y="1204987"/>
            <a:ext cx="1323755" cy="2318518"/>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89E5DD4A-B84C-0EC9-95F5-61FB6D8A1E7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51290" y="1213719"/>
            <a:ext cx="1323755" cy="2318518"/>
          </a:xfrm>
          <a:prstGeom prst="rect">
            <a:avLst/>
          </a:prstGeom>
        </p:spPr>
      </p:pic>
      <p:sp>
        <p:nvSpPr>
          <p:cNvPr id="18" name="Oval 102">
            <a:extLst>
              <a:ext uri="{FF2B5EF4-FFF2-40B4-BE49-F238E27FC236}">
                <a16:creationId xmlns:a16="http://schemas.microsoft.com/office/drawing/2014/main" id="{3294D6AB-DC90-33A6-C1BB-C9A597776836}"/>
              </a:ext>
            </a:extLst>
          </p:cNvPr>
          <p:cNvSpPr/>
          <p:nvPr/>
        </p:nvSpPr>
        <p:spPr>
          <a:xfrm>
            <a:off x="840645" y="1449975"/>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1</a:t>
            </a:r>
          </a:p>
        </p:txBody>
      </p:sp>
      <p:sp>
        <p:nvSpPr>
          <p:cNvPr id="20" name="Oval 102">
            <a:extLst>
              <a:ext uri="{FF2B5EF4-FFF2-40B4-BE49-F238E27FC236}">
                <a16:creationId xmlns:a16="http://schemas.microsoft.com/office/drawing/2014/main" id="{B25CA858-9EC1-AD19-D070-9B40D83D84BB}"/>
              </a:ext>
            </a:extLst>
          </p:cNvPr>
          <p:cNvSpPr/>
          <p:nvPr/>
        </p:nvSpPr>
        <p:spPr>
          <a:xfrm>
            <a:off x="3714498" y="1449975"/>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2</a:t>
            </a:r>
          </a:p>
        </p:txBody>
      </p:sp>
      <p:sp>
        <p:nvSpPr>
          <p:cNvPr id="17" name="Oval 102">
            <a:extLst>
              <a:ext uri="{FF2B5EF4-FFF2-40B4-BE49-F238E27FC236}">
                <a16:creationId xmlns:a16="http://schemas.microsoft.com/office/drawing/2014/main" id="{F3611F01-0DA0-5DBE-D04C-DFF20890B048}"/>
              </a:ext>
            </a:extLst>
          </p:cNvPr>
          <p:cNvSpPr/>
          <p:nvPr/>
        </p:nvSpPr>
        <p:spPr>
          <a:xfrm>
            <a:off x="6637985" y="1449975"/>
            <a:ext cx="223200" cy="22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chemeClr val="bg1"/>
                </a:solidFill>
                <a:latin typeface="Georgia" panose="02040502050405020303" pitchFamily="18" charset="0"/>
                <a:cs typeface="Calibri" panose="020F0502020204030204" pitchFamily="34" charset="0"/>
              </a:rPr>
              <a:t>3</a:t>
            </a:r>
          </a:p>
        </p:txBody>
      </p:sp>
    </p:spTree>
    <p:extLst>
      <p:ext uri="{BB962C8B-B14F-4D97-AF65-F5344CB8AC3E}">
        <p14:creationId xmlns:p14="http://schemas.microsoft.com/office/powerpoint/2010/main" val="2542800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EA977B0-F0E2-FD07-BF37-1CEEF490D8A1}"/>
              </a:ext>
            </a:extLst>
          </p:cNvPr>
          <p:cNvSpPr>
            <a:spLocks noGrp="1"/>
          </p:cNvSpPr>
          <p:nvPr>
            <p:ph type="body" sz="quarter" idx="12"/>
          </p:nvPr>
        </p:nvSpPr>
        <p:spPr>
          <a:xfrm>
            <a:off x="502920" y="4952674"/>
            <a:ext cx="8137842" cy="176726"/>
          </a:xfrm>
        </p:spPr>
        <p:txBody>
          <a:bodyPr/>
          <a:lstStyle/>
          <a:p>
            <a:r>
              <a:rPr lang="de-DE"/>
              <a:t>*Abbott versorgt Kunden ausschließlich mit haltbaren Sensoren. Sensoren, deren Verfallsdatum überschritten wurde, werden grundsätzlich nicht ersetzt. Es liegt in Ihrer Verantwortung, auf das Verfallsdatum zu achten.</a:t>
            </a:r>
          </a:p>
          <a:p>
            <a:endParaRPr lang="de-DE"/>
          </a:p>
          <a:p>
            <a:endParaRPr lang="de-DE"/>
          </a:p>
        </p:txBody>
      </p:sp>
      <p:sp>
        <p:nvSpPr>
          <p:cNvPr id="4" name="Fußzeilenplatzhalter 2">
            <a:extLst>
              <a:ext uri="{FF2B5EF4-FFF2-40B4-BE49-F238E27FC236}">
                <a16:creationId xmlns:a16="http://schemas.microsoft.com/office/drawing/2014/main" id="{5F90AFEB-6883-F24D-C1E1-EFFE33CCC4AA}"/>
              </a:ext>
            </a:extLst>
          </p:cNvPr>
          <p:cNvSpPr>
            <a:spLocks noGrp="1"/>
          </p:cNvSpPr>
          <p:nvPr>
            <p:ph type="ftr" sz="quarter" idx="3"/>
          </p:nvPr>
        </p:nvSpPr>
        <p:spPr/>
        <p:txBody>
          <a:bodyPr/>
          <a:lstStyle/>
          <a:p>
            <a:r>
              <a:rPr lang="de-DE" dirty="0">
                <a:latin typeface="Calibri"/>
                <a:cs typeface="Calibri"/>
              </a:rPr>
              <a:t>© 2024 Abbott | </a:t>
            </a:r>
            <a:r>
              <a:rPr lang="de-DE" sz="1000" dirty="0">
                <a:solidFill>
                  <a:srgbClr val="031489"/>
                </a:solidFill>
                <a:latin typeface="Calibri"/>
                <a:cs typeface="Calibri"/>
              </a:rPr>
              <a:t>ADC-78239 </a:t>
            </a:r>
            <a:r>
              <a:rPr lang="de-DE" dirty="0">
                <a:latin typeface="Calibri"/>
                <a:cs typeface="Calibri"/>
              </a:rPr>
              <a:t>v4.0</a:t>
            </a:r>
            <a:r>
              <a:rPr lang="de-DE" sz="1000" dirty="0">
                <a:solidFill>
                  <a:srgbClr val="031489"/>
                </a:solidFill>
                <a:latin typeface="Calibri"/>
                <a:cs typeface="Calibri"/>
              </a:rPr>
              <a:t> </a:t>
            </a:r>
            <a:r>
              <a:rPr lang="de-DE" dirty="0">
                <a:latin typeface="Calibri"/>
                <a:cs typeface="Calibri"/>
              </a:rPr>
              <a:t>| Geschützt und vertraulich - nicht verbreiten</a:t>
            </a:r>
            <a:endParaRPr lang="en-US" dirty="0">
              <a:latin typeface="Calibri"/>
              <a:cs typeface="Calibri"/>
            </a:endParaRPr>
          </a:p>
        </p:txBody>
      </p:sp>
      <p:sp>
        <p:nvSpPr>
          <p:cNvPr id="7" name="Titel 6">
            <a:extLst>
              <a:ext uri="{FF2B5EF4-FFF2-40B4-BE49-F238E27FC236}">
                <a16:creationId xmlns:a16="http://schemas.microsoft.com/office/drawing/2014/main" id="{AEEBE5C7-039E-48EB-9078-2F66A7E873BB}"/>
              </a:ext>
            </a:extLst>
          </p:cNvPr>
          <p:cNvSpPr>
            <a:spLocks noGrp="1"/>
          </p:cNvSpPr>
          <p:nvPr>
            <p:ph type="title"/>
          </p:nvPr>
        </p:nvSpPr>
        <p:spPr>
          <a:xfrm>
            <a:off x="502920" y="569594"/>
            <a:ext cx="4617692" cy="390526"/>
          </a:xfrm>
        </p:spPr>
        <p:txBody>
          <a:bodyPr>
            <a:noAutofit/>
          </a:bodyPr>
          <a:lstStyle/>
          <a:p>
            <a:r>
              <a:rPr lang="de-DE" dirty="0"/>
              <a:t>Unsere Tipps für Sie</a:t>
            </a:r>
          </a:p>
        </p:txBody>
      </p:sp>
      <p:sp>
        <p:nvSpPr>
          <p:cNvPr id="14" name="Inhaltsplatzhalter 2">
            <a:extLst>
              <a:ext uri="{FF2B5EF4-FFF2-40B4-BE49-F238E27FC236}">
                <a16:creationId xmlns:a16="http://schemas.microsoft.com/office/drawing/2014/main" id="{6AB2F0E7-65DB-49F4-9E95-C8C2BCF21AF4}"/>
              </a:ext>
            </a:extLst>
          </p:cNvPr>
          <p:cNvSpPr txBox="1">
            <a:spLocks/>
          </p:cNvSpPr>
          <p:nvPr/>
        </p:nvSpPr>
        <p:spPr>
          <a:xfrm>
            <a:off x="1081386" y="1497016"/>
            <a:ext cx="7805439" cy="369332"/>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b="0" dirty="0">
                <a:solidFill>
                  <a:srgbClr val="031489"/>
                </a:solidFill>
                <a:latin typeface="+mj-lt"/>
              </a:rPr>
              <a:t>Die meisten Medizinprodukte und Arzneimittel haben ein Verfallsdatum – so auch die FreeStyle Libre 3 Sensoren*. </a:t>
            </a:r>
            <a:br>
              <a:rPr lang="de-DE" sz="1200" b="0" dirty="0">
                <a:solidFill>
                  <a:srgbClr val="031489"/>
                </a:solidFill>
                <a:latin typeface="+mj-lt"/>
              </a:rPr>
            </a:br>
            <a:r>
              <a:rPr lang="de-DE" sz="1200" b="0" dirty="0">
                <a:solidFill>
                  <a:srgbClr val="031489"/>
                </a:solidFill>
                <a:latin typeface="+mj-lt"/>
              </a:rPr>
              <a:t>Setzen Sie Ihre gelieferten Sensoren immer zeitnah, um das Verfallsdatum nicht zu überschreiten.</a:t>
            </a:r>
          </a:p>
        </p:txBody>
      </p:sp>
      <p:sp>
        <p:nvSpPr>
          <p:cNvPr id="15" name="Rechteck 14">
            <a:extLst>
              <a:ext uri="{FF2B5EF4-FFF2-40B4-BE49-F238E27FC236}">
                <a16:creationId xmlns:a16="http://schemas.microsoft.com/office/drawing/2014/main" id="{A2586C25-0E53-45F5-8E4A-BC2E6DAF256A}"/>
              </a:ext>
            </a:extLst>
          </p:cNvPr>
          <p:cNvSpPr/>
          <p:nvPr/>
        </p:nvSpPr>
        <p:spPr>
          <a:xfrm>
            <a:off x="1081386" y="1995544"/>
            <a:ext cx="6917954" cy="369332"/>
          </a:xfrm>
          <a:prstGeom prst="rect">
            <a:avLst/>
          </a:prstGeom>
        </p:spPr>
        <p:txBody>
          <a:bodyPr wrap="square" lIns="0" tIns="0" rIns="0" bIns="0">
            <a:spAutoFit/>
          </a:bodyPr>
          <a:lstStyle/>
          <a:p>
            <a:r>
              <a:rPr lang="de-DE" sz="1200" dirty="0">
                <a:solidFill>
                  <a:srgbClr val="031489"/>
                </a:solidFill>
                <a:latin typeface="+mj-lt"/>
                <a:cs typeface="Arial" panose="020B0604020202020204" pitchFamily="34" charset="0"/>
              </a:rPr>
              <a:t>Setzen Sie immer den Sensor mit dem kürzesten Verfallsdatum zuerst. Verfallene Sensoren können nicht ersetzt werden.</a:t>
            </a:r>
          </a:p>
        </p:txBody>
      </p:sp>
      <p:sp>
        <p:nvSpPr>
          <p:cNvPr id="16" name="Rechteck 15">
            <a:extLst>
              <a:ext uri="{FF2B5EF4-FFF2-40B4-BE49-F238E27FC236}">
                <a16:creationId xmlns:a16="http://schemas.microsoft.com/office/drawing/2014/main" id="{9E5F92F2-7876-4B81-ABF3-89BDA0AA37A0}"/>
              </a:ext>
            </a:extLst>
          </p:cNvPr>
          <p:cNvSpPr/>
          <p:nvPr/>
        </p:nvSpPr>
        <p:spPr>
          <a:xfrm>
            <a:off x="1081386" y="2462787"/>
            <a:ext cx="6944083" cy="553998"/>
          </a:xfrm>
          <a:prstGeom prst="rect">
            <a:avLst/>
          </a:prstGeom>
        </p:spPr>
        <p:txBody>
          <a:bodyPr wrap="square" lIns="0" tIns="0" rIns="0" bIns="0">
            <a:spAutoFit/>
          </a:bodyPr>
          <a:lstStyle/>
          <a:p>
            <a:pPr lvl="0" defTabSz="1219170">
              <a:defRPr/>
            </a:pPr>
            <a:r>
              <a:rPr lang="de-DE" sz="1200" dirty="0">
                <a:solidFill>
                  <a:srgbClr val="031489"/>
                </a:solidFill>
                <a:latin typeface="+mj-lt"/>
                <a:cs typeface="Arial" panose="020B0604020202020204" pitchFamily="34" charset="0"/>
              </a:rPr>
              <a:t>Der Tag vor dem angegebenen Verfallsdatum beschreibt den letzten Tag, an dem der Sensor noch gesetzt werden darf. Wenn der Sensor vor dem Verfallsdatum gesetzt wurde, ist die Funktionsfähigkeit des Sensors für die vollen 14 Tage gesichert. </a:t>
            </a:r>
          </a:p>
        </p:txBody>
      </p:sp>
      <p:pic>
        <p:nvPicPr>
          <p:cNvPr id="24" name="Grafik 23">
            <a:extLst>
              <a:ext uri="{FF2B5EF4-FFF2-40B4-BE49-F238E27FC236}">
                <a16:creationId xmlns:a16="http://schemas.microsoft.com/office/drawing/2014/main" id="{56C93A86-FA8D-48D0-B6DD-11F09CCDE7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4167" y="2545833"/>
            <a:ext cx="390559" cy="390559"/>
          </a:xfrm>
          <a:prstGeom prst="rect">
            <a:avLst/>
          </a:prstGeom>
        </p:spPr>
      </p:pic>
      <p:sp>
        <p:nvSpPr>
          <p:cNvPr id="28" name="Inhaltsplatzhalter 2">
            <a:extLst>
              <a:ext uri="{FF2B5EF4-FFF2-40B4-BE49-F238E27FC236}">
                <a16:creationId xmlns:a16="http://schemas.microsoft.com/office/drawing/2014/main" id="{76CD66D6-5425-4C87-8323-9AF17D022BB5}"/>
              </a:ext>
            </a:extLst>
          </p:cNvPr>
          <p:cNvSpPr txBox="1">
            <a:spLocks/>
          </p:cNvSpPr>
          <p:nvPr/>
        </p:nvSpPr>
        <p:spPr>
          <a:xfrm>
            <a:off x="504000" y="1098000"/>
            <a:ext cx="6917955" cy="246221"/>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ltLang="de-DE" dirty="0">
                <a:solidFill>
                  <a:srgbClr val="031489"/>
                </a:solidFill>
                <a:latin typeface="Calibri" panose="020F0502020204030204" pitchFamily="34" charset="0"/>
                <a:cs typeface="Calibri" panose="020F0502020204030204" pitchFamily="34" charset="0"/>
              </a:rPr>
              <a:t>TIPPS ZUR SENSORERNEUERUNG</a:t>
            </a:r>
          </a:p>
        </p:txBody>
      </p:sp>
      <p:sp>
        <p:nvSpPr>
          <p:cNvPr id="2" name="Inhaltsplatzhalter 2">
            <a:extLst>
              <a:ext uri="{FF2B5EF4-FFF2-40B4-BE49-F238E27FC236}">
                <a16:creationId xmlns:a16="http://schemas.microsoft.com/office/drawing/2014/main" id="{61892DD5-3DB8-2C86-9E30-CF621389C01F}"/>
              </a:ext>
            </a:extLst>
          </p:cNvPr>
          <p:cNvSpPr txBox="1">
            <a:spLocks/>
          </p:cNvSpPr>
          <p:nvPr/>
        </p:nvSpPr>
        <p:spPr>
          <a:xfrm>
            <a:off x="1081386" y="3537499"/>
            <a:ext cx="7653773" cy="553998"/>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b="0">
                <a:solidFill>
                  <a:srgbClr val="031489"/>
                </a:solidFill>
                <a:latin typeface="+mj-lt"/>
              </a:rPr>
              <a:t>Entfernen Sie den Sensor </a:t>
            </a:r>
            <a:r>
              <a:rPr lang="de-DE" sz="1200">
                <a:solidFill>
                  <a:srgbClr val="031489"/>
                </a:solidFill>
                <a:latin typeface="+mj-lt"/>
              </a:rPr>
              <a:t>vor medizinischen Untersuchungen</a:t>
            </a:r>
            <a:r>
              <a:rPr lang="de-DE" sz="1200" b="0">
                <a:solidFill>
                  <a:srgbClr val="031489"/>
                </a:solidFill>
                <a:latin typeface="+mj-lt"/>
              </a:rPr>
              <a:t>, bei denen starke magnetische oder </a:t>
            </a:r>
            <a:r>
              <a:rPr lang="de-DE" sz="1200">
                <a:solidFill>
                  <a:srgbClr val="031489"/>
                </a:solidFill>
                <a:latin typeface="+mj-lt"/>
              </a:rPr>
              <a:t>elektromagnetische Strahlungen </a:t>
            </a:r>
            <a:r>
              <a:rPr lang="de-DE" sz="1200" b="0">
                <a:solidFill>
                  <a:srgbClr val="031489"/>
                </a:solidFill>
                <a:latin typeface="+mj-lt"/>
              </a:rPr>
              <a:t>auftreten. Dies betrifft z. B. Röntgenuntersuchungen, </a:t>
            </a:r>
            <a:br>
              <a:rPr lang="de-DE" sz="1200" b="0">
                <a:solidFill>
                  <a:srgbClr val="031489"/>
                </a:solidFill>
                <a:latin typeface="+mj-lt"/>
              </a:rPr>
            </a:br>
            <a:r>
              <a:rPr lang="de-DE" sz="1200" b="0">
                <a:solidFill>
                  <a:srgbClr val="031489"/>
                </a:solidFill>
                <a:latin typeface="+mj-lt"/>
              </a:rPr>
              <a:t>MRT (Kernspintomographie) oder CT (Computertomographie).</a:t>
            </a:r>
          </a:p>
        </p:txBody>
      </p:sp>
      <p:sp>
        <p:nvSpPr>
          <p:cNvPr id="8" name="Inhaltsplatzhalter 2">
            <a:extLst>
              <a:ext uri="{FF2B5EF4-FFF2-40B4-BE49-F238E27FC236}">
                <a16:creationId xmlns:a16="http://schemas.microsoft.com/office/drawing/2014/main" id="{581038C6-A4FC-3DC2-5831-31774AF91C48}"/>
              </a:ext>
            </a:extLst>
          </p:cNvPr>
          <p:cNvSpPr txBox="1">
            <a:spLocks/>
          </p:cNvSpPr>
          <p:nvPr/>
        </p:nvSpPr>
        <p:spPr>
          <a:xfrm>
            <a:off x="504000" y="3174579"/>
            <a:ext cx="6917955" cy="246221"/>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ltLang="de-DE" dirty="0">
                <a:solidFill>
                  <a:srgbClr val="031489"/>
                </a:solidFill>
                <a:latin typeface="+mn-lt"/>
                <a:cs typeface="Calibri" panose="020F0502020204030204" pitchFamily="34" charset="0"/>
              </a:rPr>
              <a:t>TIPPS FÜR EINE RADIOLOGISCHE UNTERSUCHUNG</a:t>
            </a:r>
          </a:p>
        </p:txBody>
      </p:sp>
      <p:sp>
        <p:nvSpPr>
          <p:cNvPr id="9" name="object 99">
            <a:extLst>
              <a:ext uri="{FF2B5EF4-FFF2-40B4-BE49-F238E27FC236}">
                <a16:creationId xmlns:a16="http://schemas.microsoft.com/office/drawing/2014/main" id="{BA21E0E2-4D23-F874-3428-40378FC20A84}"/>
              </a:ext>
            </a:extLst>
          </p:cNvPr>
          <p:cNvSpPr/>
          <p:nvPr/>
        </p:nvSpPr>
        <p:spPr>
          <a:xfrm>
            <a:off x="516378" y="4233454"/>
            <a:ext cx="5918928" cy="354247"/>
          </a:xfrm>
          <a:prstGeom prst="roundRect">
            <a:avLst>
              <a:gd name="adj" fmla="val 19919"/>
            </a:avLst>
          </a:prstGeom>
          <a:noFill/>
          <a:ln w="25400">
            <a:solidFill>
              <a:srgbClr val="031489"/>
            </a:solidFill>
          </a:ln>
        </p:spPr>
        <p:txBody>
          <a:bodyPr wrap="square" lIns="144000" tIns="72000" rIns="108000" bIns="72000" rtlCol="0" anchor="ctr">
            <a:spAutoFit/>
          </a:bodyPr>
          <a:lstStyle/>
          <a:p>
            <a:r>
              <a:rPr lang="de-DE" sz="1100">
                <a:solidFill>
                  <a:srgbClr val="031489"/>
                </a:solidFill>
                <a:latin typeface="Calibri" panose="020F0502020204030204" pitchFamily="34" charset="0"/>
                <a:cs typeface="Calibri" panose="020F0502020204030204" pitchFamily="34" charset="0"/>
              </a:rPr>
              <a:t>Mehr Tipps und Unterstützung für Ihren Alltag mit FreeStyle Libre unter: </a:t>
            </a:r>
            <a:r>
              <a:rPr lang="de-DE" sz="1100" b="1">
                <a:solidFill>
                  <a:srgbClr val="031489"/>
                </a:solidFill>
                <a:latin typeface="Calibri" panose="020F0502020204030204" pitchFamily="34" charset="0"/>
                <a:cs typeface="Calibri" panose="020F0502020204030204" pitchFamily="34" charset="0"/>
              </a:rPr>
              <a:t>www.Mein.FreeStyle.de</a:t>
            </a:r>
          </a:p>
        </p:txBody>
      </p:sp>
      <p:pic>
        <p:nvPicPr>
          <p:cNvPr id="10" name="Grafik 9">
            <a:extLst>
              <a:ext uri="{FF2B5EF4-FFF2-40B4-BE49-F238E27FC236}">
                <a16:creationId xmlns:a16="http://schemas.microsoft.com/office/drawing/2014/main" id="{3F1881D3-3B9C-DAE8-DC67-AE68BE9712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61934" y="3636986"/>
            <a:ext cx="355025" cy="355025"/>
          </a:xfrm>
          <a:prstGeom prst="rect">
            <a:avLst/>
          </a:prstGeom>
        </p:spPr>
      </p:pic>
      <p:pic>
        <p:nvPicPr>
          <p:cNvPr id="20" name="Grafik 19">
            <a:extLst>
              <a:ext uri="{FF2B5EF4-FFF2-40B4-BE49-F238E27FC236}">
                <a16:creationId xmlns:a16="http://schemas.microsoft.com/office/drawing/2014/main" id="{DC3732F9-A037-7E1E-0A68-3B42638DA74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08883" y="1968365"/>
            <a:ext cx="461126" cy="461126"/>
          </a:xfrm>
          <a:prstGeom prst="rect">
            <a:avLst/>
          </a:prstGeom>
        </p:spPr>
      </p:pic>
      <p:pic>
        <p:nvPicPr>
          <p:cNvPr id="26" name="Grafik 25">
            <a:extLst>
              <a:ext uri="{FF2B5EF4-FFF2-40B4-BE49-F238E27FC236}">
                <a16:creationId xmlns:a16="http://schemas.microsoft.com/office/drawing/2014/main" id="{4BFCB167-BB09-FA28-6924-26EC7FB54E0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08883" y="1449731"/>
            <a:ext cx="461126" cy="461126"/>
          </a:xfrm>
          <a:prstGeom prst="rect">
            <a:avLst/>
          </a:prstGeom>
        </p:spPr>
      </p:pic>
      <p:sp>
        <p:nvSpPr>
          <p:cNvPr id="13" name="Datumsplatzhalter 12">
            <a:extLst>
              <a:ext uri="{FF2B5EF4-FFF2-40B4-BE49-F238E27FC236}">
                <a16:creationId xmlns:a16="http://schemas.microsoft.com/office/drawing/2014/main" id="{0680039E-B3BA-7428-0F89-B5EEA19B6A5B}"/>
              </a:ext>
            </a:extLst>
          </p:cNvPr>
          <p:cNvSpPr>
            <a:spLocks noGrp="1"/>
          </p:cNvSpPr>
          <p:nvPr>
            <p:ph type="dt" sz="half" idx="20"/>
          </p:nvPr>
        </p:nvSpPr>
        <p:spPr>
          <a:xfrm>
            <a:off x="7531511" y="4766400"/>
            <a:ext cx="787879" cy="274637"/>
          </a:xfrm>
        </p:spPr>
        <p:txBody>
          <a:bodyPr/>
          <a:lstStyle/>
          <a:p>
            <a:fld id="{37A44083-E7F8-4144-8B7A-F298CF8A5165}" type="datetime1">
              <a:rPr lang="de-DE" smtClean="0"/>
              <a:t>16.04.24</a:t>
            </a:fld>
            <a:endParaRPr lang="en-IN"/>
          </a:p>
        </p:txBody>
      </p:sp>
      <p:sp>
        <p:nvSpPr>
          <p:cNvPr id="17" name="Foliennummernplatzhalter 16">
            <a:extLst>
              <a:ext uri="{FF2B5EF4-FFF2-40B4-BE49-F238E27FC236}">
                <a16:creationId xmlns:a16="http://schemas.microsoft.com/office/drawing/2014/main" id="{BBC76418-F020-3EE1-25B5-C9221488865F}"/>
              </a:ext>
            </a:extLst>
          </p:cNvPr>
          <p:cNvSpPr>
            <a:spLocks noGrp="1"/>
          </p:cNvSpPr>
          <p:nvPr>
            <p:ph type="sldNum" sz="quarter" idx="13"/>
          </p:nvPr>
        </p:nvSpPr>
        <p:spPr>
          <a:xfrm>
            <a:off x="8167058" y="4766400"/>
            <a:ext cx="568102" cy="274637"/>
          </a:xfrm>
        </p:spPr>
        <p:txBody>
          <a:bodyPr/>
          <a:lstStyle/>
          <a:p>
            <a:pPr>
              <a:defRPr/>
            </a:pPr>
            <a:r>
              <a:rPr lang="en-IN"/>
              <a:t>|    </a:t>
            </a:r>
            <a:fld id="{7B2119CD-3B2D-4CEB-B404-D2E3F8CD6D69}" type="slidenum">
              <a:rPr lang="en-IN" smtClean="0"/>
              <a:pPr>
                <a:defRPr/>
              </a:pPr>
              <a:t>44</a:t>
            </a:fld>
            <a:endParaRPr lang="en-IN"/>
          </a:p>
        </p:txBody>
      </p:sp>
    </p:spTree>
    <p:extLst>
      <p:ext uri="{BB962C8B-B14F-4D97-AF65-F5344CB8AC3E}">
        <p14:creationId xmlns:p14="http://schemas.microsoft.com/office/powerpoint/2010/main" val="822178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EA977B0-F0E2-FD07-BF37-1CEEF490D8A1}"/>
              </a:ext>
            </a:extLst>
          </p:cNvPr>
          <p:cNvSpPr>
            <a:spLocks noGrp="1"/>
          </p:cNvSpPr>
          <p:nvPr>
            <p:ph type="body" sz="quarter" idx="12"/>
          </p:nvPr>
        </p:nvSpPr>
        <p:spPr/>
        <p:txBody>
          <a:bodyPr/>
          <a:lstStyle/>
          <a:p>
            <a:endParaRPr lang="de-DE"/>
          </a:p>
        </p:txBody>
      </p:sp>
      <p:sp>
        <p:nvSpPr>
          <p:cNvPr id="4" name="Fußzeilenplatzhalter 2">
            <a:extLst>
              <a:ext uri="{FF2B5EF4-FFF2-40B4-BE49-F238E27FC236}">
                <a16:creationId xmlns:a16="http://schemas.microsoft.com/office/drawing/2014/main" id="{5F90AFEB-6883-F24D-C1E1-EFFE33CCC4AA}"/>
              </a:ext>
            </a:extLst>
          </p:cNvPr>
          <p:cNvSpPr>
            <a:spLocks noGrp="1"/>
          </p:cNvSpPr>
          <p:nvPr>
            <p:ph type="ftr" sz="quarter" idx="3"/>
          </p:nvPr>
        </p:nvSpPr>
        <p:spPr/>
        <p:txBody>
          <a:bodyPr/>
          <a:lstStyle/>
          <a:p>
            <a:r>
              <a:rPr lang="de-DE" dirty="0">
                <a:latin typeface="Calibri"/>
                <a:cs typeface="Calibri"/>
              </a:rPr>
              <a:t>© 2024 Abbott | </a:t>
            </a:r>
            <a:r>
              <a:rPr lang="de-DE" sz="1000" dirty="0">
                <a:solidFill>
                  <a:srgbClr val="031489"/>
                </a:solidFill>
                <a:latin typeface="Calibri"/>
                <a:cs typeface="Calibri"/>
              </a:rPr>
              <a:t>ADC-78239 </a:t>
            </a:r>
            <a:r>
              <a:rPr lang="de-DE" dirty="0">
                <a:latin typeface="Calibri"/>
                <a:cs typeface="Calibri"/>
              </a:rPr>
              <a:t>v4.0</a:t>
            </a:r>
            <a:r>
              <a:rPr lang="de-DE" sz="1000" dirty="0">
                <a:solidFill>
                  <a:srgbClr val="031489"/>
                </a:solidFill>
                <a:latin typeface="Calibri"/>
                <a:cs typeface="Calibri"/>
              </a:rPr>
              <a:t> </a:t>
            </a:r>
            <a:r>
              <a:rPr lang="de-DE" dirty="0">
                <a:latin typeface="Calibri"/>
                <a:cs typeface="Calibri"/>
              </a:rPr>
              <a:t>| Geschützt und vertraulich - nicht verbreiten</a:t>
            </a:r>
            <a:endParaRPr lang="en-US" dirty="0">
              <a:latin typeface="Calibri"/>
              <a:cs typeface="Calibri"/>
            </a:endParaRPr>
          </a:p>
        </p:txBody>
      </p:sp>
      <p:sp>
        <p:nvSpPr>
          <p:cNvPr id="7" name="Titel 6">
            <a:extLst>
              <a:ext uri="{FF2B5EF4-FFF2-40B4-BE49-F238E27FC236}">
                <a16:creationId xmlns:a16="http://schemas.microsoft.com/office/drawing/2014/main" id="{AEEBE5C7-039E-48EB-9078-2F66A7E873BB}"/>
              </a:ext>
            </a:extLst>
          </p:cNvPr>
          <p:cNvSpPr>
            <a:spLocks noGrp="1"/>
          </p:cNvSpPr>
          <p:nvPr>
            <p:ph type="title"/>
          </p:nvPr>
        </p:nvSpPr>
        <p:spPr>
          <a:xfrm>
            <a:off x="502920" y="569594"/>
            <a:ext cx="4617692" cy="390526"/>
          </a:xfrm>
        </p:spPr>
        <p:txBody>
          <a:bodyPr>
            <a:noAutofit/>
          </a:bodyPr>
          <a:lstStyle/>
          <a:p>
            <a:r>
              <a:rPr lang="de-DE" dirty="0"/>
              <a:t>Unsere Tipps für Sie</a:t>
            </a:r>
          </a:p>
        </p:txBody>
      </p:sp>
      <p:sp>
        <p:nvSpPr>
          <p:cNvPr id="14" name="Inhaltsplatzhalter 2">
            <a:extLst>
              <a:ext uri="{FF2B5EF4-FFF2-40B4-BE49-F238E27FC236}">
                <a16:creationId xmlns:a16="http://schemas.microsoft.com/office/drawing/2014/main" id="{6AB2F0E7-65DB-49F4-9E95-C8C2BCF21AF4}"/>
              </a:ext>
            </a:extLst>
          </p:cNvPr>
          <p:cNvSpPr txBox="1">
            <a:spLocks/>
          </p:cNvSpPr>
          <p:nvPr/>
        </p:nvSpPr>
        <p:spPr>
          <a:xfrm>
            <a:off x="1080000" y="1497600"/>
            <a:ext cx="6207742" cy="184666"/>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b="0" dirty="0">
                <a:solidFill>
                  <a:srgbClr val="031489"/>
                </a:solidFill>
                <a:latin typeface="+mj-lt"/>
              </a:rPr>
              <a:t>Nehmen Sie ausreichend Ersatzsensoren mit.</a:t>
            </a:r>
          </a:p>
        </p:txBody>
      </p:sp>
      <p:sp>
        <p:nvSpPr>
          <p:cNvPr id="15" name="Rechteck 14">
            <a:extLst>
              <a:ext uri="{FF2B5EF4-FFF2-40B4-BE49-F238E27FC236}">
                <a16:creationId xmlns:a16="http://schemas.microsoft.com/office/drawing/2014/main" id="{A2586C25-0E53-45F5-8E4A-BC2E6DAF256A}"/>
              </a:ext>
            </a:extLst>
          </p:cNvPr>
          <p:cNvSpPr/>
          <p:nvPr/>
        </p:nvSpPr>
        <p:spPr>
          <a:xfrm>
            <a:off x="1080000" y="1957675"/>
            <a:ext cx="6917954" cy="369332"/>
          </a:xfrm>
          <a:prstGeom prst="rect">
            <a:avLst/>
          </a:prstGeom>
        </p:spPr>
        <p:txBody>
          <a:bodyPr wrap="square" lIns="0" tIns="0" rIns="0" bIns="0">
            <a:spAutoFit/>
          </a:bodyPr>
          <a:lstStyle/>
          <a:p>
            <a:r>
              <a:rPr lang="de-DE" sz="1200" dirty="0">
                <a:solidFill>
                  <a:srgbClr val="031489"/>
                </a:solidFill>
                <a:latin typeface="+mj-lt"/>
                <a:cs typeface="Arial" panose="020B0604020202020204" pitchFamily="34" charset="0"/>
              </a:rPr>
              <a:t>Ändern Sie die Einstellungen für Uhrzeit und Datum, wenn Sie in eine andere Zeitzone reisen, sofern dies nicht automatisch geschieht.</a:t>
            </a:r>
          </a:p>
        </p:txBody>
      </p:sp>
      <p:sp>
        <p:nvSpPr>
          <p:cNvPr id="16" name="Rechteck 15">
            <a:extLst>
              <a:ext uri="{FF2B5EF4-FFF2-40B4-BE49-F238E27FC236}">
                <a16:creationId xmlns:a16="http://schemas.microsoft.com/office/drawing/2014/main" id="{9E5F92F2-7876-4B81-ABF3-89BDA0AA37A0}"/>
              </a:ext>
            </a:extLst>
          </p:cNvPr>
          <p:cNvSpPr/>
          <p:nvPr/>
        </p:nvSpPr>
        <p:spPr>
          <a:xfrm>
            <a:off x="1080000" y="2476713"/>
            <a:ext cx="6944083" cy="553998"/>
          </a:xfrm>
          <a:prstGeom prst="rect">
            <a:avLst/>
          </a:prstGeom>
        </p:spPr>
        <p:txBody>
          <a:bodyPr wrap="squar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noProof="0" dirty="0">
                <a:ln>
                  <a:noFill/>
                </a:ln>
                <a:solidFill>
                  <a:srgbClr val="031489"/>
                </a:solidFill>
                <a:effectLst/>
                <a:uLnTx/>
                <a:uFillTx/>
                <a:latin typeface="+mj-lt"/>
                <a:ea typeface="+mn-ea"/>
                <a:cs typeface="Arial" panose="020B0604020202020204" pitchFamily="34" charset="0"/>
              </a:rPr>
              <a:t>Packen Sie bei Flugreisen Ihre </a:t>
            </a:r>
            <a:r>
              <a:rPr kumimoji="0" lang="de-DE" sz="1200" b="0" i="0" u="none" strike="noStrike" kern="1200" cap="none" spc="0" normalizeH="0" noProof="0" dirty="0" err="1">
                <a:ln>
                  <a:noFill/>
                </a:ln>
                <a:solidFill>
                  <a:srgbClr val="031489"/>
                </a:solidFill>
                <a:effectLst/>
                <a:uLnTx/>
                <a:uFillTx/>
                <a:latin typeface="+mj-lt"/>
                <a:ea typeface="+mn-ea"/>
                <a:cs typeface="Arial" panose="020B0604020202020204" pitchFamily="34" charset="0"/>
              </a:rPr>
              <a:t>FreeStyle</a:t>
            </a:r>
            <a:r>
              <a:rPr kumimoji="0" lang="de-DE" sz="1200" b="0" i="0" u="none" strike="noStrike" kern="1200" cap="none" spc="0" normalizeH="0" noProof="0" dirty="0">
                <a:ln>
                  <a:noFill/>
                </a:ln>
                <a:solidFill>
                  <a:srgbClr val="031489"/>
                </a:solidFill>
                <a:effectLst/>
                <a:uLnTx/>
                <a:uFillTx/>
                <a:latin typeface="+mj-lt"/>
                <a:ea typeface="+mn-ea"/>
                <a:cs typeface="Arial" panose="020B0604020202020204" pitchFamily="34" charset="0"/>
              </a:rPr>
              <a:t> Libre 3 Sensoren in Ihr Handgepäck. Lassen Sie sich hierfür von Ihrem Arzt eine Bescheinigung ausstellen, um das Sicherheitspersonal am Flughafen zu informieren. Die Bescheinigung zum Ausfüllen finden Sie unter: </a:t>
            </a:r>
            <a:r>
              <a:rPr kumimoji="0" lang="de-DE" sz="1200" b="1" i="0" u="none" strike="noStrike" kern="1200" cap="none" spc="0" normalizeH="0" noProof="0" dirty="0" err="1">
                <a:ln>
                  <a:noFill/>
                </a:ln>
                <a:solidFill>
                  <a:srgbClr val="031489"/>
                </a:solidFill>
                <a:effectLst/>
                <a:uLnTx/>
                <a:uFillTx/>
                <a:latin typeface="+mj-lt"/>
                <a:ea typeface="+mn-ea"/>
                <a:cs typeface="Arial" panose="020B0604020202020204" pitchFamily="34" charset="0"/>
              </a:rPr>
              <a:t>www.Mein.FreeStyle.de</a:t>
            </a:r>
            <a:endParaRPr kumimoji="0" lang="de-DE" sz="1200" b="1" i="0" u="none" strike="noStrike" kern="1200" cap="none" spc="0" normalizeH="0" noProof="0" dirty="0">
              <a:ln>
                <a:noFill/>
              </a:ln>
              <a:solidFill>
                <a:srgbClr val="031489"/>
              </a:solidFill>
              <a:effectLst/>
              <a:uLnTx/>
              <a:uFillTx/>
              <a:latin typeface="+mj-lt"/>
              <a:ea typeface="+mn-ea"/>
              <a:cs typeface="Arial" panose="020B0604020202020204" pitchFamily="34" charset="0"/>
            </a:endParaRPr>
          </a:p>
        </p:txBody>
      </p:sp>
      <p:pic>
        <p:nvPicPr>
          <p:cNvPr id="23" name="Grafik 22">
            <a:extLst>
              <a:ext uri="{FF2B5EF4-FFF2-40B4-BE49-F238E27FC236}">
                <a16:creationId xmlns:a16="http://schemas.microsoft.com/office/drawing/2014/main" id="{33B75790-EB0D-4C23-B221-997A3BCBE22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6516" y="1430066"/>
            <a:ext cx="369358" cy="369358"/>
          </a:xfrm>
          <a:prstGeom prst="rect">
            <a:avLst/>
          </a:prstGeom>
        </p:spPr>
      </p:pic>
      <p:pic>
        <p:nvPicPr>
          <p:cNvPr id="24" name="Grafik 23">
            <a:extLst>
              <a:ext uri="{FF2B5EF4-FFF2-40B4-BE49-F238E27FC236}">
                <a16:creationId xmlns:a16="http://schemas.microsoft.com/office/drawing/2014/main" id="{56C93A86-FA8D-48D0-B6DD-11F09CCDE7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50495" y="2571750"/>
            <a:ext cx="333580" cy="333580"/>
          </a:xfrm>
          <a:prstGeom prst="rect">
            <a:avLst/>
          </a:prstGeom>
        </p:spPr>
      </p:pic>
      <p:pic>
        <p:nvPicPr>
          <p:cNvPr id="25" name="Grafik 24">
            <a:extLst>
              <a:ext uri="{FF2B5EF4-FFF2-40B4-BE49-F238E27FC236}">
                <a16:creationId xmlns:a16="http://schemas.microsoft.com/office/drawing/2014/main" id="{53E4C236-D85B-4810-87ED-0246E43B24C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18315" y="2036442"/>
            <a:ext cx="365760" cy="295420"/>
          </a:xfrm>
          <a:prstGeom prst="rect">
            <a:avLst/>
          </a:prstGeom>
        </p:spPr>
      </p:pic>
      <p:sp>
        <p:nvSpPr>
          <p:cNvPr id="28" name="Inhaltsplatzhalter 2">
            <a:extLst>
              <a:ext uri="{FF2B5EF4-FFF2-40B4-BE49-F238E27FC236}">
                <a16:creationId xmlns:a16="http://schemas.microsoft.com/office/drawing/2014/main" id="{76CD66D6-5425-4C87-8323-9AF17D022BB5}"/>
              </a:ext>
            </a:extLst>
          </p:cNvPr>
          <p:cNvSpPr txBox="1">
            <a:spLocks/>
          </p:cNvSpPr>
          <p:nvPr/>
        </p:nvSpPr>
        <p:spPr>
          <a:xfrm>
            <a:off x="504000" y="1098000"/>
            <a:ext cx="6917955" cy="246221"/>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de-DE" altLang="de-DE" kern="1200" dirty="0">
                <a:solidFill>
                  <a:srgbClr val="031489"/>
                </a:solidFill>
                <a:latin typeface="Calibri" panose="020F0502020204030204" pitchFamily="34" charset="0"/>
                <a:cs typeface="Calibri" panose="020F0502020204030204" pitchFamily="34" charset="0"/>
              </a:rPr>
              <a:t>TIPPS FÜR EINE REISE</a:t>
            </a:r>
            <a:endParaRPr lang="de-AT" altLang="de-DE" kern="1200" dirty="0">
              <a:solidFill>
                <a:srgbClr val="031489"/>
              </a:solidFill>
              <a:latin typeface="Calibri" panose="020F0502020204030204" pitchFamily="34" charset="0"/>
              <a:cs typeface="Calibri" panose="020F0502020204030204" pitchFamily="34" charset="0"/>
            </a:endParaRPr>
          </a:p>
        </p:txBody>
      </p:sp>
      <p:sp>
        <p:nvSpPr>
          <p:cNvPr id="9" name="Datumsplatzhalter 8">
            <a:extLst>
              <a:ext uri="{FF2B5EF4-FFF2-40B4-BE49-F238E27FC236}">
                <a16:creationId xmlns:a16="http://schemas.microsoft.com/office/drawing/2014/main" id="{64681CFD-CCBA-D463-D6C7-50071DFA0CBC}"/>
              </a:ext>
            </a:extLst>
          </p:cNvPr>
          <p:cNvSpPr>
            <a:spLocks noGrp="1"/>
          </p:cNvSpPr>
          <p:nvPr>
            <p:ph type="dt" sz="half" idx="20"/>
          </p:nvPr>
        </p:nvSpPr>
        <p:spPr>
          <a:xfrm>
            <a:off x="7531511" y="4766400"/>
            <a:ext cx="787879" cy="274637"/>
          </a:xfrm>
        </p:spPr>
        <p:txBody>
          <a:bodyPr/>
          <a:lstStyle/>
          <a:p>
            <a:fld id="{6E8BA507-2F69-7746-8F42-0946B96C1D63}" type="datetime1">
              <a:rPr lang="de-DE" smtClean="0"/>
              <a:t>16.04.24</a:t>
            </a:fld>
            <a:endParaRPr lang="en-IN"/>
          </a:p>
        </p:txBody>
      </p:sp>
      <p:sp>
        <p:nvSpPr>
          <p:cNvPr id="10" name="Foliennummernplatzhalter 9">
            <a:extLst>
              <a:ext uri="{FF2B5EF4-FFF2-40B4-BE49-F238E27FC236}">
                <a16:creationId xmlns:a16="http://schemas.microsoft.com/office/drawing/2014/main" id="{ACEA71B5-DF3F-FC77-A100-50F0C1899A0C}"/>
              </a:ext>
            </a:extLst>
          </p:cNvPr>
          <p:cNvSpPr>
            <a:spLocks noGrp="1"/>
          </p:cNvSpPr>
          <p:nvPr>
            <p:ph type="sldNum" sz="quarter" idx="13"/>
          </p:nvPr>
        </p:nvSpPr>
        <p:spPr>
          <a:xfrm>
            <a:off x="8167058" y="4766400"/>
            <a:ext cx="568102" cy="274637"/>
          </a:xfrm>
        </p:spPr>
        <p:txBody>
          <a:bodyPr/>
          <a:lstStyle/>
          <a:p>
            <a:pPr>
              <a:defRPr/>
            </a:pPr>
            <a:r>
              <a:rPr lang="en-IN"/>
              <a:t>|    </a:t>
            </a:r>
            <a:fld id="{7B2119CD-3B2D-4CEB-B404-D2E3F8CD6D69}" type="slidenum">
              <a:rPr lang="en-IN" smtClean="0"/>
              <a:pPr>
                <a:defRPr/>
              </a:pPr>
              <a:t>45</a:t>
            </a:fld>
            <a:endParaRPr lang="en-IN"/>
          </a:p>
        </p:txBody>
      </p:sp>
    </p:spTree>
    <p:extLst>
      <p:ext uri="{BB962C8B-B14F-4D97-AF65-F5344CB8AC3E}">
        <p14:creationId xmlns:p14="http://schemas.microsoft.com/office/powerpoint/2010/main" val="3315045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4">
            <a:extLst>
              <a:ext uri="{FF2B5EF4-FFF2-40B4-BE49-F238E27FC236}">
                <a16:creationId xmlns:a16="http://schemas.microsoft.com/office/drawing/2014/main" id="{41D9BC9A-23EE-7B4B-FD36-429DF003BDDD}"/>
              </a:ext>
            </a:extLst>
          </p:cNvPr>
          <p:cNvGraphicFramePr>
            <a:graphicFrameLocks noGrp="1"/>
          </p:cNvGraphicFramePr>
          <p:nvPr>
            <p:extLst>
              <p:ext uri="{D42A27DB-BD31-4B8C-83A1-F6EECF244321}">
                <p14:modId xmlns:p14="http://schemas.microsoft.com/office/powerpoint/2010/main" val="3864289062"/>
              </p:ext>
            </p:extLst>
          </p:nvPr>
        </p:nvGraphicFramePr>
        <p:xfrm>
          <a:off x="503238" y="1217103"/>
          <a:ext cx="8145462" cy="3396108"/>
        </p:xfrm>
        <a:graphic>
          <a:graphicData uri="http://schemas.openxmlformats.org/drawingml/2006/table">
            <a:tbl>
              <a:tblPr firstRow="1" bandRow="1">
                <a:tableStyleId>{91EBBBCC-DAD2-459C-BE2E-F6DE35CF9A28}</a:tableStyleId>
              </a:tblPr>
              <a:tblGrid>
                <a:gridCol w="4072731">
                  <a:extLst>
                    <a:ext uri="{9D8B030D-6E8A-4147-A177-3AD203B41FA5}">
                      <a16:colId xmlns:a16="http://schemas.microsoft.com/office/drawing/2014/main" val="3982224666"/>
                    </a:ext>
                  </a:extLst>
                </a:gridCol>
                <a:gridCol w="4072731">
                  <a:extLst>
                    <a:ext uri="{9D8B030D-6E8A-4147-A177-3AD203B41FA5}">
                      <a16:colId xmlns:a16="http://schemas.microsoft.com/office/drawing/2014/main" val="2942337958"/>
                    </a:ext>
                  </a:extLst>
                </a:gridCol>
              </a:tblGrid>
              <a:tr h="5594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600" b="1" u="none" strike="noStrike" dirty="0">
                          <a:solidFill>
                            <a:schemeClr val="accent3"/>
                          </a:solidFill>
                          <a:effectLst/>
                        </a:rPr>
                        <a:t>KOMPONENTE:</a:t>
                      </a:r>
                      <a:endParaRPr lang="de-AT" sz="1600" b="1" i="0" u="none" strike="noStrike" dirty="0">
                        <a:solidFill>
                          <a:schemeClr val="accent3"/>
                        </a:solidFill>
                        <a:effectLst/>
                        <a:latin typeface="Arial" panose="020B0604020202020204" pitchFamily="34" charset="0"/>
                      </a:endParaRPr>
                    </a:p>
                  </a:txBody>
                  <a:tcPr anchor="ctr">
                    <a:lnT w="38100" cap="flat" cmpd="sng" algn="ctr">
                      <a:solidFill>
                        <a:srgbClr val="031489"/>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u="none" strike="noStrike" dirty="0">
                          <a:solidFill>
                            <a:schemeClr val="accent3"/>
                          </a:solidFill>
                          <a:effectLst/>
                        </a:rPr>
                        <a:t>ENTSORGUNG:</a:t>
                      </a:r>
                      <a:endParaRPr lang="de-DE" sz="1600" b="1" i="0" u="none" strike="noStrike" dirty="0">
                        <a:solidFill>
                          <a:schemeClr val="accent3"/>
                        </a:solidFill>
                        <a:effectLst/>
                        <a:latin typeface="Arial" panose="020B0604020202020204" pitchFamily="34" charset="0"/>
                      </a:endParaRPr>
                    </a:p>
                  </a:txBody>
                  <a:tcPr anchor="ctr">
                    <a:lnT w="38100" cap="flat" cmpd="sng" algn="ctr">
                      <a:solidFill>
                        <a:srgbClr val="031489"/>
                      </a:solidFill>
                      <a:prstDash val="solid"/>
                      <a:round/>
                      <a:headEnd type="none" w="med" len="med"/>
                      <a:tailEnd type="none" w="med" len="med"/>
                    </a:lnT>
                    <a:noFill/>
                  </a:tcPr>
                </a:tc>
                <a:extLst>
                  <a:ext uri="{0D108BD9-81ED-4DB2-BD59-A6C34878D82A}">
                    <a16:rowId xmlns:a16="http://schemas.microsoft.com/office/drawing/2014/main" val="500347933"/>
                  </a:ext>
                </a:extLst>
              </a:tr>
              <a:tr h="5594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600" b="1" u="none" strike="noStrike" dirty="0">
                          <a:solidFill>
                            <a:srgbClr val="031489"/>
                          </a:solidFill>
                          <a:effectLst/>
                        </a:rPr>
                        <a:t>Sensor</a:t>
                      </a:r>
                      <a:endParaRPr lang="de-AT" sz="1600" b="0" i="0" u="none" strike="noStrike" dirty="0">
                        <a:solidFill>
                          <a:srgbClr val="031489"/>
                        </a:solidFill>
                        <a:effectLst/>
                        <a:latin typeface="Arial" panose="020B0604020202020204" pitchFamily="34" charset="0"/>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u="none" strike="noStrike" dirty="0">
                          <a:solidFill>
                            <a:srgbClr val="031489"/>
                          </a:solidFill>
                          <a:effectLst/>
                        </a:rPr>
                        <a:t>Elektroschrott</a:t>
                      </a:r>
                      <a:endParaRPr lang="de-DE" sz="1600" b="1" i="0" u="none" strike="noStrike" dirty="0">
                        <a:solidFill>
                          <a:srgbClr val="031489"/>
                        </a:solidFill>
                        <a:effectLst/>
                        <a:latin typeface="Arial" panose="020B0604020202020204" pitchFamily="34" charset="0"/>
                      </a:endParaRPr>
                    </a:p>
                  </a:txBody>
                  <a:tcPr anchor="ctr">
                    <a:solidFill>
                      <a:schemeClr val="bg1"/>
                    </a:solidFill>
                  </a:tcPr>
                </a:tc>
                <a:extLst>
                  <a:ext uri="{0D108BD9-81ED-4DB2-BD59-A6C34878D82A}">
                    <a16:rowId xmlns:a16="http://schemas.microsoft.com/office/drawing/2014/main" val="4098178200"/>
                  </a:ext>
                </a:extLst>
              </a:tr>
              <a:tr h="5594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600" b="1" u="none" strike="noStrike" dirty="0">
                          <a:solidFill>
                            <a:srgbClr val="031489"/>
                          </a:solidFill>
                          <a:effectLst/>
                        </a:rPr>
                        <a:t>Lesegerät</a:t>
                      </a:r>
                      <a:endParaRPr lang="de-AT" sz="1600" b="1" i="0" u="none" strike="noStrike" dirty="0">
                        <a:solidFill>
                          <a:srgbClr val="031489"/>
                        </a:solidFill>
                        <a:effectLst/>
                        <a:latin typeface="Arial" panose="020B0604020202020204" pitchFamily="34" charset="0"/>
                        <a:ea typeface="Calibri" panose="020F0502020204030204" pitchFamily="34" charset="0"/>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u="none" strike="noStrike" dirty="0">
                          <a:solidFill>
                            <a:srgbClr val="031489"/>
                          </a:solidFill>
                          <a:effectLst/>
                        </a:rPr>
                        <a:t>Elektroschrott</a:t>
                      </a:r>
                      <a:endParaRPr lang="de-DE" sz="1600" b="1" i="0" u="none" strike="noStrike" dirty="0">
                        <a:solidFill>
                          <a:srgbClr val="031489"/>
                        </a:solidFill>
                        <a:effectLst/>
                        <a:latin typeface="Arial" panose="020B0604020202020204" pitchFamily="34" charset="0"/>
                      </a:endParaRPr>
                    </a:p>
                  </a:txBody>
                  <a:tcPr anchor="ctr">
                    <a:noFill/>
                  </a:tcPr>
                </a:tc>
                <a:extLst>
                  <a:ext uri="{0D108BD9-81ED-4DB2-BD59-A6C34878D82A}">
                    <a16:rowId xmlns:a16="http://schemas.microsoft.com/office/drawing/2014/main" val="1276319036"/>
                  </a:ext>
                </a:extLst>
              </a:tr>
              <a:tr h="5594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600" b="1" u="none" strike="noStrike" dirty="0">
                          <a:solidFill>
                            <a:srgbClr val="031489"/>
                          </a:solidFill>
                          <a:effectLst/>
                        </a:rPr>
                        <a:t>Applikator (grau)</a:t>
                      </a:r>
                      <a:endParaRPr lang="de-AT" sz="1600" b="0" i="0" u="none" strike="noStrike" dirty="0">
                        <a:solidFill>
                          <a:srgbClr val="031489"/>
                        </a:solidFill>
                        <a:effectLst/>
                        <a:latin typeface="Arial" panose="020B0604020202020204" pitchFamily="34" charset="0"/>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u="none" strike="noStrike" dirty="0">
                          <a:solidFill>
                            <a:srgbClr val="031489"/>
                          </a:solidFill>
                          <a:effectLst/>
                        </a:rPr>
                        <a:t>Sammelstelle für scharfe/ spitze Gegenstände</a:t>
                      </a:r>
                      <a:endParaRPr lang="de-DE" sz="1600" b="0" i="0" u="none" strike="noStrike" dirty="0">
                        <a:solidFill>
                          <a:srgbClr val="031489"/>
                        </a:solidFill>
                        <a:effectLst/>
                        <a:latin typeface="Arial" panose="020B0604020202020204" pitchFamily="34" charset="0"/>
                      </a:endParaRPr>
                    </a:p>
                  </a:txBody>
                  <a:tcPr anchor="ctr">
                    <a:solidFill>
                      <a:schemeClr val="bg1"/>
                    </a:solidFill>
                  </a:tcPr>
                </a:tc>
                <a:extLst>
                  <a:ext uri="{0D108BD9-81ED-4DB2-BD59-A6C34878D82A}">
                    <a16:rowId xmlns:a16="http://schemas.microsoft.com/office/drawing/2014/main" val="2095748261"/>
                  </a:ext>
                </a:extLst>
              </a:tr>
              <a:tr h="5594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600" b="1" u="none" strike="noStrike" dirty="0" err="1">
                          <a:solidFill>
                            <a:srgbClr val="031489"/>
                          </a:solidFill>
                          <a:effectLst/>
                        </a:rPr>
                        <a:t>Applikatordeckel</a:t>
                      </a:r>
                      <a:r>
                        <a:rPr lang="de-AT" sz="1600" b="1" u="none" strike="noStrike" dirty="0">
                          <a:solidFill>
                            <a:srgbClr val="031489"/>
                          </a:solidFill>
                          <a:effectLst/>
                        </a:rPr>
                        <a:t> </a:t>
                      </a:r>
                      <a:br>
                        <a:rPr lang="de-AT" sz="1600" b="1" u="none" strike="noStrike" dirty="0">
                          <a:solidFill>
                            <a:srgbClr val="031489"/>
                          </a:solidFill>
                          <a:effectLst/>
                        </a:rPr>
                      </a:br>
                      <a:r>
                        <a:rPr lang="de-AT" sz="1600" b="1" u="none" strike="noStrike" dirty="0">
                          <a:solidFill>
                            <a:srgbClr val="031489"/>
                          </a:solidFill>
                          <a:effectLst/>
                        </a:rPr>
                        <a:t>(transparent)</a:t>
                      </a:r>
                      <a:endParaRPr lang="de-AT" sz="1600" b="1" i="0" u="none" strike="noStrike" dirty="0">
                        <a:solidFill>
                          <a:srgbClr val="031489"/>
                        </a:solidFill>
                        <a:effectLst/>
                        <a:latin typeface="Arial" panose="020B0604020202020204" pitchFamily="34" charset="0"/>
                        <a:ea typeface="Calibri" panose="020F0502020204030204" pitchFamily="34" charset="0"/>
                      </a:endParaRPr>
                    </a:p>
                  </a:txBody>
                  <a:tcPr anchor="ctr">
                    <a:noFill/>
                  </a:tcPr>
                </a:tc>
                <a:tc>
                  <a:txBody>
                    <a:bodyPr/>
                    <a:lstStyle/>
                    <a:p>
                      <a:pPr algn="l" fontAlgn="t">
                        <a:spcBef>
                          <a:spcPts val="0"/>
                        </a:spcBef>
                        <a:spcAft>
                          <a:spcPts val="0"/>
                        </a:spcAft>
                      </a:pPr>
                      <a:r>
                        <a:rPr lang="de-DE" sz="1600" b="1" u="none" strike="noStrike" dirty="0">
                          <a:solidFill>
                            <a:srgbClr val="031489"/>
                          </a:solidFill>
                          <a:effectLst/>
                        </a:rPr>
                        <a:t>Gelbe Tonne</a:t>
                      </a:r>
                    </a:p>
                    <a:p>
                      <a:pPr algn="l" fontAlgn="t">
                        <a:spcBef>
                          <a:spcPts val="0"/>
                        </a:spcBef>
                        <a:spcAft>
                          <a:spcPts val="0"/>
                        </a:spcAft>
                      </a:pPr>
                      <a:r>
                        <a:rPr lang="de-DE" sz="1600" b="1" u="none" strike="noStrike" dirty="0">
                          <a:solidFill>
                            <a:srgbClr val="031489"/>
                          </a:solidFill>
                          <a:effectLst/>
                        </a:rPr>
                        <a:t>Wertstoff- / Kunststoffsammlung</a:t>
                      </a:r>
                      <a:endParaRPr lang="de-DE" sz="1600" b="1" i="0" u="none" strike="noStrike" dirty="0">
                        <a:solidFill>
                          <a:srgbClr val="031489"/>
                        </a:solidFill>
                        <a:effectLst/>
                        <a:latin typeface="Arial" panose="020B0604020202020204" pitchFamily="34" charset="0"/>
                        <a:ea typeface="Calibri" panose="020F0502020204030204" pitchFamily="34" charset="0"/>
                      </a:endParaRPr>
                    </a:p>
                  </a:txBody>
                  <a:tcPr anchor="ctr">
                    <a:noFill/>
                  </a:tcPr>
                </a:tc>
                <a:extLst>
                  <a:ext uri="{0D108BD9-81ED-4DB2-BD59-A6C34878D82A}">
                    <a16:rowId xmlns:a16="http://schemas.microsoft.com/office/drawing/2014/main" val="2515031000"/>
                  </a:ext>
                </a:extLst>
              </a:tr>
              <a:tr h="5594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600" b="1" u="none" strike="noStrike" dirty="0">
                          <a:solidFill>
                            <a:srgbClr val="031489"/>
                          </a:solidFill>
                          <a:effectLst/>
                        </a:rPr>
                        <a:t>Umverpackung / </a:t>
                      </a:r>
                      <a:br>
                        <a:rPr lang="de-AT" sz="1600" b="1" u="none" strike="noStrike" dirty="0">
                          <a:solidFill>
                            <a:srgbClr val="031489"/>
                          </a:solidFill>
                          <a:effectLst/>
                        </a:rPr>
                      </a:br>
                      <a:r>
                        <a:rPr lang="de-AT" sz="1600" b="1" u="none" strike="noStrike" dirty="0">
                          <a:solidFill>
                            <a:srgbClr val="031489"/>
                          </a:solidFill>
                          <a:effectLst/>
                        </a:rPr>
                        <a:t>Packungsbeilage</a:t>
                      </a:r>
                      <a:endParaRPr lang="de-AT" sz="1600" b="1" i="0" u="none" strike="noStrike" dirty="0">
                        <a:solidFill>
                          <a:srgbClr val="031489"/>
                        </a:solidFill>
                        <a:effectLst/>
                        <a:latin typeface="Arial" panose="020B0604020202020204" pitchFamily="34" charset="0"/>
                        <a:ea typeface="Calibri" panose="020F0502020204030204" pitchFamily="34" charset="0"/>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u="none" strike="noStrike" dirty="0">
                          <a:solidFill>
                            <a:srgbClr val="031489"/>
                          </a:solidFill>
                          <a:effectLst/>
                        </a:rPr>
                        <a:t>Altpapier / Kartonsammlung</a:t>
                      </a:r>
                      <a:endParaRPr lang="de-DE" sz="1600" b="1" i="0" u="none" strike="noStrike" dirty="0">
                        <a:solidFill>
                          <a:srgbClr val="031489"/>
                        </a:solidFill>
                        <a:effectLst/>
                        <a:latin typeface="Arial" panose="020B0604020202020204" pitchFamily="34" charset="0"/>
                        <a:ea typeface="Calibri" panose="020F0502020204030204" pitchFamily="34" charset="0"/>
                      </a:endParaRPr>
                    </a:p>
                  </a:txBody>
                  <a:tcPr anchor="ctr">
                    <a:solidFill>
                      <a:schemeClr val="bg1"/>
                    </a:solidFill>
                  </a:tcPr>
                </a:tc>
                <a:extLst>
                  <a:ext uri="{0D108BD9-81ED-4DB2-BD59-A6C34878D82A}">
                    <a16:rowId xmlns:a16="http://schemas.microsoft.com/office/drawing/2014/main" val="3418649542"/>
                  </a:ext>
                </a:extLst>
              </a:tr>
            </a:tbl>
          </a:graphicData>
        </a:graphic>
      </p:graphicFrame>
      <p:sp>
        <p:nvSpPr>
          <p:cNvPr id="3" name="Textplatzhalter 2">
            <a:extLst>
              <a:ext uri="{FF2B5EF4-FFF2-40B4-BE49-F238E27FC236}">
                <a16:creationId xmlns:a16="http://schemas.microsoft.com/office/drawing/2014/main" id="{FEA977B0-F0E2-FD07-BF37-1CEEF490D8A1}"/>
              </a:ext>
            </a:extLst>
          </p:cNvPr>
          <p:cNvSpPr>
            <a:spLocks noGrp="1"/>
          </p:cNvSpPr>
          <p:nvPr>
            <p:ph type="body" sz="quarter" idx="12"/>
          </p:nvPr>
        </p:nvSpPr>
        <p:spPr/>
        <p:txBody>
          <a:bodyPr/>
          <a:lstStyle/>
          <a:p>
            <a:endParaRPr lang="de-DE"/>
          </a:p>
        </p:txBody>
      </p:sp>
      <p:sp>
        <p:nvSpPr>
          <p:cNvPr id="4" name="Fußzeilenplatzhalter 2">
            <a:extLst>
              <a:ext uri="{FF2B5EF4-FFF2-40B4-BE49-F238E27FC236}">
                <a16:creationId xmlns:a16="http://schemas.microsoft.com/office/drawing/2014/main" id="{5F90AFEB-6883-F24D-C1E1-EFFE33CCC4AA}"/>
              </a:ext>
            </a:extLst>
          </p:cNvPr>
          <p:cNvSpPr>
            <a:spLocks noGrp="1"/>
          </p:cNvSpPr>
          <p:nvPr>
            <p:ph type="ftr" sz="quarter" idx="3"/>
          </p:nvPr>
        </p:nvSpPr>
        <p:spPr/>
        <p:txBody>
          <a:bodyPr/>
          <a:lstStyle/>
          <a:p>
            <a:r>
              <a:rPr lang="de-DE" dirty="0">
                <a:latin typeface="Calibri"/>
                <a:cs typeface="Calibri"/>
              </a:rPr>
              <a:t>© 2024 Abbott | </a:t>
            </a:r>
            <a:r>
              <a:rPr lang="de-DE" sz="1000" dirty="0">
                <a:solidFill>
                  <a:srgbClr val="031489"/>
                </a:solidFill>
                <a:latin typeface="Calibri"/>
                <a:cs typeface="Calibri"/>
              </a:rPr>
              <a:t>ADC-78239 </a:t>
            </a:r>
            <a:r>
              <a:rPr lang="de-DE" dirty="0">
                <a:latin typeface="Calibri"/>
                <a:cs typeface="Calibri"/>
              </a:rPr>
              <a:t>v4.0</a:t>
            </a:r>
            <a:r>
              <a:rPr lang="de-DE" sz="1000" dirty="0">
                <a:solidFill>
                  <a:srgbClr val="031489"/>
                </a:solidFill>
                <a:latin typeface="Calibri"/>
                <a:cs typeface="Calibri"/>
              </a:rPr>
              <a:t> </a:t>
            </a:r>
            <a:r>
              <a:rPr lang="de-DE" dirty="0">
                <a:latin typeface="Calibri"/>
                <a:cs typeface="Calibri"/>
              </a:rPr>
              <a:t>| Geschützt und vertraulich - nicht verbreiten</a:t>
            </a:r>
            <a:endParaRPr lang="en-US" dirty="0">
              <a:latin typeface="Calibri"/>
              <a:cs typeface="Calibri"/>
            </a:endParaRPr>
          </a:p>
        </p:txBody>
      </p:sp>
      <p:sp>
        <p:nvSpPr>
          <p:cNvPr id="7" name="Titel 6">
            <a:extLst>
              <a:ext uri="{FF2B5EF4-FFF2-40B4-BE49-F238E27FC236}">
                <a16:creationId xmlns:a16="http://schemas.microsoft.com/office/drawing/2014/main" id="{AEEBE5C7-039E-48EB-9078-2F66A7E873BB}"/>
              </a:ext>
            </a:extLst>
          </p:cNvPr>
          <p:cNvSpPr>
            <a:spLocks noGrp="1"/>
          </p:cNvSpPr>
          <p:nvPr>
            <p:ph type="title"/>
          </p:nvPr>
        </p:nvSpPr>
        <p:spPr>
          <a:xfrm>
            <a:off x="502920" y="569594"/>
            <a:ext cx="4617692" cy="390526"/>
          </a:xfrm>
        </p:spPr>
        <p:txBody>
          <a:bodyPr>
            <a:noAutofit/>
          </a:bodyPr>
          <a:lstStyle/>
          <a:p>
            <a:r>
              <a:rPr lang="de-DE" dirty="0"/>
              <a:t>Tipps zur Entsorgung</a:t>
            </a:r>
            <a:br>
              <a:rPr lang="de-DE" dirty="0"/>
            </a:br>
            <a:endParaRPr lang="de-DE" dirty="0"/>
          </a:p>
        </p:txBody>
      </p:sp>
      <p:sp>
        <p:nvSpPr>
          <p:cNvPr id="9" name="Datumsplatzhalter 8">
            <a:extLst>
              <a:ext uri="{FF2B5EF4-FFF2-40B4-BE49-F238E27FC236}">
                <a16:creationId xmlns:a16="http://schemas.microsoft.com/office/drawing/2014/main" id="{64681CFD-CCBA-D463-D6C7-50071DFA0CBC}"/>
              </a:ext>
            </a:extLst>
          </p:cNvPr>
          <p:cNvSpPr>
            <a:spLocks noGrp="1"/>
          </p:cNvSpPr>
          <p:nvPr>
            <p:ph type="dt" sz="half" idx="20"/>
          </p:nvPr>
        </p:nvSpPr>
        <p:spPr>
          <a:xfrm>
            <a:off x="7531511" y="4766400"/>
            <a:ext cx="787879" cy="274637"/>
          </a:xfrm>
        </p:spPr>
        <p:txBody>
          <a:bodyPr/>
          <a:lstStyle/>
          <a:p>
            <a:fld id="{6E8BA507-2F69-7746-8F42-0946B96C1D63}" type="datetime1">
              <a:rPr lang="de-DE" smtClean="0"/>
              <a:t>16.04.24</a:t>
            </a:fld>
            <a:endParaRPr lang="en-IN"/>
          </a:p>
        </p:txBody>
      </p:sp>
      <p:sp>
        <p:nvSpPr>
          <p:cNvPr id="10" name="Foliennummernplatzhalter 9">
            <a:extLst>
              <a:ext uri="{FF2B5EF4-FFF2-40B4-BE49-F238E27FC236}">
                <a16:creationId xmlns:a16="http://schemas.microsoft.com/office/drawing/2014/main" id="{ACEA71B5-DF3F-FC77-A100-50F0C1899A0C}"/>
              </a:ext>
            </a:extLst>
          </p:cNvPr>
          <p:cNvSpPr>
            <a:spLocks noGrp="1"/>
          </p:cNvSpPr>
          <p:nvPr>
            <p:ph type="sldNum" sz="quarter" idx="13"/>
          </p:nvPr>
        </p:nvSpPr>
        <p:spPr>
          <a:xfrm>
            <a:off x="8167058" y="4766400"/>
            <a:ext cx="568102" cy="274637"/>
          </a:xfrm>
        </p:spPr>
        <p:txBody>
          <a:bodyPr/>
          <a:lstStyle/>
          <a:p>
            <a:pPr>
              <a:defRPr/>
            </a:pPr>
            <a:r>
              <a:rPr lang="en-IN"/>
              <a:t>|    </a:t>
            </a:r>
            <a:fld id="{7B2119CD-3B2D-4CEB-B404-D2E3F8CD6D69}" type="slidenum">
              <a:rPr lang="en-IN" smtClean="0"/>
              <a:pPr>
                <a:defRPr/>
              </a:pPr>
              <a:t>46</a:t>
            </a:fld>
            <a:endParaRPr lang="en-IN"/>
          </a:p>
        </p:txBody>
      </p:sp>
      <p:pic>
        <p:nvPicPr>
          <p:cNvPr id="18" name="Grafik 15">
            <a:extLst>
              <a:ext uri="{FF2B5EF4-FFF2-40B4-BE49-F238E27FC236}">
                <a16:creationId xmlns:a16="http://schemas.microsoft.com/office/drawing/2014/main" id="{A00082F6-0AA5-4FE2-8AFB-C72C21AAC3A6}"/>
              </a:ext>
            </a:extLst>
          </p:cNvPr>
          <p:cNvPicPr>
            <a:picLocks noChangeAspect="1"/>
          </p:cNvPicPr>
          <p:nvPr/>
        </p:nvPicPr>
        <p:blipFill>
          <a:blip r:embed="rId2"/>
          <a:srcRect/>
          <a:stretch/>
        </p:blipFill>
        <p:spPr>
          <a:xfrm>
            <a:off x="3508189" y="2384909"/>
            <a:ext cx="321298" cy="475742"/>
          </a:xfrm>
          <a:prstGeom prst="rect">
            <a:avLst/>
          </a:prstGeom>
        </p:spPr>
      </p:pic>
      <p:pic>
        <p:nvPicPr>
          <p:cNvPr id="19" name="Grafik 8" descr="Ein Bild, das drinnen, weiß, schwarz, dunkel enthält.&#10;&#10;Automatisch generierte Beschreibung">
            <a:extLst>
              <a:ext uri="{FF2B5EF4-FFF2-40B4-BE49-F238E27FC236}">
                <a16:creationId xmlns:a16="http://schemas.microsoft.com/office/drawing/2014/main" id="{C65313E9-D6D2-4CFE-BFF3-914FD424B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1317" y="1796012"/>
            <a:ext cx="435042" cy="466920"/>
          </a:xfrm>
          <a:prstGeom prst="rect">
            <a:avLst/>
          </a:prstGeom>
        </p:spPr>
      </p:pic>
      <p:pic>
        <p:nvPicPr>
          <p:cNvPr id="21" name="Picture 20">
            <a:extLst>
              <a:ext uri="{FF2B5EF4-FFF2-40B4-BE49-F238E27FC236}">
                <a16:creationId xmlns:a16="http://schemas.microsoft.com/office/drawing/2014/main" id="{959B11BC-E6DF-4C08-8B80-F28C0A9E9E3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28579" y="4061869"/>
            <a:ext cx="654975" cy="554209"/>
          </a:xfrm>
          <a:prstGeom prst="rect">
            <a:avLst/>
          </a:prstGeom>
        </p:spPr>
      </p:pic>
      <p:sp>
        <p:nvSpPr>
          <p:cNvPr id="22" name="Arrow: Right 21">
            <a:extLst>
              <a:ext uri="{FF2B5EF4-FFF2-40B4-BE49-F238E27FC236}">
                <a16:creationId xmlns:a16="http://schemas.microsoft.com/office/drawing/2014/main" id="{E7CAC25C-7F7D-44AA-AAD9-0F23F01C1DBB}"/>
              </a:ext>
            </a:extLst>
          </p:cNvPr>
          <p:cNvSpPr/>
          <p:nvPr/>
        </p:nvSpPr>
        <p:spPr>
          <a:xfrm rot="637578">
            <a:off x="3046339" y="3061349"/>
            <a:ext cx="387498" cy="15123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row: Right 25">
            <a:extLst>
              <a:ext uri="{FF2B5EF4-FFF2-40B4-BE49-F238E27FC236}">
                <a16:creationId xmlns:a16="http://schemas.microsoft.com/office/drawing/2014/main" id="{F3463089-5FB5-4015-AE82-392DCFEC9F5D}"/>
              </a:ext>
            </a:extLst>
          </p:cNvPr>
          <p:cNvSpPr/>
          <p:nvPr/>
        </p:nvSpPr>
        <p:spPr>
          <a:xfrm rot="20968177">
            <a:off x="3041189" y="3738284"/>
            <a:ext cx="387498" cy="15123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0">
            <a:extLst>
              <a:ext uri="{FF2B5EF4-FFF2-40B4-BE49-F238E27FC236}">
                <a16:creationId xmlns:a16="http://schemas.microsoft.com/office/drawing/2014/main" id="{1F0CEDE6-F3FC-486C-619F-CD7211E0D0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248" t="1273" r="-45243" b="3049"/>
          <a:stretch/>
        </p:blipFill>
        <p:spPr>
          <a:xfrm>
            <a:off x="3798379" y="4030923"/>
            <a:ext cx="850167" cy="610667"/>
          </a:xfrm>
          <a:prstGeom prst="rect">
            <a:avLst/>
          </a:prstGeom>
        </p:spPr>
      </p:pic>
      <p:pic>
        <p:nvPicPr>
          <p:cNvPr id="8" name="Picture 19">
            <a:extLst>
              <a:ext uri="{FF2B5EF4-FFF2-40B4-BE49-F238E27FC236}">
                <a16:creationId xmlns:a16="http://schemas.microsoft.com/office/drawing/2014/main" id="{6EF13D07-F116-5E8A-ECC7-FAF88DD7171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81617" y="2921420"/>
            <a:ext cx="429228" cy="577073"/>
          </a:xfrm>
          <a:prstGeom prst="rect">
            <a:avLst/>
          </a:prstGeom>
        </p:spPr>
      </p:pic>
      <p:pic>
        <p:nvPicPr>
          <p:cNvPr id="11" name="Picture 19">
            <a:extLst>
              <a:ext uri="{FF2B5EF4-FFF2-40B4-BE49-F238E27FC236}">
                <a16:creationId xmlns:a16="http://schemas.microsoft.com/office/drawing/2014/main" id="{49729F67-E7DB-18CB-C7FA-0E7D1A3D75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359" r="19062"/>
          <a:stretch/>
        </p:blipFill>
        <p:spPr>
          <a:xfrm flipH="1">
            <a:off x="4032056" y="3569356"/>
            <a:ext cx="429229" cy="511267"/>
          </a:xfrm>
          <a:prstGeom prst="rect">
            <a:avLst/>
          </a:prstGeom>
        </p:spPr>
      </p:pic>
      <p:pic>
        <p:nvPicPr>
          <p:cNvPr id="13" name="Picture 19">
            <a:extLst>
              <a:ext uri="{FF2B5EF4-FFF2-40B4-BE49-F238E27FC236}">
                <a16:creationId xmlns:a16="http://schemas.microsoft.com/office/drawing/2014/main" id="{A8D5DF09-3CC4-3FD1-981E-1D0666E94D0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81617" y="3473299"/>
            <a:ext cx="429228" cy="577073"/>
          </a:xfrm>
          <a:prstGeom prst="rect">
            <a:avLst/>
          </a:prstGeom>
        </p:spPr>
      </p:pic>
      <p:pic>
        <p:nvPicPr>
          <p:cNvPr id="14" name="Picture 19">
            <a:extLst>
              <a:ext uri="{FF2B5EF4-FFF2-40B4-BE49-F238E27FC236}">
                <a16:creationId xmlns:a16="http://schemas.microsoft.com/office/drawing/2014/main" id="{D32121EE-CF0D-4843-0D49-337EAEF1456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1636"/>
          <a:stretch/>
        </p:blipFill>
        <p:spPr>
          <a:xfrm flipH="1">
            <a:off x="3972340" y="2954322"/>
            <a:ext cx="657367" cy="511267"/>
          </a:xfrm>
          <a:prstGeom prst="rect">
            <a:avLst/>
          </a:prstGeom>
        </p:spPr>
      </p:pic>
    </p:spTree>
    <p:extLst>
      <p:ext uri="{BB962C8B-B14F-4D97-AF65-F5344CB8AC3E}">
        <p14:creationId xmlns:p14="http://schemas.microsoft.com/office/powerpoint/2010/main" val="702821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2">
            <a:extLst>
              <a:ext uri="{FF2B5EF4-FFF2-40B4-BE49-F238E27FC236}">
                <a16:creationId xmlns:a16="http://schemas.microsoft.com/office/drawing/2014/main" id="{AF7C4040-4C9B-6E42-81E8-A8DFD6BBF492}"/>
              </a:ext>
            </a:extLst>
          </p:cNvPr>
          <p:cNvSpPr/>
          <p:nvPr/>
        </p:nvSpPr>
        <p:spPr>
          <a:xfrm>
            <a:off x="6840538" y="7"/>
            <a:ext cx="2303462" cy="5146023"/>
          </a:xfrm>
          <a:prstGeom prst="rect">
            <a:avLst/>
          </a:prstGeom>
          <a:blipFill>
            <a:blip r:embed="rId2" cstate="print"/>
            <a:stretch>
              <a:fillRect/>
            </a:stretch>
          </a:blipFill>
        </p:spPr>
        <p:txBody>
          <a:bodyPr wrap="square" lIns="0" tIns="0" rIns="0" bIns="0" rtlCol="0"/>
          <a:lstStyle/>
          <a:p>
            <a:endParaRPr sz="1168">
              <a:latin typeface="Georgia" panose="02040502050405020303" pitchFamily="18" charset="0"/>
            </a:endParaRPr>
          </a:p>
        </p:txBody>
      </p:sp>
      <p:pic>
        <p:nvPicPr>
          <p:cNvPr id="19" name="Bildplatzhalter 18">
            <a:extLst>
              <a:ext uri="{FF2B5EF4-FFF2-40B4-BE49-F238E27FC236}">
                <a16:creationId xmlns:a16="http://schemas.microsoft.com/office/drawing/2014/main" id="{77C07FF7-675C-DF14-2943-114F0E845E52}"/>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52278" r="19678"/>
          <a:stretch/>
        </p:blipFill>
        <p:spPr>
          <a:xfrm>
            <a:off x="6408000" y="0"/>
            <a:ext cx="2736000" cy="5143500"/>
          </a:xfrm>
        </p:spPr>
      </p:pic>
      <p:sp>
        <p:nvSpPr>
          <p:cNvPr id="29" name="Textplatzhalter 26">
            <a:extLst>
              <a:ext uri="{FF2B5EF4-FFF2-40B4-BE49-F238E27FC236}">
                <a16:creationId xmlns:a16="http://schemas.microsoft.com/office/drawing/2014/main" id="{2C47BE9D-973A-0C47-B040-0BB1B3291421}"/>
              </a:ext>
            </a:extLst>
          </p:cNvPr>
          <p:cNvSpPr>
            <a:spLocks noGrp="1"/>
          </p:cNvSpPr>
          <p:nvPr>
            <p:ph type="body" sz="quarter" idx="18"/>
          </p:nvPr>
        </p:nvSpPr>
        <p:spPr/>
        <p:txBody>
          <a:bodyPr/>
          <a:lstStyle/>
          <a:p>
            <a:r>
              <a:rPr lang="de-DE"/>
              <a:t>FOLGEVERORDNUNG</a:t>
            </a:r>
          </a:p>
        </p:txBody>
      </p:sp>
      <p:sp>
        <p:nvSpPr>
          <p:cNvPr id="3" name="Textplatzhalter 2">
            <a:extLst>
              <a:ext uri="{FF2B5EF4-FFF2-40B4-BE49-F238E27FC236}">
                <a16:creationId xmlns:a16="http://schemas.microsoft.com/office/drawing/2014/main" id="{631EBE45-AC3B-4DC1-A7E7-3ADCA0C57B5A}"/>
              </a:ext>
            </a:extLst>
          </p:cNvPr>
          <p:cNvSpPr>
            <a:spLocks noGrp="1"/>
          </p:cNvSpPr>
          <p:nvPr>
            <p:ph type="body" sz="quarter" idx="19"/>
          </p:nvPr>
        </p:nvSpPr>
        <p:spPr>
          <a:xfrm>
            <a:off x="503238" y="1097957"/>
            <a:ext cx="5793288" cy="390525"/>
          </a:xfrm>
        </p:spPr>
        <p:txBody>
          <a:bodyPr/>
          <a:lstStyle/>
          <a:p>
            <a:r>
              <a:rPr lang="de-DE" dirty="0"/>
              <a:t>REICHEN SIE IHR REZEPT FRÜHZEITIG EIN, DAMIT SIE MIT  SENSOREN RECHTZEITIG VERSORGT SIND:</a:t>
            </a:r>
          </a:p>
          <a:p>
            <a:endParaRPr lang="de-DE" dirty="0"/>
          </a:p>
        </p:txBody>
      </p:sp>
      <p:sp>
        <p:nvSpPr>
          <p:cNvPr id="5" name="object 5"/>
          <p:cNvSpPr txBox="1">
            <a:spLocks noGrp="1"/>
          </p:cNvSpPr>
          <p:nvPr>
            <p:ph type="title"/>
          </p:nvPr>
        </p:nvSpPr>
        <p:spPr/>
        <p:txBody>
          <a:bodyPr/>
          <a:lstStyle/>
          <a:p>
            <a:r>
              <a:rPr lang="de-DE" dirty="0"/>
              <a:t>Denken Sie an das Folgerezept!</a:t>
            </a:r>
          </a:p>
        </p:txBody>
      </p:sp>
      <p:sp>
        <p:nvSpPr>
          <p:cNvPr id="35" name="Fußzeilenplatzhalter 5">
            <a:extLst>
              <a:ext uri="{FF2B5EF4-FFF2-40B4-BE49-F238E27FC236}">
                <a16:creationId xmlns:a16="http://schemas.microsoft.com/office/drawing/2014/main" id="{4CEA4387-2050-664A-B2A4-E55E6D587F8E}"/>
              </a:ext>
            </a:extLst>
          </p:cNvPr>
          <p:cNvSpPr>
            <a:spLocks noGrp="1"/>
          </p:cNvSpPr>
          <p:nvPr>
            <p:ph type="ftr" sz="quarter" idx="17"/>
          </p:nvPr>
        </p:nvSpPr>
        <p:spPr/>
        <p:txBody>
          <a:bodyPr/>
          <a:lstStyle/>
          <a:p>
            <a:r>
              <a:rPr lang="de-DE" dirty="0"/>
              <a:t>© 2024 Abbott | ADC-78239 v4.0 | Geschützt und vertraulich - nicht verbreiten</a:t>
            </a:r>
          </a:p>
        </p:txBody>
      </p:sp>
      <p:sp>
        <p:nvSpPr>
          <p:cNvPr id="7" name="object 7"/>
          <p:cNvSpPr txBox="1"/>
          <p:nvPr/>
        </p:nvSpPr>
        <p:spPr>
          <a:xfrm>
            <a:off x="1502929" y="2015344"/>
            <a:ext cx="4220761" cy="377655"/>
          </a:xfrm>
          <a:prstGeom prst="rect">
            <a:avLst/>
          </a:prstGeom>
        </p:spPr>
        <p:txBody>
          <a:bodyPr vert="horz" wrap="square" lIns="0" tIns="8243" rIns="0" bIns="0" rtlCol="0">
            <a:spAutoFit/>
          </a:bodyPr>
          <a:lstStyle/>
          <a:p>
            <a:pPr marL="8242" marR="3297">
              <a:spcBef>
                <a:spcPts val="65"/>
              </a:spcBef>
            </a:pPr>
            <a:r>
              <a:rPr sz="1200" kern="0" dirty="0" err="1">
                <a:latin typeface="Georgia" panose="02040502050405020303" pitchFamily="18" charset="0"/>
                <a:cs typeface="HelveticaNeueLTPro-Lt"/>
              </a:rPr>
              <a:t>Beim</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Setzen</a:t>
            </a:r>
            <a:r>
              <a:rPr sz="1200" kern="0" dirty="0">
                <a:latin typeface="Georgia" panose="02040502050405020303" pitchFamily="18" charset="0"/>
                <a:cs typeface="HelveticaNeueLTPro-Lt"/>
              </a:rPr>
              <a:t> des </a:t>
            </a:r>
            <a:r>
              <a:rPr sz="1200" b="1" kern="0" dirty="0" err="1">
                <a:latin typeface="Georgia" panose="02040502050405020303" pitchFamily="18" charset="0"/>
                <a:cs typeface="Arial" panose="020B0604020202020204" pitchFamily="34" charset="0"/>
              </a:rPr>
              <a:t>vorletzten</a:t>
            </a:r>
            <a:r>
              <a:rPr sz="1200" kern="0" dirty="0">
                <a:latin typeface="Georgia" panose="02040502050405020303" pitchFamily="18" charset="0"/>
                <a:cs typeface="Arial" panose="020B0604020202020204" pitchFamily="34" charset="0"/>
              </a:rPr>
              <a:t> </a:t>
            </a:r>
            <a:r>
              <a:rPr sz="1200" kern="0" spc="-3" dirty="0">
                <a:latin typeface="Georgia" panose="02040502050405020303" pitchFamily="18" charset="0"/>
                <a:cs typeface="HelveticaNeueLTPro-Lt"/>
              </a:rPr>
              <a:t>FreeStyle </a:t>
            </a:r>
            <a:r>
              <a:rPr sz="1200" kern="0" spc="-6" dirty="0">
                <a:latin typeface="Georgia" panose="02040502050405020303" pitchFamily="18" charset="0"/>
                <a:cs typeface="HelveticaNeueLTPro-Lt"/>
              </a:rPr>
              <a:t>Libre </a:t>
            </a:r>
            <a:r>
              <a:rPr lang="de-DE" sz="1200" kern="0" dirty="0">
                <a:latin typeface="Georgia" panose="02040502050405020303" pitchFamily="18" charset="0"/>
                <a:cs typeface="HelveticaNeueLTPro-Lt"/>
              </a:rPr>
              <a:t>3</a:t>
            </a:r>
            <a:r>
              <a:rPr sz="1200" kern="0" spc="-32" dirty="0">
                <a:latin typeface="Georgia" panose="02040502050405020303" pitchFamily="18" charset="0"/>
                <a:cs typeface="HelveticaNeueLTPro-Lt"/>
              </a:rPr>
              <a:t> </a:t>
            </a:r>
            <a:r>
              <a:rPr sz="1200" kern="0" dirty="0">
                <a:latin typeface="Georgia" panose="02040502050405020303" pitchFamily="18" charset="0"/>
                <a:cs typeface="HelveticaNeueLTPro-Lt"/>
              </a:rPr>
              <a:t>Sensors</a:t>
            </a:r>
            <a:r>
              <a:rPr lang="de-DE"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sollte</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ein</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neues</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Rezept</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bei</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uns</a:t>
            </a:r>
            <a:r>
              <a:rPr sz="1200" kern="0" dirty="0">
                <a:latin typeface="Georgia" panose="02040502050405020303" pitchFamily="18" charset="0"/>
                <a:cs typeface="HelveticaNeueLTPro-Lt"/>
              </a:rPr>
              <a:t> </a:t>
            </a:r>
            <a:r>
              <a:rPr sz="1200" kern="0" spc="-3" dirty="0" err="1">
                <a:latin typeface="Georgia" panose="02040502050405020303" pitchFamily="18" charset="0"/>
                <a:cs typeface="HelveticaNeueLTPro-Lt"/>
              </a:rPr>
              <a:t>eingereicht</a:t>
            </a:r>
            <a:r>
              <a:rPr sz="1200" kern="0" spc="-26" dirty="0">
                <a:latin typeface="Georgia" panose="02040502050405020303" pitchFamily="18" charset="0"/>
                <a:cs typeface="HelveticaNeueLTPro-Lt"/>
              </a:rPr>
              <a:t> </a:t>
            </a:r>
            <a:r>
              <a:rPr sz="1200" kern="0" spc="-3" dirty="0" err="1">
                <a:latin typeface="Georgia" panose="02040502050405020303" pitchFamily="18" charset="0"/>
                <a:cs typeface="HelveticaNeueLTPro-Lt"/>
              </a:rPr>
              <a:t>werden</a:t>
            </a:r>
            <a:r>
              <a:rPr sz="1200" kern="0" spc="-3" dirty="0">
                <a:latin typeface="Georgia" panose="02040502050405020303" pitchFamily="18" charset="0"/>
                <a:cs typeface="HelveticaNeueLTPro-Lt"/>
              </a:rPr>
              <a:t>.</a:t>
            </a:r>
            <a:endParaRPr sz="1200" kern="0" dirty="0">
              <a:latin typeface="Georgia" panose="02040502050405020303" pitchFamily="18" charset="0"/>
              <a:cs typeface="HelveticaNeueLTPro-Lt"/>
            </a:endParaRPr>
          </a:p>
        </p:txBody>
      </p:sp>
      <p:sp>
        <p:nvSpPr>
          <p:cNvPr id="8" name="object 8"/>
          <p:cNvSpPr txBox="1"/>
          <p:nvPr/>
        </p:nvSpPr>
        <p:spPr>
          <a:xfrm>
            <a:off x="1454802" y="3096238"/>
            <a:ext cx="2071355" cy="931653"/>
          </a:xfrm>
          <a:prstGeom prst="rect">
            <a:avLst/>
          </a:prstGeom>
        </p:spPr>
        <p:txBody>
          <a:bodyPr vert="horz" wrap="square" lIns="0" tIns="8243" rIns="0" bIns="0" rtlCol="0">
            <a:spAutoFit/>
          </a:bodyPr>
          <a:lstStyle/>
          <a:p>
            <a:pPr marL="8242" marR="3297">
              <a:spcBef>
                <a:spcPts val="65"/>
              </a:spcBef>
            </a:pPr>
            <a:r>
              <a:rPr sz="1200" kern="0" dirty="0" err="1">
                <a:latin typeface="Georgia" panose="02040502050405020303" pitchFamily="18" charset="0"/>
                <a:cs typeface="HelveticaNeueLTPro-Lt"/>
              </a:rPr>
              <a:t>Denken</a:t>
            </a:r>
            <a:r>
              <a:rPr sz="1200" kern="0" dirty="0">
                <a:latin typeface="Georgia" panose="02040502050405020303" pitchFamily="18" charset="0"/>
                <a:cs typeface="HelveticaNeueLTPro-Lt"/>
              </a:rPr>
              <a:t> Sie </a:t>
            </a:r>
            <a:r>
              <a:rPr sz="1200" kern="0" dirty="0" err="1">
                <a:latin typeface="Georgia" panose="02040502050405020303" pitchFamily="18" charset="0"/>
                <a:cs typeface="HelveticaNeueLTPro-Lt"/>
              </a:rPr>
              <a:t>daran</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dass</a:t>
            </a:r>
            <a:r>
              <a:rPr sz="1200" kern="0" dirty="0">
                <a:latin typeface="Georgia" panose="02040502050405020303" pitchFamily="18" charset="0"/>
                <a:cs typeface="HelveticaNeueLTPro-Lt"/>
              </a:rPr>
              <a:t> das</a:t>
            </a:r>
            <a:r>
              <a:rPr sz="1200" kern="0" spc="-58" dirty="0">
                <a:latin typeface="Georgia" panose="02040502050405020303" pitchFamily="18" charset="0"/>
                <a:cs typeface="HelveticaNeueLTPro-Lt"/>
              </a:rPr>
              <a:t> </a:t>
            </a:r>
            <a:r>
              <a:rPr sz="1200" kern="0" spc="-6" dirty="0">
                <a:latin typeface="Georgia" panose="02040502050405020303" pitchFamily="18" charset="0"/>
                <a:cs typeface="HelveticaNeueLTPro-Lt"/>
              </a:rPr>
              <a:t>rosa </a:t>
            </a:r>
            <a:r>
              <a:rPr sz="1200" kern="0" dirty="0" err="1">
                <a:latin typeface="Georgia" panose="02040502050405020303" pitchFamily="18" charset="0"/>
                <a:cs typeface="HelveticaNeueLTPro-Lt"/>
              </a:rPr>
              <a:t>Rezept</a:t>
            </a:r>
            <a:r>
              <a:rPr sz="1200" kern="0" dirty="0">
                <a:latin typeface="Georgia" panose="02040502050405020303" pitchFamily="18" charset="0"/>
                <a:cs typeface="HelveticaNeueLTPro-Lt"/>
              </a:rPr>
              <a:t> ab </a:t>
            </a:r>
            <a:r>
              <a:rPr sz="1200" kern="0" dirty="0" err="1">
                <a:latin typeface="Georgia" panose="02040502050405020303" pitchFamily="18" charset="0"/>
                <a:cs typeface="HelveticaNeueLTPro-Lt"/>
              </a:rPr>
              <a:t>Ausstellung</a:t>
            </a:r>
            <a:r>
              <a:rPr sz="1200" kern="0" dirty="0">
                <a:latin typeface="Georgia" panose="02040502050405020303" pitchFamily="18" charset="0"/>
                <a:cs typeface="HelveticaNeueLTPro-Lt"/>
              </a:rPr>
              <a:t> </a:t>
            </a:r>
            <a:br>
              <a:rPr lang="de-DE" sz="1200" kern="0" dirty="0">
                <a:latin typeface="Georgia" panose="02040502050405020303" pitchFamily="18" charset="0"/>
                <a:cs typeface="HelveticaNeueLTPro-Lt"/>
              </a:rPr>
            </a:br>
            <a:r>
              <a:rPr sz="1200" kern="0" dirty="0">
                <a:latin typeface="Georgia" panose="02040502050405020303" pitchFamily="18" charset="0"/>
                <a:cs typeface="HelveticaNeueLTPro-Lt"/>
              </a:rPr>
              <a:t>4</a:t>
            </a:r>
            <a:r>
              <a:rPr sz="1200" kern="0" spc="-65" dirty="0">
                <a:latin typeface="Georgia" panose="02040502050405020303" pitchFamily="18" charset="0"/>
                <a:cs typeface="HelveticaNeueLTPro-Lt"/>
              </a:rPr>
              <a:t> </a:t>
            </a:r>
            <a:r>
              <a:rPr sz="1200" kern="0" spc="-3" dirty="0" err="1">
                <a:latin typeface="Georgia" panose="02040502050405020303" pitchFamily="18" charset="0"/>
                <a:cs typeface="HelveticaNeueLTPro-Lt"/>
              </a:rPr>
              <a:t>Wochen</a:t>
            </a:r>
            <a:r>
              <a:rPr lang="de-DE" sz="1200" kern="0" spc="-3" dirty="0">
                <a:latin typeface="Georgia" panose="02040502050405020303" pitchFamily="18" charset="0"/>
                <a:cs typeface="HelveticaNeueLTPro-Lt"/>
              </a:rPr>
              <a:t> </a:t>
            </a:r>
            <a:r>
              <a:rPr sz="1200" kern="0" dirty="0" err="1">
                <a:latin typeface="Georgia" panose="02040502050405020303" pitchFamily="18" charset="0"/>
                <a:cs typeface="HelveticaNeueLTPro-Lt"/>
              </a:rPr>
              <a:t>gültig</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ist</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Reichen</a:t>
            </a:r>
            <a:r>
              <a:rPr sz="1200" kern="0" dirty="0">
                <a:latin typeface="Georgia" panose="02040502050405020303" pitchFamily="18" charset="0"/>
                <a:cs typeface="HelveticaNeueLTPro-Lt"/>
              </a:rPr>
              <a:t> Sie bitte </a:t>
            </a:r>
            <a:r>
              <a:rPr sz="1200" kern="0" dirty="0" err="1">
                <a:latin typeface="Georgia" panose="02040502050405020303" pitchFamily="18" charset="0"/>
                <a:cs typeface="HelveticaNeueLTPro-Lt"/>
              </a:rPr>
              <a:t>daher</a:t>
            </a:r>
            <a:r>
              <a:rPr lang="de-DE" sz="1200" kern="0" dirty="0">
                <a:latin typeface="Georgia" panose="02040502050405020303" pitchFamily="18" charset="0"/>
                <a:cs typeface="HelveticaNeueLTPro-Lt"/>
              </a:rPr>
              <a:t> </a:t>
            </a:r>
            <a:r>
              <a:rPr sz="1200" kern="0" dirty="0">
                <a:latin typeface="Georgia" panose="02040502050405020303" pitchFamily="18" charset="0"/>
                <a:cs typeface="HelveticaNeueLTPro-Lt"/>
              </a:rPr>
              <a:t>das </a:t>
            </a:r>
            <a:r>
              <a:rPr sz="1200" kern="0" dirty="0" err="1">
                <a:latin typeface="Georgia" panose="02040502050405020303" pitchFamily="18" charset="0"/>
                <a:cs typeface="HelveticaNeueLTPro-Lt"/>
              </a:rPr>
              <a:t>Rezept</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umgehend</a:t>
            </a:r>
            <a:r>
              <a:rPr sz="1200" kern="0" spc="-16" dirty="0">
                <a:latin typeface="Georgia" panose="02040502050405020303" pitchFamily="18" charset="0"/>
                <a:cs typeface="HelveticaNeueLTPro-Lt"/>
              </a:rPr>
              <a:t> </a:t>
            </a:r>
            <a:r>
              <a:rPr sz="1200" kern="0" dirty="0" err="1">
                <a:latin typeface="Georgia" panose="02040502050405020303" pitchFamily="18" charset="0"/>
                <a:cs typeface="HelveticaNeueLTPro-Lt"/>
              </a:rPr>
              <a:t>ein</a:t>
            </a:r>
            <a:r>
              <a:rPr sz="1200" kern="0" dirty="0">
                <a:latin typeface="Georgia" panose="02040502050405020303" pitchFamily="18" charset="0"/>
                <a:cs typeface="HelveticaNeueLTPro-Lt"/>
              </a:rPr>
              <a:t>.</a:t>
            </a:r>
          </a:p>
        </p:txBody>
      </p:sp>
      <p:pic>
        <p:nvPicPr>
          <p:cNvPr id="49" name="Grafik 48">
            <a:extLst>
              <a:ext uri="{FF2B5EF4-FFF2-40B4-BE49-F238E27FC236}">
                <a16:creationId xmlns:a16="http://schemas.microsoft.com/office/drawing/2014/main" id="{D6B0986D-1630-9E4F-8B1F-ECD640E367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05984" y="3168028"/>
            <a:ext cx="724177" cy="729501"/>
          </a:xfrm>
          <a:prstGeom prst="rect">
            <a:avLst/>
          </a:prstGeom>
          <a:solidFill>
            <a:schemeClr val="bg1"/>
          </a:solidFill>
        </p:spPr>
      </p:pic>
      <p:pic>
        <p:nvPicPr>
          <p:cNvPr id="15" name="Grafik 14" descr="Ein Bild, das drinnen, weiß, schwarz, dunkel enthält.&#10;&#10;Automatisch generierte Beschreibung">
            <a:extLst>
              <a:ext uri="{FF2B5EF4-FFF2-40B4-BE49-F238E27FC236}">
                <a16:creationId xmlns:a16="http://schemas.microsoft.com/office/drawing/2014/main" id="{D833C1A2-06A4-29A2-F5C0-62291E6344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258" y="1542286"/>
            <a:ext cx="1215482" cy="1304548"/>
          </a:xfrm>
          <a:prstGeom prst="rect">
            <a:avLst/>
          </a:prstGeom>
        </p:spPr>
      </p:pic>
      <p:pic>
        <p:nvPicPr>
          <p:cNvPr id="17" name="Grafik 16">
            <a:extLst>
              <a:ext uri="{FF2B5EF4-FFF2-40B4-BE49-F238E27FC236}">
                <a16:creationId xmlns:a16="http://schemas.microsoft.com/office/drawing/2014/main" id="{25AC9D09-33F0-5036-B158-92737EE5B6B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33763" y="2511543"/>
            <a:ext cx="4296362" cy="2012130"/>
          </a:xfrm>
          <a:prstGeom prst="rect">
            <a:avLst/>
          </a:prstGeom>
        </p:spPr>
      </p:pic>
      <p:sp>
        <p:nvSpPr>
          <p:cNvPr id="21" name="Textplatzhalter 12">
            <a:extLst>
              <a:ext uri="{FF2B5EF4-FFF2-40B4-BE49-F238E27FC236}">
                <a16:creationId xmlns:a16="http://schemas.microsoft.com/office/drawing/2014/main" id="{C707A298-DDF0-211D-465A-0366FDE1BC84}"/>
              </a:ext>
            </a:extLst>
          </p:cNvPr>
          <p:cNvSpPr txBox="1">
            <a:spLocks/>
          </p:cNvSpPr>
          <p:nvPr/>
        </p:nvSpPr>
        <p:spPr>
          <a:xfrm>
            <a:off x="495236" y="4471988"/>
            <a:ext cx="5600764" cy="308464"/>
          </a:xfrm>
          <a:prstGeom prst="rect">
            <a:avLst/>
          </a:prstGeom>
        </p:spPr>
        <p:txBody>
          <a:bodyPr vert="horz" lIns="0" tIns="0" rIns="0" bIns="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sz="1800" b="1" kern="1200" cap="all" baseline="0">
                <a:solidFill>
                  <a:schemeClr val="accent3"/>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sz="600" b="0" cap="none" dirty="0">
              <a:solidFill>
                <a:schemeClr val="tx1"/>
              </a:solidFill>
              <a:latin typeface="+mj-lt"/>
            </a:endParaRPr>
          </a:p>
        </p:txBody>
      </p:sp>
      <p:sp>
        <p:nvSpPr>
          <p:cNvPr id="23" name="Foliennummernplatzhalter 16">
            <a:extLst>
              <a:ext uri="{FF2B5EF4-FFF2-40B4-BE49-F238E27FC236}">
                <a16:creationId xmlns:a16="http://schemas.microsoft.com/office/drawing/2014/main" id="{96076A05-151B-4E7A-7D91-757E81E8E0D1}"/>
              </a:ext>
            </a:extLst>
          </p:cNvPr>
          <p:cNvSpPr txBox="1">
            <a:spLocks/>
          </p:cNvSpPr>
          <p:nvPr/>
        </p:nvSpPr>
        <p:spPr>
          <a:xfrm>
            <a:off x="8167058" y="4766400"/>
            <a:ext cx="568102" cy="274637"/>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IN"/>
              <a:t>|    </a:t>
            </a:r>
            <a:fld id="{7B2119CD-3B2D-4CEB-B404-D2E3F8CD6D69}" type="slidenum">
              <a:rPr lang="en-IN" smtClean="0"/>
              <a:pPr>
                <a:defRPr/>
              </a:pPr>
              <a:t>47</a:t>
            </a:fld>
            <a:endParaRPr lang="en-IN"/>
          </a:p>
        </p:txBody>
      </p:sp>
      <p:sp>
        <p:nvSpPr>
          <p:cNvPr id="24" name="Datumsplatzhalter 4">
            <a:extLst>
              <a:ext uri="{FF2B5EF4-FFF2-40B4-BE49-F238E27FC236}">
                <a16:creationId xmlns:a16="http://schemas.microsoft.com/office/drawing/2014/main" id="{0D81A27D-8028-1067-72D5-B875F8A3655F}"/>
              </a:ext>
            </a:extLst>
          </p:cNvPr>
          <p:cNvSpPr txBox="1">
            <a:spLocks/>
          </p:cNvSpPr>
          <p:nvPr/>
        </p:nvSpPr>
        <p:spPr>
          <a:xfrm>
            <a:off x="7531511" y="4782442"/>
            <a:ext cx="787879"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EBF4162-22CD-E647-B584-AB5AC105539E}" type="datetime1">
              <a:rPr lang="de-DE" sz="1000" smtClean="0"/>
              <a:pPr algn="ctr"/>
              <a:t>16.04.24</a:t>
            </a:fld>
            <a:endParaRPr lang="en-IN" sz="1000" dirty="0"/>
          </a:p>
        </p:txBody>
      </p:sp>
    </p:spTree>
    <p:extLst>
      <p:ext uri="{BB962C8B-B14F-4D97-AF65-F5344CB8AC3E}">
        <p14:creationId xmlns:p14="http://schemas.microsoft.com/office/powerpoint/2010/main" val="4228566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43AD81-BF19-4939-AC11-120B4DB1D42D}"/>
              </a:ext>
            </a:extLst>
          </p:cNvPr>
          <p:cNvSpPr/>
          <p:nvPr/>
        </p:nvSpPr>
        <p:spPr>
          <a:xfrm>
            <a:off x="3081646" y="1963032"/>
            <a:ext cx="2500735" cy="25168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a:extLst>
              <a:ext uri="{FF2B5EF4-FFF2-40B4-BE49-F238E27FC236}">
                <a16:creationId xmlns:a16="http://schemas.microsoft.com/office/drawing/2014/main" id="{A32501C6-0E3E-85CB-DEA0-4ED177FE5B63}"/>
              </a:ext>
            </a:extLst>
          </p:cNvPr>
          <p:cNvSpPr/>
          <p:nvPr/>
        </p:nvSpPr>
        <p:spPr>
          <a:xfrm>
            <a:off x="0" y="0"/>
            <a:ext cx="9144000" cy="51435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12">
            <a:extLst>
              <a:ext uri="{FF2B5EF4-FFF2-40B4-BE49-F238E27FC236}">
                <a16:creationId xmlns:a16="http://schemas.microsoft.com/office/drawing/2014/main" id="{211A1F69-ACAD-36E4-C57E-795DD1316FBD}"/>
              </a:ext>
            </a:extLst>
          </p:cNvPr>
          <p:cNvSpPr>
            <a:spLocks noGrp="1"/>
          </p:cNvSpPr>
          <p:nvPr>
            <p:ph type="body" sz="quarter" idx="12"/>
          </p:nvPr>
        </p:nvSpPr>
        <p:spPr>
          <a:xfrm>
            <a:off x="502920" y="4479925"/>
            <a:ext cx="6766242" cy="287338"/>
          </a:xfrm>
        </p:spPr>
        <p:txBody>
          <a:bodyPr/>
          <a:lstStyle/>
          <a:p>
            <a:endParaRPr lang="de-DE" dirty="0"/>
          </a:p>
        </p:txBody>
      </p:sp>
      <p:sp>
        <p:nvSpPr>
          <p:cNvPr id="4" name="Title 3">
            <a:extLst>
              <a:ext uri="{FF2B5EF4-FFF2-40B4-BE49-F238E27FC236}">
                <a16:creationId xmlns:a16="http://schemas.microsoft.com/office/drawing/2014/main" id="{78C0652E-93EF-45D2-9518-1A2F51248286}"/>
              </a:ext>
            </a:extLst>
          </p:cNvPr>
          <p:cNvSpPr>
            <a:spLocks noGrp="1"/>
          </p:cNvSpPr>
          <p:nvPr>
            <p:ph type="title"/>
          </p:nvPr>
        </p:nvSpPr>
        <p:spPr/>
        <p:txBody>
          <a:bodyPr/>
          <a:lstStyle/>
          <a:p>
            <a:r>
              <a:rPr lang="de-DE" b="0" i="0" u="none" strike="noStrike" baseline="0" dirty="0">
                <a:solidFill>
                  <a:srgbClr val="001489"/>
                </a:solidFill>
              </a:rPr>
              <a:t>Dokumentation der Technischen Einweisung</a:t>
            </a:r>
            <a:endParaRPr lang="de-DE" dirty="0">
              <a:solidFill>
                <a:srgbClr val="001489"/>
              </a:solidFill>
            </a:endParaRPr>
          </a:p>
        </p:txBody>
      </p:sp>
      <p:sp>
        <p:nvSpPr>
          <p:cNvPr id="21" name="Titel 1">
            <a:extLst>
              <a:ext uri="{FF2B5EF4-FFF2-40B4-BE49-F238E27FC236}">
                <a16:creationId xmlns:a16="http://schemas.microsoft.com/office/drawing/2014/main" id="{33642EF8-9ACB-4E27-99F4-BA1B81CB72DE}"/>
              </a:ext>
            </a:extLst>
          </p:cNvPr>
          <p:cNvSpPr txBox="1">
            <a:spLocks/>
          </p:cNvSpPr>
          <p:nvPr/>
        </p:nvSpPr>
        <p:spPr bwMode="gray">
          <a:xfrm>
            <a:off x="298651" y="1298359"/>
            <a:ext cx="6797140" cy="744604"/>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3200" b="0" kern="1200" cap="none" spc="0" baseline="0">
                <a:solidFill>
                  <a:schemeClr val="bg1"/>
                </a:solidFill>
                <a:latin typeface="+mn-lt"/>
                <a:ea typeface="+mj-ea"/>
                <a:cs typeface="Calibri" panose="020F0502020204030204" pitchFamily="34" charset="0"/>
              </a:defRPr>
            </a:lvl1pPr>
          </a:lstStyle>
          <a:p>
            <a:endParaRPr lang="de-DE" sz="1800" b="1" kern="2800" spc="300">
              <a:latin typeface="+mj-lt"/>
            </a:endParaRPr>
          </a:p>
        </p:txBody>
      </p:sp>
      <p:sp>
        <p:nvSpPr>
          <p:cNvPr id="19" name="Titel 1">
            <a:extLst>
              <a:ext uri="{FF2B5EF4-FFF2-40B4-BE49-F238E27FC236}">
                <a16:creationId xmlns:a16="http://schemas.microsoft.com/office/drawing/2014/main" id="{E792BB41-9836-4A72-9AEB-3783C14F9FC9}"/>
              </a:ext>
            </a:extLst>
          </p:cNvPr>
          <p:cNvSpPr txBox="1">
            <a:spLocks/>
          </p:cNvSpPr>
          <p:nvPr/>
        </p:nvSpPr>
        <p:spPr bwMode="gray">
          <a:xfrm>
            <a:off x="298651" y="2465299"/>
            <a:ext cx="6049898" cy="196514"/>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3200" b="0" kern="1200" cap="none" spc="0" baseline="0">
                <a:solidFill>
                  <a:schemeClr val="bg1"/>
                </a:solidFill>
                <a:latin typeface="+mn-lt"/>
                <a:ea typeface="+mj-ea"/>
                <a:cs typeface="Calibri" panose="020F0502020204030204" pitchFamily="34" charset="0"/>
              </a:defRPr>
            </a:lvl1pPr>
          </a:lstStyle>
          <a:p>
            <a:endParaRPr lang="de-DE" sz="1000">
              <a:latin typeface="+mj-lt"/>
            </a:endParaRPr>
          </a:p>
        </p:txBody>
      </p:sp>
      <p:sp>
        <p:nvSpPr>
          <p:cNvPr id="3" name="Textfeld 2">
            <a:extLst>
              <a:ext uri="{FF2B5EF4-FFF2-40B4-BE49-F238E27FC236}">
                <a16:creationId xmlns:a16="http://schemas.microsoft.com/office/drawing/2014/main" id="{E9CD0390-96FA-CC3C-C71D-265929E2790D}"/>
              </a:ext>
            </a:extLst>
          </p:cNvPr>
          <p:cNvSpPr txBox="1"/>
          <p:nvPr/>
        </p:nvSpPr>
        <p:spPr>
          <a:xfrm>
            <a:off x="5039127" y="2868033"/>
            <a:ext cx="2025285" cy="1508105"/>
          </a:xfrm>
          <a:prstGeom prst="rect">
            <a:avLst/>
          </a:prstGeom>
          <a:noFill/>
        </p:spPr>
        <p:txBody>
          <a:bodyPr wrap="square" lIns="0" tIns="0" rIns="0" bIns="0" rtlCol="0">
            <a:spAutoFit/>
          </a:bodyPr>
          <a:lstStyle/>
          <a:p>
            <a:pPr algn="l"/>
            <a:endParaRPr lang="de-DE" sz="1400" b="1" dirty="0">
              <a:solidFill>
                <a:srgbClr val="001489"/>
              </a:solidFill>
              <a:latin typeface="+mj-lt"/>
            </a:endParaRPr>
          </a:p>
          <a:p>
            <a:pPr algn="l"/>
            <a:endParaRPr lang="de-DE" sz="1400" b="1" dirty="0">
              <a:solidFill>
                <a:srgbClr val="001489"/>
              </a:solidFill>
              <a:latin typeface="+mj-lt"/>
            </a:endParaRPr>
          </a:p>
          <a:p>
            <a:pPr algn="l"/>
            <a:endParaRPr lang="de-DE" sz="1400" b="1" dirty="0">
              <a:solidFill>
                <a:srgbClr val="001489"/>
              </a:solidFill>
              <a:latin typeface="+mj-lt"/>
            </a:endParaRPr>
          </a:p>
          <a:p>
            <a:pPr algn="l"/>
            <a:endParaRPr lang="de-DE" sz="1400" b="1" dirty="0">
              <a:solidFill>
                <a:srgbClr val="001489"/>
              </a:solidFill>
              <a:latin typeface="+mj-lt"/>
            </a:endParaRPr>
          </a:p>
          <a:p>
            <a:pPr algn="r"/>
            <a:r>
              <a:rPr lang="de-DE" sz="1400" dirty="0">
                <a:solidFill>
                  <a:srgbClr val="001489"/>
                </a:solidFill>
                <a:latin typeface="+mj-lt"/>
              </a:rPr>
              <a:t>Diese Informationen erhalten Sie im Nachgang auch per Email.</a:t>
            </a:r>
          </a:p>
        </p:txBody>
      </p:sp>
      <p:sp>
        <p:nvSpPr>
          <p:cNvPr id="18" name="Slide Number Placeholder 3">
            <a:extLst>
              <a:ext uri="{FF2B5EF4-FFF2-40B4-BE49-F238E27FC236}">
                <a16:creationId xmlns:a16="http://schemas.microsoft.com/office/drawing/2014/main" id="{05F02092-B399-7A07-2C44-3DF27729107F}"/>
              </a:ext>
            </a:extLst>
          </p:cNvPr>
          <p:cNvSpPr>
            <a:spLocks noGrp="1"/>
          </p:cNvSpPr>
          <p:nvPr>
            <p:ph type="sldNum" sz="quarter" idx="13"/>
          </p:nvPr>
        </p:nvSpPr>
        <p:spPr>
          <a:xfrm>
            <a:off x="8167058" y="4767263"/>
            <a:ext cx="568102" cy="274637"/>
          </a:xfrm>
          <a:prstGeom prst="rect">
            <a:avLst/>
          </a:prstGeom>
        </p:spPr>
        <p:txBody>
          <a:bodyPr lIns="0"/>
          <a:lstStyle>
            <a:lvl1pPr algn="r">
              <a:defRPr b="0">
                <a:solidFill>
                  <a:schemeClr val="bg1"/>
                </a:solidFill>
              </a:defRPr>
            </a:lvl1pPr>
          </a:lstStyle>
          <a:p>
            <a:pPr>
              <a:defRPr/>
            </a:pPr>
            <a:r>
              <a:rPr lang="en-IN" dirty="0">
                <a:solidFill>
                  <a:srgbClr val="001489"/>
                </a:solidFill>
              </a:rPr>
              <a:t>|    </a:t>
            </a:r>
            <a:fld id="{7B2119CD-3B2D-4CEB-B404-D2E3F8CD6D69}" type="slidenum">
              <a:rPr lang="en-IN" smtClean="0">
                <a:solidFill>
                  <a:srgbClr val="001489"/>
                </a:solidFill>
              </a:rPr>
              <a:pPr>
                <a:defRPr/>
              </a:pPr>
              <a:t>48</a:t>
            </a:fld>
            <a:endParaRPr lang="en-IN" dirty="0">
              <a:solidFill>
                <a:srgbClr val="001489"/>
              </a:solidFill>
            </a:endParaRPr>
          </a:p>
        </p:txBody>
      </p:sp>
      <p:sp>
        <p:nvSpPr>
          <p:cNvPr id="20" name="Date Placeholder 4">
            <a:extLst>
              <a:ext uri="{FF2B5EF4-FFF2-40B4-BE49-F238E27FC236}">
                <a16:creationId xmlns:a16="http://schemas.microsoft.com/office/drawing/2014/main" id="{0DEB0957-C6EE-4452-4B99-C1B74F378AF4}"/>
              </a:ext>
            </a:extLst>
          </p:cNvPr>
          <p:cNvSpPr>
            <a:spLocks noGrp="1"/>
          </p:cNvSpPr>
          <p:nvPr>
            <p:ph type="dt" sz="half" idx="20"/>
          </p:nvPr>
        </p:nvSpPr>
        <p:spPr>
          <a:xfrm>
            <a:off x="7531511" y="4767263"/>
            <a:ext cx="787879" cy="274637"/>
          </a:xfrm>
          <a:prstGeom prst="rect">
            <a:avLst/>
          </a:prstGeom>
        </p:spPr>
        <p:txBody>
          <a:bodyPr lIns="90000" rIns="90000" bIns="46800"/>
          <a:lstStyle>
            <a:lvl1pPr>
              <a:defRPr>
                <a:solidFill>
                  <a:schemeClr val="bg1"/>
                </a:solidFill>
              </a:defRPr>
            </a:lvl1pPr>
          </a:lstStyle>
          <a:p>
            <a:fld id="{254A1D33-AB16-4E4A-B745-B83E0DEF6172}" type="datetime1">
              <a:rPr lang="de-DE" smtClean="0">
                <a:solidFill>
                  <a:srgbClr val="001489"/>
                </a:solidFill>
              </a:rPr>
              <a:t>16.04.24</a:t>
            </a:fld>
            <a:endParaRPr lang="en-IN" dirty="0">
              <a:solidFill>
                <a:srgbClr val="001489"/>
              </a:solidFill>
            </a:endParaRPr>
          </a:p>
        </p:txBody>
      </p:sp>
      <p:sp>
        <p:nvSpPr>
          <p:cNvPr id="8" name="Text Placeholder 9">
            <a:extLst>
              <a:ext uri="{FF2B5EF4-FFF2-40B4-BE49-F238E27FC236}">
                <a16:creationId xmlns:a16="http://schemas.microsoft.com/office/drawing/2014/main" id="{B5E321BC-0C18-0EE0-2C9E-3BC83A224BA9}"/>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rgbClr val="001489"/>
                </a:solidFill>
                <a:latin typeface="+mn-lt"/>
              </a:defRPr>
            </a:lvl1pPr>
            <a:lvl2pPr marL="0" indent="0">
              <a:buNone/>
              <a:defRPr/>
            </a:lvl2pPr>
          </a:lstStyle>
          <a:p>
            <a:pPr lvl="0"/>
            <a:r>
              <a:rPr lang="en-US" dirty="0" err="1"/>
              <a:t>Wichtige</a:t>
            </a:r>
            <a:r>
              <a:rPr lang="en-US" dirty="0"/>
              <a:t> </a:t>
            </a:r>
            <a:r>
              <a:rPr lang="en-US" dirty="0" err="1"/>
              <a:t>zusatzinformation</a:t>
            </a:r>
            <a:r>
              <a:rPr lang="en-US" dirty="0"/>
              <a:t> </a:t>
            </a:r>
          </a:p>
        </p:txBody>
      </p:sp>
      <p:sp>
        <p:nvSpPr>
          <p:cNvPr id="16" name="Textfeld 2">
            <a:extLst>
              <a:ext uri="{FF2B5EF4-FFF2-40B4-BE49-F238E27FC236}">
                <a16:creationId xmlns:a16="http://schemas.microsoft.com/office/drawing/2014/main" id="{1DCC3F6D-BE8D-48FC-A8F8-6D8DD61F4B0C}"/>
              </a:ext>
            </a:extLst>
          </p:cNvPr>
          <p:cNvSpPr txBox="1"/>
          <p:nvPr/>
        </p:nvSpPr>
        <p:spPr>
          <a:xfrm>
            <a:off x="502919" y="1098827"/>
            <a:ext cx="7912031" cy="938719"/>
          </a:xfrm>
          <a:prstGeom prst="rect">
            <a:avLst/>
          </a:prstGeom>
          <a:noFill/>
        </p:spPr>
        <p:txBody>
          <a:bodyPr wrap="square" lIns="0" tIns="0" rIns="0" bIns="0" rtlCol="0">
            <a:spAutoFit/>
          </a:bodyPr>
          <a:lstStyle/>
          <a:p>
            <a:pPr algn="l"/>
            <a:r>
              <a:rPr lang="de-DE" sz="1400" b="0" i="0" u="none" strike="noStrike" baseline="0" dirty="0">
                <a:solidFill>
                  <a:srgbClr val="001489"/>
                </a:solidFill>
                <a:latin typeface="+mj-lt"/>
              </a:rPr>
              <a:t>Die Technische Einweisung ist für Sie verpflichtend, bevor Sie das FreeStyle Libre 3 System nutzen. Bestätigen Sie Ihre Teilnahme ganz einfach online:</a:t>
            </a:r>
          </a:p>
          <a:p>
            <a:pPr algn="l"/>
            <a:endParaRPr lang="de-DE" sz="400" b="0" i="0" u="none" strike="noStrike" baseline="0" dirty="0">
              <a:solidFill>
                <a:srgbClr val="001489"/>
              </a:solidFill>
              <a:latin typeface="+mj-lt"/>
            </a:endParaRPr>
          </a:p>
          <a:p>
            <a:r>
              <a:rPr lang="de-DE" sz="1400" b="0" i="0" u="none" strike="noStrike" baseline="0" dirty="0">
                <a:solidFill>
                  <a:srgbClr val="001489"/>
                </a:solidFill>
                <a:latin typeface="+mj-lt"/>
              </a:rPr>
              <a:t>Jetzt direkt QR-Code Scannen oder unter: </a:t>
            </a:r>
            <a:r>
              <a:rPr lang="de-DE" sz="1400" b="1" i="0" u="sng" strike="noStrike" baseline="0" dirty="0">
                <a:solidFill>
                  <a:srgbClr val="001489"/>
                </a:solidFill>
                <a:latin typeface="+mj-lt"/>
              </a:rPr>
              <a:t>https://technische-einweisung.freestylelibre.de/</a:t>
            </a:r>
          </a:p>
          <a:p>
            <a:pPr algn="l"/>
            <a:endParaRPr lang="de-DE" sz="1400" dirty="0">
              <a:solidFill>
                <a:srgbClr val="001489"/>
              </a:solidFill>
              <a:latin typeface="+mj-lt"/>
            </a:endParaRPr>
          </a:p>
        </p:txBody>
      </p:sp>
      <p:grpSp>
        <p:nvGrpSpPr>
          <p:cNvPr id="5" name="Group 4">
            <a:extLst>
              <a:ext uri="{FF2B5EF4-FFF2-40B4-BE49-F238E27FC236}">
                <a16:creationId xmlns:a16="http://schemas.microsoft.com/office/drawing/2014/main" id="{8125DF4C-F260-4F73-AFAB-3407303BF569}"/>
              </a:ext>
            </a:extLst>
          </p:cNvPr>
          <p:cNvGrpSpPr/>
          <p:nvPr/>
        </p:nvGrpSpPr>
        <p:grpSpPr>
          <a:xfrm>
            <a:off x="518445" y="1876797"/>
            <a:ext cx="2500735" cy="2500735"/>
            <a:chOff x="3098396" y="1979190"/>
            <a:chExt cx="2500735" cy="2500735"/>
          </a:xfrm>
        </p:grpSpPr>
        <p:sp>
          <p:nvSpPr>
            <p:cNvPr id="6" name="Rectangle 5">
              <a:extLst>
                <a:ext uri="{FF2B5EF4-FFF2-40B4-BE49-F238E27FC236}">
                  <a16:creationId xmlns:a16="http://schemas.microsoft.com/office/drawing/2014/main" id="{E0A01FCF-A145-4A4C-B155-7CF1A604F4ED}"/>
                </a:ext>
              </a:extLst>
            </p:cNvPr>
            <p:cNvSpPr/>
            <p:nvPr/>
          </p:nvSpPr>
          <p:spPr>
            <a:xfrm>
              <a:off x="3098396" y="1979190"/>
              <a:ext cx="2500735" cy="2500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Picture 9">
              <a:extLst>
                <a:ext uri="{FF2B5EF4-FFF2-40B4-BE49-F238E27FC236}">
                  <a16:creationId xmlns:a16="http://schemas.microsoft.com/office/drawing/2014/main" id="{3B38DDC2-A9AE-47A2-A5E6-1929ABD642F2}"/>
                </a:ext>
              </a:extLst>
            </p:cNvPr>
            <p:cNvPicPr>
              <a:picLocks noChangeAspect="1"/>
            </p:cNvPicPr>
            <p:nvPr/>
          </p:nvPicPr>
          <p:blipFill>
            <a:blip r:embed="rId3"/>
            <a:stretch>
              <a:fillRect/>
            </a:stretch>
          </p:blipFill>
          <p:spPr>
            <a:xfrm>
              <a:off x="3209971" y="2100231"/>
              <a:ext cx="2278308" cy="2306366"/>
            </a:xfrm>
            <a:prstGeom prst="rect">
              <a:avLst/>
            </a:prstGeom>
          </p:spPr>
        </p:pic>
      </p:grpSp>
      <p:pic>
        <p:nvPicPr>
          <p:cNvPr id="7" name="Picture 6">
            <a:extLst>
              <a:ext uri="{FF2B5EF4-FFF2-40B4-BE49-F238E27FC236}">
                <a16:creationId xmlns:a16="http://schemas.microsoft.com/office/drawing/2014/main" id="{770ED334-BF89-4DFB-840F-882397813B4B}"/>
              </a:ext>
            </a:extLst>
          </p:cNvPr>
          <p:cNvPicPr>
            <a:picLocks noChangeAspect="1"/>
          </p:cNvPicPr>
          <p:nvPr/>
        </p:nvPicPr>
        <p:blipFill>
          <a:blip r:embed="rId4"/>
          <a:stretch>
            <a:fillRect/>
          </a:stretch>
        </p:blipFill>
        <p:spPr>
          <a:xfrm>
            <a:off x="7067179" y="1919091"/>
            <a:ext cx="1927772" cy="2457048"/>
          </a:xfrm>
          <a:prstGeom prst="rect">
            <a:avLst/>
          </a:prstGeom>
        </p:spPr>
      </p:pic>
      <p:sp>
        <p:nvSpPr>
          <p:cNvPr id="9" name="Oval 8">
            <a:extLst>
              <a:ext uri="{FF2B5EF4-FFF2-40B4-BE49-F238E27FC236}">
                <a16:creationId xmlns:a16="http://schemas.microsoft.com/office/drawing/2014/main" id="{FF1D15C0-5F80-4529-98EE-3B57A153877E}"/>
              </a:ext>
            </a:extLst>
          </p:cNvPr>
          <p:cNvSpPr/>
          <p:nvPr/>
        </p:nvSpPr>
        <p:spPr>
          <a:xfrm>
            <a:off x="7205829" y="3516586"/>
            <a:ext cx="1419726" cy="264694"/>
          </a:xfrm>
          <a:prstGeom prst="ellipse">
            <a:avLst/>
          </a:prstGeom>
          <a:noFill/>
          <a:ln>
            <a:solidFill>
              <a:srgbClr val="D8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Fußzeilenplatzhalter 2">
            <a:extLst>
              <a:ext uri="{FF2B5EF4-FFF2-40B4-BE49-F238E27FC236}">
                <a16:creationId xmlns:a16="http://schemas.microsoft.com/office/drawing/2014/main" id="{8D204B05-C3DA-4E66-946F-B73A563EC8BE}"/>
              </a:ext>
            </a:extLst>
          </p:cNvPr>
          <p:cNvSpPr>
            <a:spLocks noGrp="1"/>
          </p:cNvSpPr>
          <p:nvPr>
            <p:ph type="ftr" sz="quarter" idx="3"/>
          </p:nvPr>
        </p:nvSpPr>
        <p:spPr>
          <a:xfrm>
            <a:off x="502920" y="4767263"/>
            <a:ext cx="6949440" cy="273844"/>
          </a:xfrm>
        </p:spPr>
        <p:txBody>
          <a:bodyPr/>
          <a:lstStyle/>
          <a:p>
            <a:r>
              <a:rPr lang="de-DE" dirty="0">
                <a:latin typeface="Calibri"/>
                <a:cs typeface="Calibri"/>
              </a:rPr>
              <a:t>© 2024 Abbott | </a:t>
            </a:r>
            <a:r>
              <a:rPr lang="de-DE" sz="1000" dirty="0">
                <a:solidFill>
                  <a:srgbClr val="031489"/>
                </a:solidFill>
                <a:latin typeface="Calibri"/>
                <a:cs typeface="Calibri"/>
              </a:rPr>
              <a:t>ADC-78239 </a:t>
            </a:r>
            <a:r>
              <a:rPr lang="de-DE" dirty="0">
                <a:latin typeface="Calibri"/>
                <a:cs typeface="Calibri"/>
              </a:rPr>
              <a:t>v4.0</a:t>
            </a:r>
            <a:r>
              <a:rPr lang="de-DE" sz="1000" dirty="0">
                <a:solidFill>
                  <a:srgbClr val="031489"/>
                </a:solidFill>
                <a:latin typeface="Calibri"/>
                <a:cs typeface="Calibri"/>
              </a:rPr>
              <a:t> </a:t>
            </a:r>
            <a:r>
              <a:rPr lang="de-DE" dirty="0">
                <a:latin typeface="Calibri"/>
                <a:cs typeface="Calibri"/>
              </a:rPr>
              <a:t>| Geschützt und vertraulich - nicht verbreiten</a:t>
            </a:r>
            <a:endParaRPr lang="en-US" dirty="0">
              <a:latin typeface="Calibri"/>
              <a:cs typeface="Calibri"/>
            </a:endParaRPr>
          </a:p>
        </p:txBody>
      </p:sp>
      <p:pic>
        <p:nvPicPr>
          <p:cNvPr id="12" name="Picture 11">
            <a:extLst>
              <a:ext uri="{FF2B5EF4-FFF2-40B4-BE49-F238E27FC236}">
                <a16:creationId xmlns:a16="http://schemas.microsoft.com/office/drawing/2014/main" id="{3E6BAEAF-F817-4BCE-882E-CE2C6792436A}"/>
              </a:ext>
            </a:extLst>
          </p:cNvPr>
          <p:cNvPicPr>
            <a:picLocks noChangeAspect="1"/>
          </p:cNvPicPr>
          <p:nvPr/>
        </p:nvPicPr>
        <p:blipFill>
          <a:blip r:embed="rId5"/>
          <a:stretch>
            <a:fillRect/>
          </a:stretch>
        </p:blipFill>
        <p:spPr>
          <a:xfrm>
            <a:off x="3161959" y="1879551"/>
            <a:ext cx="1702935" cy="2496587"/>
          </a:xfrm>
          <a:prstGeom prst="rect">
            <a:avLst/>
          </a:prstGeom>
        </p:spPr>
      </p:pic>
      <p:sp>
        <p:nvSpPr>
          <p:cNvPr id="17" name="Arrow: Right 16">
            <a:extLst>
              <a:ext uri="{FF2B5EF4-FFF2-40B4-BE49-F238E27FC236}">
                <a16:creationId xmlns:a16="http://schemas.microsoft.com/office/drawing/2014/main" id="{2C8FC61C-3AC7-886D-ED7A-CFFA79D22C5E}"/>
              </a:ext>
            </a:extLst>
          </p:cNvPr>
          <p:cNvSpPr/>
          <p:nvPr/>
        </p:nvSpPr>
        <p:spPr>
          <a:xfrm>
            <a:off x="2914940" y="4085856"/>
            <a:ext cx="330646" cy="346660"/>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348955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211A1F69-ACAD-36E4-C57E-795DD1316FBD}"/>
              </a:ext>
            </a:extLst>
          </p:cNvPr>
          <p:cNvSpPr>
            <a:spLocks noGrp="1"/>
          </p:cNvSpPr>
          <p:nvPr>
            <p:ph type="body" sz="quarter" idx="12"/>
          </p:nvPr>
        </p:nvSpPr>
        <p:spPr>
          <a:xfrm>
            <a:off x="502920" y="4479925"/>
            <a:ext cx="6766242" cy="287338"/>
          </a:xfrm>
        </p:spPr>
        <p:txBody>
          <a:bodyPr/>
          <a:lstStyle/>
          <a:p>
            <a:endParaRPr lang="de-DE" dirty="0"/>
          </a:p>
        </p:txBody>
      </p:sp>
      <p:sp>
        <p:nvSpPr>
          <p:cNvPr id="4" name="Title 3">
            <a:extLst>
              <a:ext uri="{FF2B5EF4-FFF2-40B4-BE49-F238E27FC236}">
                <a16:creationId xmlns:a16="http://schemas.microsoft.com/office/drawing/2014/main" id="{78C0652E-93EF-45D2-9518-1A2F51248286}"/>
              </a:ext>
            </a:extLst>
          </p:cNvPr>
          <p:cNvSpPr>
            <a:spLocks noGrp="1"/>
          </p:cNvSpPr>
          <p:nvPr>
            <p:ph type="title"/>
          </p:nvPr>
        </p:nvSpPr>
        <p:spPr/>
        <p:txBody>
          <a:bodyPr/>
          <a:lstStyle/>
          <a:p>
            <a:r>
              <a:rPr lang="de-DE" b="0" i="0" u="none" strike="noStrike" baseline="0" dirty="0">
                <a:solidFill>
                  <a:srgbClr val="001489"/>
                </a:solidFill>
              </a:rPr>
              <a:t>Weitere Möglichkeiten </a:t>
            </a:r>
            <a:br>
              <a:rPr lang="de-DE" b="0" i="0" u="none" strike="noStrike" baseline="0" dirty="0">
                <a:solidFill>
                  <a:srgbClr val="001489"/>
                </a:solidFill>
              </a:rPr>
            </a:br>
            <a:r>
              <a:rPr lang="de-DE" b="0" i="0" u="none" strike="noStrike" baseline="0" dirty="0">
                <a:solidFill>
                  <a:srgbClr val="001489"/>
                </a:solidFill>
              </a:rPr>
              <a:t>der Dokumentation</a:t>
            </a:r>
            <a:endParaRPr lang="de-DE" dirty="0">
              <a:solidFill>
                <a:srgbClr val="001489"/>
              </a:solidFill>
            </a:endParaRPr>
          </a:p>
        </p:txBody>
      </p:sp>
      <p:sp>
        <p:nvSpPr>
          <p:cNvPr id="18" name="Slide Number Placeholder 3">
            <a:extLst>
              <a:ext uri="{FF2B5EF4-FFF2-40B4-BE49-F238E27FC236}">
                <a16:creationId xmlns:a16="http://schemas.microsoft.com/office/drawing/2014/main" id="{05F02092-B399-7A07-2C44-3DF27729107F}"/>
              </a:ext>
            </a:extLst>
          </p:cNvPr>
          <p:cNvSpPr>
            <a:spLocks noGrp="1"/>
          </p:cNvSpPr>
          <p:nvPr>
            <p:ph type="sldNum" sz="quarter" idx="13"/>
          </p:nvPr>
        </p:nvSpPr>
        <p:spPr>
          <a:xfrm>
            <a:off x="8167058" y="4767263"/>
            <a:ext cx="568102" cy="274637"/>
          </a:xfrm>
          <a:prstGeom prst="rect">
            <a:avLst/>
          </a:prstGeom>
        </p:spPr>
        <p:txBody>
          <a:bodyPr lIns="0"/>
          <a:lstStyle>
            <a:lvl1pPr algn="r">
              <a:defRPr b="0">
                <a:solidFill>
                  <a:schemeClr val="bg1"/>
                </a:solidFill>
              </a:defRPr>
            </a:lvl1pPr>
          </a:lstStyle>
          <a:p>
            <a:pPr>
              <a:defRPr/>
            </a:pPr>
            <a:r>
              <a:rPr lang="en-IN" dirty="0">
                <a:solidFill>
                  <a:srgbClr val="001489"/>
                </a:solidFill>
              </a:rPr>
              <a:t>|    </a:t>
            </a:r>
            <a:fld id="{7B2119CD-3B2D-4CEB-B404-D2E3F8CD6D69}" type="slidenum">
              <a:rPr lang="en-IN" smtClean="0">
                <a:solidFill>
                  <a:srgbClr val="001489"/>
                </a:solidFill>
              </a:rPr>
              <a:pPr>
                <a:defRPr/>
              </a:pPr>
              <a:t>49</a:t>
            </a:fld>
            <a:endParaRPr lang="en-IN" dirty="0">
              <a:solidFill>
                <a:srgbClr val="001489"/>
              </a:solidFill>
            </a:endParaRPr>
          </a:p>
        </p:txBody>
      </p:sp>
      <p:sp>
        <p:nvSpPr>
          <p:cNvPr id="20" name="Date Placeholder 4">
            <a:extLst>
              <a:ext uri="{FF2B5EF4-FFF2-40B4-BE49-F238E27FC236}">
                <a16:creationId xmlns:a16="http://schemas.microsoft.com/office/drawing/2014/main" id="{0DEB0957-C6EE-4452-4B99-C1B74F378AF4}"/>
              </a:ext>
            </a:extLst>
          </p:cNvPr>
          <p:cNvSpPr>
            <a:spLocks noGrp="1"/>
          </p:cNvSpPr>
          <p:nvPr>
            <p:ph type="dt" sz="half" idx="20"/>
          </p:nvPr>
        </p:nvSpPr>
        <p:spPr>
          <a:xfrm>
            <a:off x="7531511" y="4767263"/>
            <a:ext cx="787879" cy="274637"/>
          </a:xfrm>
          <a:prstGeom prst="rect">
            <a:avLst/>
          </a:prstGeom>
        </p:spPr>
        <p:txBody>
          <a:bodyPr lIns="90000" rIns="90000" bIns="46800"/>
          <a:lstStyle>
            <a:lvl1pPr>
              <a:defRPr>
                <a:solidFill>
                  <a:schemeClr val="bg1"/>
                </a:solidFill>
              </a:defRPr>
            </a:lvl1pPr>
          </a:lstStyle>
          <a:p>
            <a:fld id="{254A1D33-AB16-4E4A-B745-B83E0DEF6172}" type="datetime1">
              <a:rPr lang="de-DE" smtClean="0">
                <a:solidFill>
                  <a:srgbClr val="001489"/>
                </a:solidFill>
              </a:rPr>
              <a:t>16.04.24</a:t>
            </a:fld>
            <a:endParaRPr lang="en-IN" dirty="0">
              <a:solidFill>
                <a:srgbClr val="001489"/>
              </a:solidFill>
            </a:endParaRPr>
          </a:p>
        </p:txBody>
      </p:sp>
      <p:sp>
        <p:nvSpPr>
          <p:cNvPr id="8" name="Text Placeholder 9">
            <a:extLst>
              <a:ext uri="{FF2B5EF4-FFF2-40B4-BE49-F238E27FC236}">
                <a16:creationId xmlns:a16="http://schemas.microsoft.com/office/drawing/2014/main" id="{B5E321BC-0C18-0EE0-2C9E-3BC83A224BA9}"/>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rgbClr val="001489"/>
                </a:solidFill>
                <a:latin typeface="+mn-lt"/>
              </a:defRPr>
            </a:lvl1pPr>
            <a:lvl2pPr marL="0" indent="0">
              <a:buNone/>
              <a:defRPr/>
            </a:lvl2pPr>
          </a:lstStyle>
          <a:p>
            <a:pPr lvl="0"/>
            <a:r>
              <a:rPr lang="en-US" dirty="0" err="1"/>
              <a:t>Wichtige</a:t>
            </a:r>
            <a:r>
              <a:rPr lang="en-US" dirty="0"/>
              <a:t> </a:t>
            </a:r>
            <a:r>
              <a:rPr lang="en-US" dirty="0" err="1"/>
              <a:t>zusatzinformation</a:t>
            </a:r>
            <a:r>
              <a:rPr lang="en-US" dirty="0"/>
              <a:t> </a:t>
            </a:r>
          </a:p>
        </p:txBody>
      </p:sp>
      <p:sp>
        <p:nvSpPr>
          <p:cNvPr id="16" name="Textfeld 2">
            <a:extLst>
              <a:ext uri="{FF2B5EF4-FFF2-40B4-BE49-F238E27FC236}">
                <a16:creationId xmlns:a16="http://schemas.microsoft.com/office/drawing/2014/main" id="{1DCC3F6D-BE8D-48FC-A8F8-6D8DD61F4B0C}"/>
              </a:ext>
            </a:extLst>
          </p:cNvPr>
          <p:cNvSpPr txBox="1"/>
          <p:nvPr/>
        </p:nvSpPr>
        <p:spPr>
          <a:xfrm>
            <a:off x="502919" y="1570107"/>
            <a:ext cx="4872386" cy="861774"/>
          </a:xfrm>
          <a:prstGeom prst="rect">
            <a:avLst/>
          </a:prstGeom>
          <a:noFill/>
        </p:spPr>
        <p:txBody>
          <a:bodyPr wrap="square" lIns="0" tIns="0" rIns="0" bIns="0" rtlCol="0">
            <a:spAutoFit/>
          </a:bodyPr>
          <a:lstStyle/>
          <a:p>
            <a:pPr algn="l"/>
            <a:r>
              <a:rPr lang="de-DE" sz="1400" dirty="0">
                <a:solidFill>
                  <a:srgbClr val="001489"/>
                </a:solidFill>
                <a:latin typeface="+mj-lt"/>
              </a:rPr>
              <a:t>Sie können die Technische Einweisung auch über das im Ihrem Versandpaket beigelegte Formular bestätigen. Füllen Sie das Formular bitte vollständig aus und schicken Sie es mit dem beigelegten Rücksendeumschlag ein.</a:t>
            </a:r>
          </a:p>
        </p:txBody>
      </p:sp>
      <p:pic>
        <p:nvPicPr>
          <p:cNvPr id="23" name="Picture 22">
            <a:extLst>
              <a:ext uri="{FF2B5EF4-FFF2-40B4-BE49-F238E27FC236}">
                <a16:creationId xmlns:a16="http://schemas.microsoft.com/office/drawing/2014/main" id="{78E2B49F-F87C-48B7-81D0-1B63AD037B0B}"/>
              </a:ext>
            </a:extLst>
          </p:cNvPr>
          <p:cNvPicPr>
            <a:picLocks noChangeAspect="1"/>
          </p:cNvPicPr>
          <p:nvPr/>
        </p:nvPicPr>
        <p:blipFill>
          <a:blip r:embed="rId3"/>
          <a:stretch>
            <a:fillRect/>
          </a:stretch>
        </p:blipFill>
        <p:spPr>
          <a:xfrm>
            <a:off x="5580405" y="285224"/>
            <a:ext cx="3068296" cy="4355886"/>
          </a:xfrm>
          <a:prstGeom prst="rect">
            <a:avLst/>
          </a:prstGeom>
          <a:ln>
            <a:solidFill>
              <a:schemeClr val="bg2">
                <a:lumMod val="90000"/>
              </a:schemeClr>
            </a:solidFill>
          </a:ln>
        </p:spPr>
      </p:pic>
      <p:pic>
        <p:nvPicPr>
          <p:cNvPr id="24" name="Picture 23">
            <a:extLst>
              <a:ext uri="{FF2B5EF4-FFF2-40B4-BE49-F238E27FC236}">
                <a16:creationId xmlns:a16="http://schemas.microsoft.com/office/drawing/2014/main" id="{F43BE12A-B827-4CAC-88EF-58387F7CD0BC}"/>
              </a:ext>
            </a:extLst>
          </p:cNvPr>
          <p:cNvPicPr>
            <a:picLocks noChangeAspect="1"/>
          </p:cNvPicPr>
          <p:nvPr/>
        </p:nvPicPr>
        <p:blipFill>
          <a:blip r:embed="rId4"/>
          <a:stretch>
            <a:fillRect/>
          </a:stretch>
        </p:blipFill>
        <p:spPr>
          <a:xfrm>
            <a:off x="2799907" y="2810945"/>
            <a:ext cx="2597300" cy="1830165"/>
          </a:xfrm>
          <a:prstGeom prst="rect">
            <a:avLst/>
          </a:prstGeom>
          <a:ln>
            <a:solidFill>
              <a:schemeClr val="bg2">
                <a:lumMod val="75000"/>
              </a:schemeClr>
            </a:solidFill>
          </a:ln>
        </p:spPr>
      </p:pic>
      <p:sp>
        <p:nvSpPr>
          <p:cNvPr id="17" name="Fußzeilenplatzhalter 2">
            <a:extLst>
              <a:ext uri="{FF2B5EF4-FFF2-40B4-BE49-F238E27FC236}">
                <a16:creationId xmlns:a16="http://schemas.microsoft.com/office/drawing/2014/main" id="{FFED7816-1B62-4A46-8FCF-D6BAB70CE104}"/>
              </a:ext>
            </a:extLst>
          </p:cNvPr>
          <p:cNvSpPr>
            <a:spLocks noGrp="1"/>
          </p:cNvSpPr>
          <p:nvPr>
            <p:ph type="ftr" sz="quarter" idx="3"/>
          </p:nvPr>
        </p:nvSpPr>
        <p:spPr>
          <a:xfrm>
            <a:off x="502920" y="4767263"/>
            <a:ext cx="6949440" cy="273844"/>
          </a:xfrm>
        </p:spPr>
        <p:txBody>
          <a:bodyPr/>
          <a:lstStyle/>
          <a:p>
            <a:r>
              <a:rPr lang="de-DE" dirty="0">
                <a:latin typeface="Calibri"/>
                <a:cs typeface="Calibri"/>
              </a:rPr>
              <a:t>© 2024 Abbott | </a:t>
            </a:r>
            <a:r>
              <a:rPr lang="de-DE" sz="1000" dirty="0">
                <a:solidFill>
                  <a:srgbClr val="031489"/>
                </a:solidFill>
                <a:latin typeface="Calibri"/>
                <a:cs typeface="Calibri"/>
              </a:rPr>
              <a:t>ADC-78239 </a:t>
            </a:r>
            <a:r>
              <a:rPr lang="de-DE" dirty="0">
                <a:latin typeface="Calibri"/>
                <a:cs typeface="Calibri"/>
              </a:rPr>
              <a:t>v4.0</a:t>
            </a:r>
            <a:r>
              <a:rPr lang="de-DE" sz="1000" dirty="0">
                <a:solidFill>
                  <a:srgbClr val="031489"/>
                </a:solidFill>
                <a:latin typeface="Calibri"/>
                <a:cs typeface="Calibri"/>
              </a:rPr>
              <a:t> </a:t>
            </a:r>
            <a:r>
              <a:rPr lang="de-DE" dirty="0">
                <a:latin typeface="Calibri"/>
                <a:cs typeface="Calibri"/>
              </a:rPr>
              <a:t>| Geschützt und vertraulich - nicht verbreiten</a:t>
            </a:r>
            <a:endParaRPr lang="en-US" dirty="0">
              <a:latin typeface="Calibri"/>
              <a:cs typeface="Calibri"/>
            </a:endParaRPr>
          </a:p>
        </p:txBody>
      </p:sp>
    </p:spTree>
    <p:extLst>
      <p:ext uri="{BB962C8B-B14F-4D97-AF65-F5344CB8AC3E}">
        <p14:creationId xmlns:p14="http://schemas.microsoft.com/office/powerpoint/2010/main" val="3289786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C4541DE0-81A0-474B-853E-05A32E86D244}"/>
              </a:ext>
            </a:extLst>
          </p:cNvPr>
          <p:cNvSpPr>
            <a:spLocks noGrp="1"/>
          </p:cNvSpPr>
          <p:nvPr>
            <p:ph type="body" sz="quarter" idx="10"/>
          </p:nvPr>
        </p:nvSpPr>
        <p:spPr/>
        <p:txBody>
          <a:bodyPr/>
          <a:lstStyle/>
          <a:p>
            <a:r>
              <a:rPr lang="de-DE" err="1"/>
              <a:t>FreeStyle</a:t>
            </a:r>
            <a:r>
              <a:rPr lang="de-DE"/>
              <a:t> Libre 3: Produkteigenschaften</a:t>
            </a:r>
          </a:p>
        </p:txBody>
      </p:sp>
      <p:sp>
        <p:nvSpPr>
          <p:cNvPr id="9" name="Datumsplatzhalter 8">
            <a:extLst>
              <a:ext uri="{FF2B5EF4-FFF2-40B4-BE49-F238E27FC236}">
                <a16:creationId xmlns:a16="http://schemas.microsoft.com/office/drawing/2014/main" id="{1F6F179B-7184-F498-C222-FE75C6EFA012}"/>
              </a:ext>
            </a:extLst>
          </p:cNvPr>
          <p:cNvSpPr>
            <a:spLocks noGrp="1"/>
          </p:cNvSpPr>
          <p:nvPr>
            <p:ph type="dt" sz="half" idx="16"/>
          </p:nvPr>
        </p:nvSpPr>
        <p:spPr/>
        <p:txBody>
          <a:bodyPr/>
          <a:lstStyle/>
          <a:p>
            <a:fld id="{75327D1D-1DC2-714C-BBD8-3046757E6ED2}" type="datetime1">
              <a:rPr lang="de-DE" smtClean="0"/>
              <a:t>16.04.24</a:t>
            </a:fld>
            <a:endParaRPr lang="en-IN"/>
          </a:p>
        </p:txBody>
      </p:sp>
      <p:sp>
        <p:nvSpPr>
          <p:cNvPr id="2" name="Fußzeilenplatzhalter 3">
            <a:extLst>
              <a:ext uri="{FF2B5EF4-FFF2-40B4-BE49-F238E27FC236}">
                <a16:creationId xmlns:a16="http://schemas.microsoft.com/office/drawing/2014/main" id="{261E6611-BF23-ED90-6551-613270E54CFB}"/>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14" name="Foliennummernplatzhalter 13">
            <a:extLst>
              <a:ext uri="{FF2B5EF4-FFF2-40B4-BE49-F238E27FC236}">
                <a16:creationId xmlns:a16="http://schemas.microsoft.com/office/drawing/2014/main" id="{589F0AE5-07AC-A4AD-C325-A419C3328A2D}"/>
              </a:ext>
            </a:extLst>
          </p:cNvPr>
          <p:cNvSpPr>
            <a:spLocks noGrp="1"/>
          </p:cNvSpPr>
          <p:nvPr>
            <p:ph type="sldNum" sz="quarter" idx="18"/>
          </p:nvPr>
        </p:nvSpPr>
        <p:spPr/>
        <p:txBody>
          <a:bodyPr/>
          <a:lstStyle/>
          <a:p>
            <a:pPr>
              <a:defRPr/>
            </a:pPr>
            <a:r>
              <a:rPr lang="en-IN"/>
              <a:t>|    </a:t>
            </a:r>
            <a:fld id="{7B2119CD-3B2D-4CEB-B404-D2E3F8CD6D69}" type="slidenum">
              <a:rPr lang="en-IN" smtClean="0"/>
              <a:pPr>
                <a:defRPr/>
              </a:pPr>
              <a:t>5</a:t>
            </a:fld>
            <a:endParaRPr lang="en-IN"/>
          </a:p>
        </p:txBody>
      </p:sp>
      <p:sp>
        <p:nvSpPr>
          <p:cNvPr id="6" name="Titel 5">
            <a:extLst>
              <a:ext uri="{FF2B5EF4-FFF2-40B4-BE49-F238E27FC236}">
                <a16:creationId xmlns:a16="http://schemas.microsoft.com/office/drawing/2014/main" id="{76660A90-920C-4076-BF9C-5FAE1ABEC09B}"/>
              </a:ext>
            </a:extLst>
          </p:cNvPr>
          <p:cNvSpPr>
            <a:spLocks noGrp="1"/>
          </p:cNvSpPr>
          <p:nvPr>
            <p:ph type="title"/>
          </p:nvPr>
        </p:nvSpPr>
        <p:spPr/>
        <p:txBody>
          <a:bodyPr/>
          <a:lstStyle/>
          <a:p>
            <a:r>
              <a:rPr lang="de-DE"/>
              <a:t>Wie Zuckerwerte gemessen und gespeichert werden</a:t>
            </a:r>
          </a:p>
        </p:txBody>
      </p:sp>
      <p:sp>
        <p:nvSpPr>
          <p:cNvPr id="31" name="Textplatzhalter 30">
            <a:extLst>
              <a:ext uri="{FF2B5EF4-FFF2-40B4-BE49-F238E27FC236}">
                <a16:creationId xmlns:a16="http://schemas.microsoft.com/office/drawing/2014/main" id="{0C1430A9-23DF-C719-F1CE-C3DF1A51D0E6}"/>
              </a:ext>
            </a:extLst>
          </p:cNvPr>
          <p:cNvSpPr>
            <a:spLocks noGrp="1"/>
          </p:cNvSpPr>
          <p:nvPr>
            <p:ph type="body" sz="quarter" idx="19"/>
          </p:nvPr>
        </p:nvSpPr>
        <p:spPr/>
        <p:txBody>
          <a:bodyPr/>
          <a:lstStyle/>
          <a:p>
            <a:r>
              <a:rPr lang="de-DE" b="1"/>
              <a:t>1. </a:t>
            </a:r>
            <a:r>
              <a:rPr lang="de-DE"/>
              <a:t>Der Sensor ist 60 Minuten nach der Aktivierung für die Glukosemessung bereit</a:t>
            </a:r>
            <a:r>
              <a:rPr lang="de-DE" b="1"/>
              <a:t>.</a:t>
            </a:r>
          </a:p>
        </p:txBody>
      </p:sp>
      <p:sp>
        <p:nvSpPr>
          <p:cNvPr id="7" name="Textfeld 6">
            <a:extLst>
              <a:ext uri="{FF2B5EF4-FFF2-40B4-BE49-F238E27FC236}">
                <a16:creationId xmlns:a16="http://schemas.microsoft.com/office/drawing/2014/main" id="{0F6CA329-501C-4443-B258-E6F819FA9174}"/>
              </a:ext>
            </a:extLst>
          </p:cNvPr>
          <p:cNvSpPr txBox="1"/>
          <p:nvPr/>
        </p:nvSpPr>
        <p:spPr>
          <a:xfrm>
            <a:off x="443734" y="1417588"/>
            <a:ext cx="3050656" cy="3046988"/>
          </a:xfrm>
          <a:prstGeom prst="rect">
            <a:avLst/>
          </a:prstGeom>
          <a:noFill/>
        </p:spPr>
        <p:txBody>
          <a:bodyPr wrap="square" rtlCol="0">
            <a:spAutoFit/>
          </a:bodyPr>
          <a:lstStyle/>
          <a:p>
            <a:r>
              <a:rPr lang="de-DE" sz="1200" kern="0">
                <a:solidFill>
                  <a:schemeClr val="accent3"/>
                </a:solidFill>
                <a:latin typeface="Calibri" panose="020F0502020204030204" pitchFamily="34" charset="0"/>
                <a:cs typeface="Arial" panose="020B0604020202020204" pitchFamily="34" charset="0"/>
              </a:rPr>
              <a:t>Der </a:t>
            </a:r>
            <a:r>
              <a:rPr lang="de-DE" sz="1200" kern="0" err="1">
                <a:solidFill>
                  <a:schemeClr val="accent3"/>
                </a:solidFill>
                <a:latin typeface="Calibri" panose="020F0502020204030204" pitchFamily="34" charset="0"/>
                <a:cs typeface="Arial" panose="020B0604020202020204" pitchFamily="34" charset="0"/>
              </a:rPr>
              <a:t>FreeStyle</a:t>
            </a:r>
            <a:r>
              <a:rPr lang="de-DE" sz="1200" kern="0">
                <a:solidFill>
                  <a:schemeClr val="accent3"/>
                </a:solidFill>
                <a:latin typeface="Calibri" panose="020F0502020204030204" pitchFamily="34" charset="0"/>
                <a:cs typeface="Arial" panose="020B0604020202020204" pitchFamily="34" charset="0"/>
              </a:rPr>
              <a:t> Libre 3 Sensor verfügt über einen sterilen, dünnen und flexiblen Messfühler, der unter die Haut geführt wird und dort kontinuierlich den Zucker in der Zwischenzellflüssigkeit misst. </a:t>
            </a:r>
          </a:p>
          <a:p>
            <a:endParaRPr lang="de-DE" sz="1200">
              <a:latin typeface="Georgia" panose="02040502050405020303" pitchFamily="18" charset="0"/>
            </a:endParaRPr>
          </a:p>
          <a:p>
            <a:endParaRPr lang="de-DE" sz="1200">
              <a:latin typeface="Georgia" panose="02040502050405020303" pitchFamily="18" charset="0"/>
            </a:endParaRPr>
          </a:p>
          <a:p>
            <a:endParaRPr lang="de-DE" sz="1200">
              <a:latin typeface="Georgia" panose="02040502050405020303" pitchFamily="18" charset="0"/>
            </a:endParaRPr>
          </a:p>
          <a:p>
            <a:endParaRPr lang="de-DE" sz="1200">
              <a:latin typeface="Georgia" panose="02040502050405020303" pitchFamily="18" charset="0"/>
            </a:endParaRPr>
          </a:p>
          <a:p>
            <a:endParaRPr lang="de-DE" sz="1200">
              <a:latin typeface="Georgia" panose="02040502050405020303" pitchFamily="18" charset="0"/>
            </a:endParaRPr>
          </a:p>
          <a:p>
            <a:endParaRPr lang="de-DE" sz="1200">
              <a:latin typeface="Georgia" panose="02040502050405020303" pitchFamily="18" charset="0"/>
            </a:endParaRPr>
          </a:p>
          <a:p>
            <a:endParaRPr lang="de-DE" sz="1200">
              <a:latin typeface="Georgia" panose="02040502050405020303" pitchFamily="18" charset="0"/>
            </a:endParaRPr>
          </a:p>
          <a:p>
            <a:endParaRPr lang="de-DE" sz="1200">
              <a:latin typeface="Georgia" panose="02040502050405020303" pitchFamily="18" charset="0"/>
            </a:endParaRPr>
          </a:p>
          <a:p>
            <a:r>
              <a:rPr lang="de-DE" sz="1200">
                <a:latin typeface="Georgia" panose="02040502050405020303" pitchFamily="18" charset="0"/>
              </a:rPr>
              <a:t>Der Sensor speichert die Zucker-Messwerte und aktualisiert sie jede Minute</a:t>
            </a:r>
            <a:r>
              <a:rPr lang="de-DE" sz="1200" baseline="30000">
                <a:latin typeface="Georgia" panose="02040502050405020303" pitchFamily="18" charset="0"/>
              </a:rPr>
              <a:t>1</a:t>
            </a:r>
            <a:r>
              <a:rPr lang="de-DE" sz="1200">
                <a:latin typeface="Georgia" panose="02040502050405020303" pitchFamily="18" charset="0"/>
              </a:rPr>
              <a:t>.</a:t>
            </a:r>
          </a:p>
        </p:txBody>
      </p:sp>
      <p:pic>
        <p:nvPicPr>
          <p:cNvPr id="15" name="Grafik 14" descr="Ein Bild, das drinnen, weiß, schwarz, dunkel enthält.&#10;&#10;Automatisch generierte Beschreibung">
            <a:extLst>
              <a:ext uri="{FF2B5EF4-FFF2-40B4-BE49-F238E27FC236}">
                <a16:creationId xmlns:a16="http://schemas.microsoft.com/office/drawing/2014/main" id="{4F6C7AA4-AD83-464D-ADB7-1A9D9B263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9170" y="1233199"/>
            <a:ext cx="1015533" cy="1089947"/>
          </a:xfrm>
          <a:prstGeom prst="rect">
            <a:avLst/>
          </a:prstGeom>
        </p:spPr>
      </p:pic>
      <p:grpSp>
        <p:nvGrpSpPr>
          <p:cNvPr id="4" name="Gruppieren 3">
            <a:extLst>
              <a:ext uri="{FF2B5EF4-FFF2-40B4-BE49-F238E27FC236}">
                <a16:creationId xmlns:a16="http://schemas.microsoft.com/office/drawing/2014/main" id="{15415539-5DAC-1462-347C-B828918037A7}"/>
              </a:ext>
            </a:extLst>
          </p:cNvPr>
          <p:cNvGrpSpPr/>
          <p:nvPr/>
        </p:nvGrpSpPr>
        <p:grpSpPr>
          <a:xfrm>
            <a:off x="2157637" y="2787670"/>
            <a:ext cx="1488862" cy="1025032"/>
            <a:chOff x="1962041" y="3618543"/>
            <a:chExt cx="1488862" cy="1025032"/>
          </a:xfrm>
        </p:grpSpPr>
        <p:pic>
          <p:nvPicPr>
            <p:cNvPr id="17" name="Grafik 16">
              <a:extLst>
                <a:ext uri="{FF2B5EF4-FFF2-40B4-BE49-F238E27FC236}">
                  <a16:creationId xmlns:a16="http://schemas.microsoft.com/office/drawing/2014/main" id="{ACC06FEC-050F-9145-88E7-BC9478B42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2041" y="3649506"/>
              <a:ext cx="911139" cy="915207"/>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D7CD0C7D-D657-7B4C-92C0-BDEA71EDB3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8900" y="3618543"/>
              <a:ext cx="602003" cy="1025032"/>
            </a:xfrm>
            <a:prstGeom prst="rect">
              <a:avLst/>
            </a:prstGeom>
          </p:spPr>
        </p:pic>
      </p:grpSp>
      <p:pic>
        <p:nvPicPr>
          <p:cNvPr id="11" name="Grafik 10" descr="Ein Bild, das Text, drinnen enthält.&#10;&#10;Automatisch generierte Beschreibung">
            <a:extLst>
              <a:ext uri="{FF2B5EF4-FFF2-40B4-BE49-F238E27FC236}">
                <a16:creationId xmlns:a16="http://schemas.microsoft.com/office/drawing/2014/main" id="{4AABBD15-B8FC-5341-841E-6BA01E7E49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5082" y="2046137"/>
            <a:ext cx="2053732" cy="2380100"/>
          </a:xfrm>
          <a:prstGeom prst="rect">
            <a:avLst/>
          </a:prstGeom>
        </p:spPr>
      </p:pic>
      <p:sp>
        <p:nvSpPr>
          <p:cNvPr id="20" name="Textfeld 19">
            <a:extLst>
              <a:ext uri="{FF2B5EF4-FFF2-40B4-BE49-F238E27FC236}">
                <a16:creationId xmlns:a16="http://schemas.microsoft.com/office/drawing/2014/main" id="{978452C7-1919-3B46-942D-549A5246FA52}"/>
              </a:ext>
            </a:extLst>
          </p:cNvPr>
          <p:cNvSpPr txBox="1"/>
          <p:nvPr/>
        </p:nvSpPr>
        <p:spPr>
          <a:xfrm>
            <a:off x="4471880" y="1563703"/>
            <a:ext cx="2037802" cy="523220"/>
          </a:xfrm>
          <a:prstGeom prst="rect">
            <a:avLst/>
          </a:prstGeom>
          <a:noFill/>
        </p:spPr>
        <p:txBody>
          <a:bodyPr wrap="none" rtlCol="0">
            <a:spAutoFit/>
          </a:bodyPr>
          <a:lstStyle/>
          <a:p>
            <a:r>
              <a:rPr lang="de-DE" sz="1400" b="1">
                <a:latin typeface="Calibri" panose="020F0502020204030204" pitchFamily="34" charset="0"/>
                <a:cs typeface="Calibri" panose="020F0502020204030204" pitchFamily="34" charset="0"/>
              </a:rPr>
              <a:t>Gewebezucker</a:t>
            </a:r>
          </a:p>
          <a:p>
            <a:r>
              <a:rPr lang="de-DE" sz="1400">
                <a:latin typeface="Calibri" panose="020F0502020204030204" pitchFamily="34" charset="0"/>
                <a:cs typeface="Calibri" panose="020F0502020204030204" pitchFamily="34" charset="0"/>
              </a:rPr>
              <a:t>(FreeStyle Libre 3 Sensor)</a:t>
            </a:r>
          </a:p>
        </p:txBody>
      </p:sp>
      <p:sp>
        <p:nvSpPr>
          <p:cNvPr id="21" name="Textfeld 20">
            <a:extLst>
              <a:ext uri="{FF2B5EF4-FFF2-40B4-BE49-F238E27FC236}">
                <a16:creationId xmlns:a16="http://schemas.microsoft.com/office/drawing/2014/main" id="{9E02BB84-E922-8B42-916B-4F3706501EF3}"/>
              </a:ext>
            </a:extLst>
          </p:cNvPr>
          <p:cNvSpPr txBox="1"/>
          <p:nvPr/>
        </p:nvSpPr>
        <p:spPr>
          <a:xfrm>
            <a:off x="7290879" y="1563703"/>
            <a:ext cx="1085425" cy="523220"/>
          </a:xfrm>
          <a:prstGeom prst="rect">
            <a:avLst/>
          </a:prstGeom>
          <a:noFill/>
        </p:spPr>
        <p:txBody>
          <a:bodyPr wrap="none" rtlCol="0">
            <a:spAutoFit/>
          </a:bodyPr>
          <a:lstStyle/>
          <a:p>
            <a:pPr algn="r"/>
            <a:r>
              <a:rPr lang="de-DE" sz="1400" b="1">
                <a:latin typeface="Calibri" panose="020F0502020204030204" pitchFamily="34" charset="0"/>
                <a:cs typeface="Calibri" panose="020F0502020204030204" pitchFamily="34" charset="0"/>
              </a:rPr>
              <a:t>Blutzucker </a:t>
            </a:r>
            <a:br>
              <a:rPr lang="de-DE" sz="1400" b="1">
                <a:latin typeface="Calibri" panose="020F0502020204030204" pitchFamily="34" charset="0"/>
                <a:cs typeface="Calibri" panose="020F0502020204030204" pitchFamily="34" charset="0"/>
              </a:rPr>
            </a:br>
            <a:r>
              <a:rPr lang="de-DE" sz="1400">
                <a:latin typeface="Calibri" panose="020F0502020204030204" pitchFamily="34" charset="0"/>
                <a:cs typeface="Calibri" panose="020F0502020204030204" pitchFamily="34" charset="0"/>
              </a:rPr>
              <a:t>(Fingerstich)</a:t>
            </a:r>
          </a:p>
        </p:txBody>
      </p:sp>
      <p:sp>
        <p:nvSpPr>
          <p:cNvPr id="22" name="Textfeld 21">
            <a:extLst>
              <a:ext uri="{FF2B5EF4-FFF2-40B4-BE49-F238E27FC236}">
                <a16:creationId xmlns:a16="http://schemas.microsoft.com/office/drawing/2014/main" id="{3242D212-A0BB-C544-A014-BFDBEE46959C}"/>
              </a:ext>
            </a:extLst>
          </p:cNvPr>
          <p:cNvSpPr txBox="1"/>
          <p:nvPr/>
        </p:nvSpPr>
        <p:spPr>
          <a:xfrm>
            <a:off x="4471880" y="2227539"/>
            <a:ext cx="678391" cy="307777"/>
          </a:xfrm>
          <a:prstGeom prst="rect">
            <a:avLst/>
          </a:prstGeom>
          <a:noFill/>
        </p:spPr>
        <p:txBody>
          <a:bodyPr wrap="none" rtlCol="0">
            <a:spAutoFit/>
          </a:bodyPr>
          <a:lstStyle/>
          <a:p>
            <a:r>
              <a:rPr lang="de-DE" sz="1400">
                <a:latin typeface="Calibri" panose="020F0502020204030204" pitchFamily="34" charset="0"/>
                <a:cs typeface="Calibri" panose="020F0502020204030204" pitchFamily="34" charset="0"/>
              </a:rPr>
              <a:t>Sensor</a:t>
            </a:r>
          </a:p>
        </p:txBody>
      </p:sp>
      <p:sp>
        <p:nvSpPr>
          <p:cNvPr id="23" name="Textfeld 22">
            <a:extLst>
              <a:ext uri="{FF2B5EF4-FFF2-40B4-BE49-F238E27FC236}">
                <a16:creationId xmlns:a16="http://schemas.microsoft.com/office/drawing/2014/main" id="{84C166A1-9C47-BB48-BD83-56687A78502C}"/>
              </a:ext>
            </a:extLst>
          </p:cNvPr>
          <p:cNvSpPr txBox="1"/>
          <p:nvPr/>
        </p:nvSpPr>
        <p:spPr>
          <a:xfrm>
            <a:off x="4471880" y="2710859"/>
            <a:ext cx="649537" cy="307777"/>
          </a:xfrm>
          <a:prstGeom prst="rect">
            <a:avLst/>
          </a:prstGeom>
          <a:noFill/>
        </p:spPr>
        <p:txBody>
          <a:bodyPr wrap="none" rtlCol="0">
            <a:spAutoFit/>
          </a:bodyPr>
          <a:lstStyle/>
          <a:p>
            <a:r>
              <a:rPr lang="de-DE" sz="1400">
                <a:latin typeface="Calibri" panose="020F0502020204030204" pitchFamily="34" charset="0"/>
                <a:cs typeface="Calibri" panose="020F0502020204030204" pitchFamily="34" charset="0"/>
              </a:rPr>
              <a:t>Fühler</a:t>
            </a:r>
          </a:p>
        </p:txBody>
      </p:sp>
      <p:sp>
        <p:nvSpPr>
          <p:cNvPr id="24" name="Textfeld 23">
            <a:extLst>
              <a:ext uri="{FF2B5EF4-FFF2-40B4-BE49-F238E27FC236}">
                <a16:creationId xmlns:a16="http://schemas.microsoft.com/office/drawing/2014/main" id="{BA49FD32-0993-5343-A3EE-CC6935CE6A39}"/>
              </a:ext>
            </a:extLst>
          </p:cNvPr>
          <p:cNvSpPr txBox="1"/>
          <p:nvPr/>
        </p:nvSpPr>
        <p:spPr>
          <a:xfrm>
            <a:off x="4471880" y="3887335"/>
            <a:ext cx="538930" cy="307777"/>
          </a:xfrm>
          <a:prstGeom prst="rect">
            <a:avLst/>
          </a:prstGeom>
          <a:noFill/>
        </p:spPr>
        <p:txBody>
          <a:bodyPr wrap="none" rtlCol="0">
            <a:spAutoFit/>
          </a:bodyPr>
          <a:lstStyle/>
          <a:p>
            <a:r>
              <a:rPr lang="de-DE" sz="1400">
                <a:latin typeface="Calibri" panose="020F0502020204030204" pitchFamily="34" charset="0"/>
                <a:cs typeface="Calibri" panose="020F0502020204030204" pitchFamily="34" charset="0"/>
              </a:rPr>
              <a:t>Haut</a:t>
            </a:r>
          </a:p>
        </p:txBody>
      </p:sp>
      <p:sp>
        <p:nvSpPr>
          <p:cNvPr id="25" name="Textfeld 24">
            <a:extLst>
              <a:ext uri="{FF2B5EF4-FFF2-40B4-BE49-F238E27FC236}">
                <a16:creationId xmlns:a16="http://schemas.microsoft.com/office/drawing/2014/main" id="{92B13D93-31FD-6640-BD00-7EAA3201B4D9}"/>
              </a:ext>
            </a:extLst>
          </p:cNvPr>
          <p:cNvSpPr txBox="1"/>
          <p:nvPr/>
        </p:nvSpPr>
        <p:spPr>
          <a:xfrm>
            <a:off x="7505150" y="2995839"/>
            <a:ext cx="883383" cy="307777"/>
          </a:xfrm>
          <a:prstGeom prst="rect">
            <a:avLst/>
          </a:prstGeom>
          <a:noFill/>
        </p:spPr>
        <p:txBody>
          <a:bodyPr wrap="none" rtlCol="0">
            <a:spAutoFit/>
          </a:bodyPr>
          <a:lstStyle/>
          <a:p>
            <a:pPr algn="r"/>
            <a:r>
              <a:rPr lang="de-DE" sz="1400">
                <a:latin typeface="Calibri" panose="020F0502020204030204" pitchFamily="34" charset="0"/>
                <a:cs typeface="Calibri" panose="020F0502020204030204" pitchFamily="34" charset="0"/>
              </a:rPr>
              <a:t>Blutgefäß</a:t>
            </a:r>
          </a:p>
        </p:txBody>
      </p:sp>
      <p:cxnSp>
        <p:nvCxnSpPr>
          <p:cNvPr id="33" name="Gerade Verbindung mit Pfeil 32">
            <a:extLst>
              <a:ext uri="{FF2B5EF4-FFF2-40B4-BE49-F238E27FC236}">
                <a16:creationId xmlns:a16="http://schemas.microsoft.com/office/drawing/2014/main" id="{3D192AE5-9483-614E-8C49-96688D921803}"/>
              </a:ext>
            </a:extLst>
          </p:cNvPr>
          <p:cNvCxnSpPr>
            <a:cxnSpLocks/>
          </p:cNvCxnSpPr>
          <p:nvPr/>
        </p:nvCxnSpPr>
        <p:spPr>
          <a:xfrm>
            <a:off x="4526668" y="2112864"/>
            <a:ext cx="2182520" cy="0"/>
          </a:xfrm>
          <a:prstGeom prst="straightConnector1">
            <a:avLst/>
          </a:prstGeom>
          <a:ln>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29E24661-7497-444D-B500-4793010476E0}"/>
              </a:ext>
            </a:extLst>
          </p:cNvPr>
          <p:cNvCxnSpPr>
            <a:cxnSpLocks/>
          </p:cNvCxnSpPr>
          <p:nvPr/>
        </p:nvCxnSpPr>
        <p:spPr>
          <a:xfrm flipH="1">
            <a:off x="7196526" y="2091366"/>
            <a:ext cx="1636692" cy="0"/>
          </a:xfrm>
          <a:prstGeom prst="straightConnector1">
            <a:avLst/>
          </a:prstGeom>
          <a:ln>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6305AFFD-A000-164D-A0E8-D4A18F20C940}"/>
              </a:ext>
            </a:extLst>
          </p:cNvPr>
          <p:cNvCxnSpPr>
            <a:cxnSpLocks/>
          </p:cNvCxnSpPr>
          <p:nvPr/>
        </p:nvCxnSpPr>
        <p:spPr>
          <a:xfrm>
            <a:off x="4526668" y="2547866"/>
            <a:ext cx="1274707" cy="0"/>
          </a:xfrm>
          <a:prstGeom prst="straightConnector1">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89DC9183-7C78-8E43-86F3-D7198C72D259}"/>
              </a:ext>
            </a:extLst>
          </p:cNvPr>
          <p:cNvCxnSpPr>
            <a:cxnSpLocks/>
          </p:cNvCxnSpPr>
          <p:nvPr/>
        </p:nvCxnSpPr>
        <p:spPr>
          <a:xfrm>
            <a:off x="4526668" y="4178362"/>
            <a:ext cx="1484028" cy="0"/>
          </a:xfrm>
          <a:prstGeom prst="straightConnector1">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46" name="Gewinkelte Verbindung 45">
            <a:extLst>
              <a:ext uri="{FF2B5EF4-FFF2-40B4-BE49-F238E27FC236}">
                <a16:creationId xmlns:a16="http://schemas.microsoft.com/office/drawing/2014/main" id="{7CD8A1D6-C733-6D4E-B725-C922986C4D11}"/>
              </a:ext>
            </a:extLst>
          </p:cNvPr>
          <p:cNvCxnSpPr>
            <a:cxnSpLocks/>
          </p:cNvCxnSpPr>
          <p:nvPr/>
        </p:nvCxnSpPr>
        <p:spPr>
          <a:xfrm>
            <a:off x="4544778" y="3038071"/>
            <a:ext cx="1614953" cy="339872"/>
          </a:xfrm>
          <a:prstGeom prst="bentConnector3">
            <a:avLst>
              <a:gd name="adj1" fmla="val 99929"/>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DE901D35-1530-E54A-96EE-09B91D33B80F}"/>
              </a:ext>
            </a:extLst>
          </p:cNvPr>
          <p:cNvCxnSpPr>
            <a:cxnSpLocks/>
          </p:cNvCxnSpPr>
          <p:nvPr/>
        </p:nvCxnSpPr>
        <p:spPr>
          <a:xfrm flipH="1">
            <a:off x="7279666" y="3303616"/>
            <a:ext cx="1017427" cy="0"/>
          </a:xfrm>
          <a:prstGeom prst="straightConnector1">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0DE1108E-FB98-F84B-BF56-3E5BFE9646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39683" y="1423984"/>
            <a:ext cx="483910" cy="616664"/>
          </a:xfrm>
          <a:prstGeom prst="rect">
            <a:avLst/>
          </a:prstGeom>
        </p:spPr>
      </p:pic>
    </p:spTree>
    <p:extLst>
      <p:ext uri="{BB962C8B-B14F-4D97-AF65-F5344CB8AC3E}">
        <p14:creationId xmlns:p14="http://schemas.microsoft.com/office/powerpoint/2010/main" val="713339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platzhalter 21" descr="Ein Bild, das Person, drinnen, Wand enthält.&#10;&#10;Automatisch generierte Beschreibung">
            <a:extLst>
              <a:ext uri="{FF2B5EF4-FFF2-40B4-BE49-F238E27FC236}">
                <a16:creationId xmlns:a16="http://schemas.microsoft.com/office/drawing/2014/main" id="{8D32123B-0ABF-C92A-5174-836C07EBE8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49704" y="0"/>
            <a:ext cx="4023374" cy="5143500"/>
          </a:xfrm>
          <a:prstGeom prst="rect">
            <a:avLst/>
          </a:prstGeom>
        </p:spPr>
      </p:pic>
      <p:sp>
        <p:nvSpPr>
          <p:cNvPr id="11" name="Textplatzhalter 10">
            <a:extLst>
              <a:ext uri="{FF2B5EF4-FFF2-40B4-BE49-F238E27FC236}">
                <a16:creationId xmlns:a16="http://schemas.microsoft.com/office/drawing/2014/main" id="{457594CE-F34A-42E3-A132-78DB6B2CF3D4}"/>
              </a:ext>
            </a:extLst>
          </p:cNvPr>
          <p:cNvSpPr>
            <a:spLocks noGrp="1"/>
          </p:cNvSpPr>
          <p:nvPr>
            <p:ph type="body" sz="quarter" idx="18"/>
          </p:nvPr>
        </p:nvSpPr>
        <p:spPr/>
        <p:txBody>
          <a:bodyPr vert="horz" wrap="square" lIns="0" tIns="0" rIns="91440" bIns="45720" rtlCol="0" anchor="t">
            <a:noAutofit/>
          </a:bodyPr>
          <a:lstStyle/>
          <a:p>
            <a:r>
              <a:rPr lang="de-DE" dirty="0">
                <a:cs typeface="Calibri"/>
              </a:rPr>
              <a:t>Reklamationen</a:t>
            </a:r>
            <a:endParaRPr lang="de-DE" dirty="0"/>
          </a:p>
        </p:txBody>
      </p:sp>
      <p:sp>
        <p:nvSpPr>
          <p:cNvPr id="10" name="Titel 9">
            <a:extLst>
              <a:ext uri="{FF2B5EF4-FFF2-40B4-BE49-F238E27FC236}">
                <a16:creationId xmlns:a16="http://schemas.microsoft.com/office/drawing/2014/main" id="{9F73138D-B845-4950-BD4B-96BF3B9A8928}"/>
              </a:ext>
            </a:extLst>
          </p:cNvPr>
          <p:cNvSpPr>
            <a:spLocks noGrp="1"/>
          </p:cNvSpPr>
          <p:nvPr>
            <p:ph type="title"/>
          </p:nvPr>
        </p:nvSpPr>
        <p:spPr>
          <a:xfrm>
            <a:off x="502919" y="569594"/>
            <a:ext cx="4530928" cy="390526"/>
          </a:xfrm>
        </p:spPr>
        <p:txBody>
          <a:bodyPr/>
          <a:lstStyle/>
          <a:p>
            <a:r>
              <a:rPr lang="de-DE" sz="1400" spc="-6" dirty="0">
                <a:solidFill>
                  <a:srgbClr val="000000"/>
                </a:solidFill>
                <a:ea typeface="+mj-lt"/>
                <a:cs typeface="+mj-lt"/>
              </a:rPr>
              <a:t>Sollte es einmal vorkommen, dass etwas mit Ihrem Sensor nicht wie erwartet funktioniert, stehen wir Ihnen gerne jederzeit online zur Seite:</a:t>
            </a:r>
            <a:br>
              <a:rPr lang="de-DE" sz="1400" spc="-6" dirty="0">
                <a:solidFill>
                  <a:srgbClr val="000000"/>
                </a:solidFill>
                <a:ea typeface="+mj-lt"/>
                <a:cs typeface="+mj-lt"/>
              </a:rPr>
            </a:br>
            <a:br>
              <a:rPr lang="de-DE" sz="1400" spc="-6" dirty="0">
                <a:solidFill>
                  <a:srgbClr val="000000"/>
                </a:solidFill>
                <a:ea typeface="+mj-lt"/>
                <a:cs typeface="+mj-lt"/>
              </a:rPr>
            </a:br>
            <a:br>
              <a:rPr lang="de-DE" altLang="de-DE" sz="1600" dirty="0"/>
            </a:br>
            <a:br>
              <a:rPr lang="de-DE" altLang="de-DE" sz="1600" dirty="0"/>
            </a:br>
            <a:br>
              <a:rPr lang="de-DE" sz="1400" b="0" i="0" u="none" strike="noStrike" kern="1200" cap="none" spc="0" normalizeH="0" baseline="0" noProof="0" dirty="0">
                <a:ln>
                  <a:noFill/>
                </a:ln>
                <a:effectLst/>
                <a:uLnTx/>
                <a:uFillTx/>
                <a:latin typeface="Georgia"/>
                <a:ea typeface="+mn-ea"/>
                <a:cs typeface="Calibri" panose="020F0502020204030204" pitchFamily="34" charset="0"/>
              </a:rPr>
            </a:br>
            <a:endParaRPr lang="de-DE" sz="2000" dirty="0">
              <a:solidFill>
                <a:srgbClr val="3D3171"/>
              </a:solidFill>
              <a:ea typeface="+mn-ea"/>
              <a:cs typeface="+mn-cs"/>
            </a:endParaRPr>
          </a:p>
        </p:txBody>
      </p:sp>
      <p:sp>
        <p:nvSpPr>
          <p:cNvPr id="5" name="Fußzeilenplatzhalter 4">
            <a:extLst>
              <a:ext uri="{FF2B5EF4-FFF2-40B4-BE49-F238E27FC236}">
                <a16:creationId xmlns:a16="http://schemas.microsoft.com/office/drawing/2014/main" id="{EC84447F-DE08-4C73-A3BF-BA0C7A0B1195}"/>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17" name="object 18">
            <a:extLst>
              <a:ext uri="{FF2B5EF4-FFF2-40B4-BE49-F238E27FC236}">
                <a16:creationId xmlns:a16="http://schemas.microsoft.com/office/drawing/2014/main" id="{77CCE0CC-1D0F-4597-8B87-E2C8EAFEB2A4}"/>
              </a:ext>
            </a:extLst>
          </p:cNvPr>
          <p:cNvSpPr txBox="1"/>
          <p:nvPr/>
        </p:nvSpPr>
        <p:spPr>
          <a:xfrm>
            <a:off x="502919" y="3935179"/>
            <a:ext cx="4069080" cy="515584"/>
          </a:xfrm>
          <a:prstGeom prst="rect">
            <a:avLst/>
          </a:prstGeom>
        </p:spPr>
        <p:txBody>
          <a:bodyPr vert="horz" wrap="square" lIns="0" tIns="7678" rIns="0" bIns="0" rtlCol="0">
            <a:spAutoFit/>
          </a:bodyPr>
          <a:lstStyle/>
          <a:p>
            <a:pPr marL="23031">
              <a:spcBef>
                <a:spcPts val="60"/>
              </a:spcBef>
            </a:pPr>
            <a:r>
              <a:rPr lang="de-DE" sz="1100" spc="-6" dirty="0">
                <a:solidFill>
                  <a:srgbClr val="231F20"/>
                </a:solidFill>
                <a:latin typeface="Georgia" panose="02040502050405020303" pitchFamily="18" charset="0"/>
                <a:cs typeface="Calibri" panose="020F0502020204030204" pitchFamily="34" charset="0"/>
              </a:rPr>
              <a:t>*Montag bis Freitag erreichbar von 8:00 bis 18:00 Uhr. Kostenlos aus dem deutschen Festnetz sowie dem deutschen Mobilfunknetz im Inland.</a:t>
            </a:r>
            <a:endParaRPr lang="de-DE" sz="1100" dirty="0">
              <a:latin typeface="Georgia" panose="02040502050405020303" pitchFamily="18" charset="0"/>
              <a:cs typeface="Calibri" panose="020F0502020204030204" pitchFamily="34" charset="0"/>
            </a:endParaRPr>
          </a:p>
        </p:txBody>
      </p:sp>
      <p:sp>
        <p:nvSpPr>
          <p:cNvPr id="20" name="object 15">
            <a:extLst>
              <a:ext uri="{FF2B5EF4-FFF2-40B4-BE49-F238E27FC236}">
                <a16:creationId xmlns:a16="http://schemas.microsoft.com/office/drawing/2014/main" id="{B0AE0855-A23E-491D-BA28-AEADE88C121B}"/>
              </a:ext>
            </a:extLst>
          </p:cNvPr>
          <p:cNvSpPr txBox="1"/>
          <p:nvPr/>
        </p:nvSpPr>
        <p:spPr>
          <a:xfrm>
            <a:off x="251285" y="1605577"/>
            <a:ext cx="4782562" cy="253974"/>
          </a:xfrm>
          <a:prstGeom prst="rect">
            <a:avLst/>
          </a:prstGeom>
        </p:spPr>
        <p:txBody>
          <a:bodyPr vert="horz" wrap="square" lIns="0" tIns="7678" rIns="0" bIns="0" rtlCol="0" anchor="t">
            <a:spAutoFit/>
          </a:bodyPr>
          <a:lstStyle/>
          <a:p>
            <a:pPr marL="7620">
              <a:spcBef>
                <a:spcPts val="60"/>
              </a:spcBef>
            </a:pPr>
            <a:r>
              <a:rPr lang="de-DE" sz="1600" b="1" cap="all" dirty="0">
                <a:solidFill>
                  <a:srgbClr val="E14B09"/>
                </a:solidFill>
                <a:latin typeface="Calibri"/>
                <a:cs typeface="Calibri"/>
              </a:rPr>
              <a:t>Sensor-Reklamation über das Onlineformular</a:t>
            </a:r>
            <a:endParaRPr lang="de-DE" dirty="0">
              <a:solidFill>
                <a:srgbClr val="E14B09"/>
              </a:solidFill>
              <a:cs typeface="Calibri"/>
            </a:endParaRPr>
          </a:p>
        </p:txBody>
      </p:sp>
      <p:sp>
        <p:nvSpPr>
          <p:cNvPr id="34" name="object 15">
            <a:extLst>
              <a:ext uri="{FF2B5EF4-FFF2-40B4-BE49-F238E27FC236}">
                <a16:creationId xmlns:a16="http://schemas.microsoft.com/office/drawing/2014/main" id="{350BABE4-9779-45E2-80E5-455582A380BA}"/>
              </a:ext>
            </a:extLst>
          </p:cNvPr>
          <p:cNvSpPr txBox="1"/>
          <p:nvPr/>
        </p:nvSpPr>
        <p:spPr>
          <a:xfrm>
            <a:off x="251285" y="2190741"/>
            <a:ext cx="4448730" cy="636130"/>
          </a:xfrm>
          <a:prstGeom prst="rect">
            <a:avLst/>
          </a:prstGeom>
        </p:spPr>
        <p:txBody>
          <a:bodyPr vert="horz" wrap="square" lIns="0" tIns="7678" rIns="0" bIns="0" rtlCol="0" anchor="t">
            <a:spAutoFit/>
          </a:bodyPr>
          <a:lstStyle/>
          <a:p>
            <a:pPr marL="7620" algn="ctr">
              <a:spcBef>
                <a:spcPts val="60"/>
              </a:spcBef>
            </a:pPr>
            <a:r>
              <a:rPr lang="de-DE" sz="2000" dirty="0">
                <a:solidFill>
                  <a:srgbClr val="009CDE"/>
                </a:solidFill>
                <a:ea typeface="+mn-lt"/>
                <a:cs typeface="+mn-lt"/>
              </a:rPr>
              <a:t> </a:t>
            </a:r>
          </a:p>
          <a:p>
            <a:pPr marL="7620" algn="ctr">
              <a:spcBef>
                <a:spcPts val="60"/>
              </a:spcBef>
            </a:pPr>
            <a:r>
              <a:rPr lang="de-DE" sz="2000" b="1" u="sng" dirty="0">
                <a:solidFill>
                  <a:srgbClr val="009CDE"/>
                </a:solidFill>
                <a:ea typeface="+mn-lt"/>
                <a:cs typeface="+mn-lt"/>
                <a:hlinkClick r:id="rId4">
                  <a:extLst>
                    <a:ext uri="{A12FA001-AC4F-418D-AE19-62706E023703}">
                      <ahyp:hlinkClr xmlns:ahyp="http://schemas.microsoft.com/office/drawing/2018/hyperlinkcolor" val="tx"/>
                    </a:ext>
                  </a:extLst>
                </a:hlinkClick>
              </a:rPr>
              <a:t>www.freestylelibre.de/</a:t>
            </a:r>
            <a:r>
              <a:rPr lang="de-DE" sz="2000" b="1" u="sng" dirty="0">
                <a:solidFill>
                  <a:srgbClr val="009CDE"/>
                </a:solidFill>
                <a:ea typeface="+mn-lt"/>
                <a:cs typeface="+mn-lt"/>
              </a:rPr>
              <a:t>reklamation </a:t>
            </a:r>
            <a:endParaRPr lang="de-DE" sz="3200" b="1" u="sng" dirty="0">
              <a:solidFill>
                <a:srgbClr val="009CDE"/>
              </a:solidFill>
            </a:endParaRPr>
          </a:p>
        </p:txBody>
      </p:sp>
      <p:sp>
        <p:nvSpPr>
          <p:cNvPr id="9" name="Datumsplatzhalter 7">
            <a:extLst>
              <a:ext uri="{FF2B5EF4-FFF2-40B4-BE49-F238E27FC236}">
                <a16:creationId xmlns:a16="http://schemas.microsoft.com/office/drawing/2014/main" id="{0CE92410-9B8A-1D42-CF7C-7362D4BC421D}"/>
              </a:ext>
            </a:extLst>
          </p:cNvPr>
          <p:cNvSpPr txBox="1">
            <a:spLocks/>
          </p:cNvSpPr>
          <p:nvPr/>
        </p:nvSpPr>
        <p:spPr>
          <a:xfrm>
            <a:off x="7531511" y="4767263"/>
            <a:ext cx="787879" cy="274637"/>
          </a:xfrm>
          <a:prstGeom prst="rect">
            <a:avLst/>
          </a:prstGeom>
        </p:spPr>
        <p:txBody>
          <a:bodyPr lIns="72000" rIns="9000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14C899-40F9-1049-91DB-158F829A05EA}" type="datetime1">
              <a:rPr lang="de-DE" sz="1000" smtClean="0">
                <a:solidFill>
                  <a:schemeClr val="bg1"/>
                </a:solidFill>
              </a:rPr>
              <a:pPr algn="ctr"/>
              <a:t>16.04.24</a:t>
            </a:fld>
            <a:endParaRPr lang="en-US" sz="1000">
              <a:solidFill>
                <a:schemeClr val="bg1"/>
              </a:solidFill>
            </a:endParaRPr>
          </a:p>
        </p:txBody>
      </p:sp>
      <p:sp>
        <p:nvSpPr>
          <p:cNvPr id="12" name="Foliennummernplatzhalter 39">
            <a:extLst>
              <a:ext uri="{FF2B5EF4-FFF2-40B4-BE49-F238E27FC236}">
                <a16:creationId xmlns:a16="http://schemas.microsoft.com/office/drawing/2014/main" id="{C89D395B-BAC7-80E2-0CAE-FB5658D989BC}"/>
              </a:ext>
            </a:extLst>
          </p:cNvPr>
          <p:cNvSpPr txBox="1">
            <a:spLocks/>
          </p:cNvSpPr>
          <p:nvPr/>
        </p:nvSpPr>
        <p:spPr>
          <a:xfrm>
            <a:off x="8167058" y="4767263"/>
            <a:ext cx="568102" cy="274637"/>
          </a:xfrm>
          <a:prstGeom prst="rect">
            <a:avLst/>
          </a:prstGeom>
        </p:spPr>
        <p:txBody>
          <a:bodyPr vert="horz" lIns="0" tIns="45720" rIns="9000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bg1"/>
                </a:solidFill>
                <a:effectLst/>
                <a:uLnTx/>
                <a:uFillTx/>
                <a:latin typeface="Calibri"/>
                <a:ea typeface="+mn-ea"/>
                <a:cs typeface="+mn-cs"/>
              </a:rPr>
              <a:t>|    </a:t>
            </a:r>
            <a:fld id="{7B2119CD-3B2D-4CEB-B404-D2E3F8CD6D69}" type="slidenum">
              <a:rPr kumimoji="0" lang="en-IN" sz="1000" b="0" i="0" u="none" strike="noStrike" kern="1200" cap="none" spc="0" normalizeH="0" baseline="0" noProof="0" smtClean="0">
                <a:ln>
                  <a:noFill/>
                </a:ln>
                <a:solidFill>
                  <a:schemeClr val="bg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IN" sz="1000" b="0" i="0" u="none" strike="noStrike" kern="1200" cap="none" spc="0" normalizeH="0" baseline="0" noProof="0">
              <a:ln>
                <a:noFill/>
              </a:ln>
              <a:solidFill>
                <a:schemeClr val="bg1"/>
              </a:solidFill>
              <a:effectLst/>
              <a:uLnTx/>
              <a:uFillTx/>
              <a:latin typeface="Calibri"/>
              <a:ea typeface="+mn-ea"/>
              <a:cs typeface="+mn-cs"/>
            </a:endParaRPr>
          </a:p>
        </p:txBody>
      </p:sp>
      <p:sp>
        <p:nvSpPr>
          <p:cNvPr id="2" name="Textfeld 1">
            <a:extLst>
              <a:ext uri="{FF2B5EF4-FFF2-40B4-BE49-F238E27FC236}">
                <a16:creationId xmlns:a16="http://schemas.microsoft.com/office/drawing/2014/main" id="{9D47DAEC-576A-723D-F2E8-48BF151BC326}"/>
              </a:ext>
            </a:extLst>
          </p:cNvPr>
          <p:cNvSpPr txBox="1"/>
          <p:nvPr/>
        </p:nvSpPr>
        <p:spPr>
          <a:xfrm>
            <a:off x="446566" y="3257456"/>
            <a:ext cx="4125432" cy="553998"/>
          </a:xfrm>
          <a:prstGeom prst="rect">
            <a:avLst/>
          </a:prstGeom>
          <a:noFill/>
        </p:spPr>
        <p:txBody>
          <a:bodyPr rot="0" spcFirstLastPara="0" vertOverflow="overflow" horzOverflow="overflow" vert="horz" wrap="square" lIns="91440" tIns="45720" rIns="91440" bIns="0" numCol="1" spcCol="0" rtlCol="0" fromWordArt="0" anchor="b" anchorCtr="0" forceAA="0" compatLnSpc="1">
            <a:prstTxWarp prst="textNoShape">
              <a:avLst/>
            </a:prstTxWarp>
            <a:spAutoFit/>
          </a:bodyPr>
          <a:lstStyle/>
          <a:p>
            <a:r>
              <a:rPr lang="de-DE" sz="1100" spc="-6" dirty="0">
                <a:solidFill>
                  <a:srgbClr val="000000"/>
                </a:solidFill>
                <a:latin typeface="+mj-lt"/>
                <a:ea typeface="+mj-lt"/>
                <a:cs typeface="+mj-lt"/>
              </a:rPr>
              <a:t>Sollten Sie Unterstützung bei Ihrer Sensor-Reklamation benötigen, nutzen Sie bitte das Onlineformular oder rufen Sie uns an: 0800 – 519 9 519*</a:t>
            </a:r>
            <a:endParaRPr lang="de-DE" sz="1600" dirty="0"/>
          </a:p>
        </p:txBody>
      </p:sp>
      <p:sp>
        <p:nvSpPr>
          <p:cNvPr id="3" name="Rechteck: abgerundete Ecken 2">
            <a:extLst>
              <a:ext uri="{FF2B5EF4-FFF2-40B4-BE49-F238E27FC236}">
                <a16:creationId xmlns:a16="http://schemas.microsoft.com/office/drawing/2014/main" id="{56606C87-35EA-6C03-E66E-F276A17D0AD4}"/>
              </a:ext>
            </a:extLst>
          </p:cNvPr>
          <p:cNvSpPr/>
          <p:nvPr/>
        </p:nvSpPr>
        <p:spPr>
          <a:xfrm>
            <a:off x="108521" y="1527824"/>
            <a:ext cx="4925326" cy="1448330"/>
          </a:xfrm>
          <a:prstGeom prst="roundRect">
            <a:avLst/>
          </a:prstGeom>
          <a:noFill/>
          <a:ln>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E14B09"/>
              </a:solidFill>
            </a:endParaRPr>
          </a:p>
        </p:txBody>
      </p:sp>
      <p:sp>
        <p:nvSpPr>
          <p:cNvPr id="4" name="Arrow: Down 3">
            <a:extLst>
              <a:ext uri="{FF2B5EF4-FFF2-40B4-BE49-F238E27FC236}">
                <a16:creationId xmlns:a16="http://schemas.microsoft.com/office/drawing/2014/main" id="{8CCCE45C-1B37-533A-F348-5A0ABC44B0D7}"/>
              </a:ext>
            </a:extLst>
          </p:cNvPr>
          <p:cNvSpPr/>
          <p:nvPr/>
        </p:nvSpPr>
        <p:spPr>
          <a:xfrm>
            <a:off x="2392131" y="2057034"/>
            <a:ext cx="447435" cy="389909"/>
          </a:xfrm>
          <a:prstGeom prst="downArrow">
            <a:avLst/>
          </a:prstGeom>
          <a:solidFill>
            <a:srgbClr val="E1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Oval 5">
            <a:extLst>
              <a:ext uri="{FF2B5EF4-FFF2-40B4-BE49-F238E27FC236}">
                <a16:creationId xmlns:a16="http://schemas.microsoft.com/office/drawing/2014/main" id="{54E75D7F-D220-38DA-080E-142D8FDF3243}"/>
              </a:ext>
            </a:extLst>
          </p:cNvPr>
          <p:cNvSpPr/>
          <p:nvPr/>
        </p:nvSpPr>
        <p:spPr>
          <a:xfrm rot="311670">
            <a:off x="4621730" y="1680931"/>
            <a:ext cx="1438845" cy="1163858"/>
          </a:xfrm>
          <a:prstGeom prst="ellipse">
            <a:avLst/>
          </a:prstGeom>
          <a:solidFill>
            <a:srgbClr val="E1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24 Stunden am Tag erreichbar</a:t>
            </a:r>
            <a:endParaRPr lang="en-US" sz="1400" dirty="0"/>
          </a:p>
        </p:txBody>
      </p:sp>
    </p:spTree>
    <p:extLst>
      <p:ext uri="{BB962C8B-B14F-4D97-AF65-F5344CB8AC3E}">
        <p14:creationId xmlns:p14="http://schemas.microsoft.com/office/powerpoint/2010/main" val="1038816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C75B9BC-E814-23A9-8791-5F795E5347F6}"/>
              </a:ext>
            </a:extLst>
          </p:cNvPr>
          <p:cNvPicPr>
            <a:picLocks noChangeAspect="1"/>
          </p:cNvPicPr>
          <p:nvPr/>
        </p:nvPicPr>
        <p:blipFill rotWithShape="1">
          <a:blip r:embed="rId2" cstate="print">
            <a:alphaModFix amt="76000"/>
            <a:extLst>
              <a:ext uri="{28A0092B-C50C-407E-A947-70E740481C1C}">
                <a14:useLocalDpi xmlns:a14="http://schemas.microsoft.com/office/drawing/2010/main" val="0"/>
              </a:ext>
            </a:extLst>
          </a:blip>
          <a:srcRect l="-147632" t="-63389" r="-47632" b="-2702"/>
          <a:stretch/>
        </p:blipFill>
        <p:spPr>
          <a:xfrm>
            <a:off x="0" y="0"/>
            <a:ext cx="9144000" cy="5143500"/>
          </a:xfrm>
          <a:prstGeom prst="rect">
            <a:avLst/>
          </a:prstGeom>
          <a:ln>
            <a:noFill/>
          </a:ln>
        </p:spPr>
      </p:pic>
      <p:sp>
        <p:nvSpPr>
          <p:cNvPr id="9" name="Textplatzhalter 8">
            <a:extLst>
              <a:ext uri="{FF2B5EF4-FFF2-40B4-BE49-F238E27FC236}">
                <a16:creationId xmlns:a16="http://schemas.microsoft.com/office/drawing/2014/main" id="{A69A37F0-5421-A02B-74FF-FBA9D6A0B28E}"/>
              </a:ext>
            </a:extLst>
          </p:cNvPr>
          <p:cNvSpPr>
            <a:spLocks noGrp="1"/>
          </p:cNvSpPr>
          <p:nvPr>
            <p:ph type="body" sz="quarter" idx="12"/>
          </p:nvPr>
        </p:nvSpPr>
        <p:spPr>
          <a:xfrm>
            <a:off x="503238" y="4501191"/>
            <a:ext cx="6766242" cy="287338"/>
          </a:xfrm>
        </p:spPr>
        <p:txBody>
          <a:bodyPr/>
          <a:lstStyle/>
          <a:p>
            <a:r>
              <a:rPr lang="de-DE" sz="800" dirty="0"/>
              <a:t>.</a:t>
            </a:r>
            <a:br>
              <a:rPr lang="de-DE" sz="800" dirty="0"/>
            </a:br>
            <a:r>
              <a:rPr lang="de-DE" sz="800" dirty="0"/>
              <a:t>Das Sensorgehäuse, FreeStyle, Libre und damit verbundene Markennamen </a:t>
            </a:r>
            <a:r>
              <a:rPr lang="de-DE" sz="800"/>
              <a:t>sind Marken </a:t>
            </a:r>
            <a:r>
              <a:rPr lang="de-DE" sz="800" dirty="0"/>
              <a:t>von Abbott.</a:t>
            </a:r>
          </a:p>
        </p:txBody>
      </p:sp>
      <p:sp>
        <p:nvSpPr>
          <p:cNvPr id="30" name="Fußzeilenplatzhalter 3">
            <a:extLst>
              <a:ext uri="{FF2B5EF4-FFF2-40B4-BE49-F238E27FC236}">
                <a16:creationId xmlns:a16="http://schemas.microsoft.com/office/drawing/2014/main" id="{53D807C0-3259-41A2-B368-DB3A14305C37}"/>
              </a:ext>
            </a:extLst>
          </p:cNvPr>
          <p:cNvSpPr>
            <a:spLocks noGrp="1"/>
          </p:cNvSpPr>
          <p:nvPr>
            <p:ph type="ftr" sz="quarter" idx="3"/>
          </p:nvPr>
        </p:nvSpPr>
        <p:spPr/>
        <p:txBody>
          <a:bodyPr/>
          <a:lstStyle/>
          <a:p>
            <a:r>
              <a:rPr lang="de-DE" dirty="0">
                <a:latin typeface="Calibri"/>
                <a:cs typeface="Calibri"/>
              </a:rPr>
              <a:t>© 2024 Abbott | </a:t>
            </a:r>
            <a:r>
              <a:rPr lang="de-DE" sz="1000" dirty="0">
                <a:solidFill>
                  <a:srgbClr val="031489"/>
                </a:solidFill>
                <a:latin typeface="Calibri"/>
                <a:cs typeface="Calibri"/>
              </a:rPr>
              <a:t>ADC-78239 </a:t>
            </a:r>
            <a:r>
              <a:rPr lang="de-DE" dirty="0">
                <a:latin typeface="Calibri"/>
                <a:cs typeface="Calibri"/>
              </a:rPr>
              <a:t>v4.0 | Geschützt und vertraulich - nicht verbreiten </a:t>
            </a:r>
            <a:endParaRPr lang="en-US" dirty="0"/>
          </a:p>
        </p:txBody>
      </p:sp>
      <p:sp>
        <p:nvSpPr>
          <p:cNvPr id="11" name="object 18">
            <a:extLst>
              <a:ext uri="{FF2B5EF4-FFF2-40B4-BE49-F238E27FC236}">
                <a16:creationId xmlns:a16="http://schemas.microsoft.com/office/drawing/2014/main" id="{BFAAFE1A-6E20-9BDC-8B9E-E78032DB2A9A}"/>
              </a:ext>
            </a:extLst>
          </p:cNvPr>
          <p:cNvSpPr txBox="1"/>
          <p:nvPr/>
        </p:nvSpPr>
        <p:spPr>
          <a:xfrm>
            <a:off x="503240" y="2037756"/>
            <a:ext cx="4311356" cy="1695394"/>
          </a:xfrm>
          <a:prstGeom prst="rect">
            <a:avLst/>
          </a:prstGeom>
        </p:spPr>
        <p:txBody>
          <a:bodyPr vert="horz" wrap="square" lIns="0" tIns="7678" rIns="0" bIns="0" rtlCol="0">
            <a:spAutoFit/>
          </a:bodyPr>
          <a:lstStyle/>
          <a:p>
            <a:pPr marL="23031" marR="0" lvl="0" indent="0" algn="l" defTabSz="914400" rtl="0" eaLnBrk="1" fontAlgn="auto" latinLnBrk="0" hangingPunct="1">
              <a:lnSpc>
                <a:spcPct val="100000"/>
              </a:lnSpc>
              <a:spcBef>
                <a:spcPts val="60"/>
              </a:spcBef>
              <a:spcAft>
                <a:spcPts val="0"/>
              </a:spcAft>
              <a:buClrTx/>
              <a:buSzTx/>
              <a:buFontTx/>
              <a:buNone/>
              <a:tabLst/>
              <a:defRPr/>
            </a:pPr>
            <a:r>
              <a:rPr lang="de-DE" altLang="de-DE" sz="1800" b="0">
                <a:solidFill>
                  <a:srgbClr val="3D3171"/>
                </a:solidFill>
                <a:latin typeface="+mj-lt"/>
              </a:rPr>
              <a:t>Sind Fragen offen geblieben? Bitte stellen Sie diese jetzt über die Chatfunktion.</a:t>
            </a:r>
          </a:p>
          <a:p>
            <a:pPr marL="23031" marR="0" lvl="0" indent="0" algn="l" defTabSz="914400" rtl="0" eaLnBrk="1" fontAlgn="auto" latinLnBrk="0" hangingPunct="1">
              <a:lnSpc>
                <a:spcPct val="100000"/>
              </a:lnSpc>
              <a:spcBef>
                <a:spcPts val="60"/>
              </a:spcBef>
              <a:spcAft>
                <a:spcPts val="0"/>
              </a:spcAft>
              <a:buClrTx/>
              <a:buSzTx/>
              <a:buFontTx/>
              <a:buNone/>
              <a:tabLst/>
              <a:defRPr/>
            </a:pPr>
            <a:endParaRPr lang="de-DE" altLang="de-DE" sz="1800" b="0">
              <a:solidFill>
                <a:srgbClr val="3D3171"/>
              </a:solidFill>
              <a:latin typeface="+mj-lt"/>
            </a:endParaRPr>
          </a:p>
          <a:p>
            <a:pPr marL="23031" marR="0" lvl="0" indent="0" algn="l" defTabSz="914400" rtl="0" eaLnBrk="1" fontAlgn="auto" latinLnBrk="0" hangingPunct="1">
              <a:lnSpc>
                <a:spcPct val="100000"/>
              </a:lnSpc>
              <a:spcBef>
                <a:spcPts val="60"/>
              </a:spcBef>
              <a:spcAft>
                <a:spcPts val="0"/>
              </a:spcAft>
              <a:buClrTx/>
              <a:buSzTx/>
              <a:buFontTx/>
              <a:buNone/>
              <a:tabLst/>
              <a:defRPr/>
            </a:pPr>
            <a:r>
              <a:rPr lang="de-DE" altLang="de-DE" sz="1800" b="0">
                <a:solidFill>
                  <a:srgbClr val="3D3171"/>
                </a:solidFill>
                <a:latin typeface="+mj-lt"/>
              </a:rPr>
              <a:t>Sofern Sie alle Ausführungen des Webinars verstanden haben, können Sie das Webinar jetzt verlassen. </a:t>
            </a:r>
            <a:endParaRPr kumimoji="0" lang="de-DE" sz="1800" b="0" i="0" u="none" strike="noStrike" kern="1200" cap="none" spc="0" normalizeH="0" baseline="0" noProof="0">
              <a:ln>
                <a:noFill/>
              </a:ln>
              <a:solidFill>
                <a:srgbClr val="3D3171"/>
              </a:solidFill>
              <a:effectLst/>
              <a:uLnTx/>
              <a:uFillTx/>
              <a:latin typeface="Georgia"/>
              <a:ea typeface="+mn-ea"/>
              <a:cs typeface="Calibri" panose="020F0502020204030204" pitchFamily="34" charset="0"/>
            </a:endParaRPr>
          </a:p>
        </p:txBody>
      </p:sp>
      <p:pic>
        <p:nvPicPr>
          <p:cNvPr id="2" name="Grafik 1">
            <a:extLst>
              <a:ext uri="{FF2B5EF4-FFF2-40B4-BE49-F238E27FC236}">
                <a16:creationId xmlns:a16="http://schemas.microsoft.com/office/drawing/2014/main" id="{38622986-1045-456A-54B6-8CB1FA64AF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00542" y="3962400"/>
            <a:ext cx="1793684" cy="942445"/>
          </a:xfrm>
          <a:prstGeom prst="rect">
            <a:avLst/>
          </a:prstGeom>
        </p:spPr>
      </p:pic>
      <p:pic>
        <p:nvPicPr>
          <p:cNvPr id="12" name="Grafik 11">
            <a:extLst>
              <a:ext uri="{FF2B5EF4-FFF2-40B4-BE49-F238E27FC236}">
                <a16:creationId xmlns:a16="http://schemas.microsoft.com/office/drawing/2014/main" id="{71F8826F-3803-3B37-3F49-3EC98AAA8AB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345102" y="763750"/>
            <a:ext cx="2475622" cy="3353556"/>
          </a:xfrm>
          <a:prstGeom prst="rect">
            <a:avLst/>
          </a:prstGeom>
        </p:spPr>
      </p:pic>
      <p:pic>
        <p:nvPicPr>
          <p:cNvPr id="14" name="Grafik 13" descr="Ein Bild, das drinnen, weiß, schwarz, dunkel enthält.&#10;&#10;Automatisch generierte Beschreibung">
            <a:extLst>
              <a:ext uri="{FF2B5EF4-FFF2-40B4-BE49-F238E27FC236}">
                <a16:creationId xmlns:a16="http://schemas.microsoft.com/office/drawing/2014/main" id="{BE8DEAEB-ED96-CB8C-F5BB-F8CC35ECB1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7496" y="3134823"/>
            <a:ext cx="640159" cy="687067"/>
          </a:xfrm>
          <a:prstGeom prst="rect">
            <a:avLst/>
          </a:prstGeom>
        </p:spPr>
      </p:pic>
      <p:pic>
        <p:nvPicPr>
          <p:cNvPr id="4" name="Grafik 3">
            <a:extLst>
              <a:ext uri="{FF2B5EF4-FFF2-40B4-BE49-F238E27FC236}">
                <a16:creationId xmlns:a16="http://schemas.microsoft.com/office/drawing/2014/main" id="{224D7411-0BF9-3FCE-3B09-4C774089226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8430" y="339725"/>
            <a:ext cx="1977956" cy="1422167"/>
          </a:xfrm>
          <a:prstGeom prst="rect">
            <a:avLst/>
          </a:prstGeom>
        </p:spPr>
      </p:pic>
    </p:spTree>
    <p:extLst>
      <p:ext uri="{BB962C8B-B14F-4D97-AF65-F5344CB8AC3E}">
        <p14:creationId xmlns:p14="http://schemas.microsoft.com/office/powerpoint/2010/main" val="30020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repeatCount="indefinite"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B191900C-4E77-E043-2501-C49122CA6D6A}"/>
              </a:ext>
            </a:extLst>
          </p:cNvPr>
          <p:cNvSpPr>
            <a:spLocks noGrp="1"/>
          </p:cNvSpPr>
          <p:nvPr>
            <p:ph type="body" sz="quarter" idx="12"/>
          </p:nvPr>
        </p:nvSpPr>
        <p:spPr>
          <a:xfrm>
            <a:off x="503238" y="4479925"/>
            <a:ext cx="8231922" cy="287338"/>
          </a:xfrm>
        </p:spPr>
        <p:txBody>
          <a:bodyPr/>
          <a:lstStyle/>
          <a:p>
            <a:br>
              <a:rPr lang="de-DE" dirty="0"/>
            </a:br>
            <a:r>
              <a:rPr lang="de-DE" dirty="0">
                <a:cs typeface="Calibri"/>
              </a:rPr>
              <a:t>Bei den hier gezeigten Bildern handelt es sich um Agenturfotos, die mit Models gestellt wurden. Glukosedaten dienen zur Illustration, keine echten Patientendaten.</a:t>
            </a:r>
            <a:br>
              <a:rPr lang="de-DE" dirty="0"/>
            </a:br>
            <a:r>
              <a:rPr lang="de-DE" dirty="0">
                <a:cs typeface="Calibri"/>
              </a:rPr>
              <a:t>Das FreeStyle Libre 3 Lesegerät ist in mg/dl und mmol/l erhältlich. Ein Sensor kann nur mit dem FreeStyle Libre 3 Lesegerät oder der App aktiviert und genutzt werden. Ein Wechsel ist nach der Aktivierung des Sensors ist nicht möglich. Das Sensorgehäuse, </a:t>
            </a:r>
            <a:r>
              <a:rPr lang="de-DE" dirty="0" err="1">
                <a:cs typeface="Calibri"/>
              </a:rPr>
              <a:t>FreeStyle</a:t>
            </a:r>
            <a:r>
              <a:rPr lang="de-DE" dirty="0">
                <a:cs typeface="Calibri"/>
              </a:rPr>
              <a:t>, Libre und damit verbundene Markennamen sind  Marken von Abbott. Apple, das Apple Logo und iPhone sind Marken von Apple Inc., mit Sitz in den USA und weiteren Ländern. App Store ist ein Warenzeichen von Apple Inc. Google Play und das Google Play-Logo sind Marken von Google Inc. </a:t>
            </a:r>
            <a:endParaRPr lang="de-DE" dirty="0"/>
          </a:p>
        </p:txBody>
      </p:sp>
      <p:pic>
        <p:nvPicPr>
          <p:cNvPr id="12" name="Picture 5" descr="A close up of a logo&#10;&#10;Description automatically generated">
            <a:extLst>
              <a:ext uri="{FF2B5EF4-FFF2-40B4-BE49-F238E27FC236}">
                <a16:creationId xmlns:a16="http://schemas.microsoft.com/office/drawing/2014/main" id="{33C612B5-D9A2-9BCA-3591-0041A4347C1C}"/>
              </a:ext>
            </a:extLst>
          </p:cNvPr>
          <p:cNvPicPr>
            <a:picLocks noChangeAspect="1"/>
          </p:cNvPicPr>
          <p:nvPr/>
        </p:nvPicPr>
        <p:blipFill rotWithShape="1">
          <a:blip r:embed="rId2">
            <a:extLst>
              <a:ext uri="{28A0092B-C50C-407E-A947-70E740481C1C}">
                <a14:useLocalDpi xmlns:a14="http://schemas.microsoft.com/office/drawing/2010/main" val="0"/>
              </a:ext>
            </a:extLst>
          </a:blip>
          <a:srcRect l="-2034" r="1"/>
          <a:stretch/>
        </p:blipFill>
        <p:spPr>
          <a:xfrm>
            <a:off x="2891308" y="650948"/>
            <a:ext cx="3391863" cy="3244385"/>
          </a:xfrm>
          <a:prstGeom prst="rect">
            <a:avLst/>
          </a:prstGeom>
          <a:effectLst>
            <a:outerShdw blurRad="254000" sx="102000" sy="102000" algn="ctr" rotWithShape="0">
              <a:prstClr val="black">
                <a:alpha val="20000"/>
              </a:prstClr>
            </a:outerShdw>
          </a:effectLst>
        </p:spPr>
      </p:pic>
      <p:pic>
        <p:nvPicPr>
          <p:cNvPr id="14" name="Grafik 13">
            <a:extLst>
              <a:ext uri="{FF2B5EF4-FFF2-40B4-BE49-F238E27FC236}">
                <a16:creationId xmlns:a16="http://schemas.microsoft.com/office/drawing/2014/main" id="{B909630D-5395-2C6A-7D01-7D8DB096A0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63880" y="1389719"/>
            <a:ext cx="2415921" cy="1716361"/>
          </a:xfrm>
          <a:prstGeom prst="rect">
            <a:avLst/>
          </a:prstGeom>
        </p:spPr>
      </p:pic>
      <p:sp>
        <p:nvSpPr>
          <p:cNvPr id="9" name="Fußzeilenplatzhalter 2">
            <a:extLst>
              <a:ext uri="{FF2B5EF4-FFF2-40B4-BE49-F238E27FC236}">
                <a16:creationId xmlns:a16="http://schemas.microsoft.com/office/drawing/2014/main" id="{9032F87A-B4B5-9CA9-66C0-C8F8A47592F8}"/>
              </a:ext>
            </a:extLst>
          </p:cNvPr>
          <p:cNvSpPr>
            <a:spLocks noGrp="1"/>
          </p:cNvSpPr>
          <p:nvPr>
            <p:ph type="ftr" sz="quarter" idx="3"/>
          </p:nvPr>
        </p:nvSpPr>
        <p:spPr>
          <a:xfrm>
            <a:off x="502920" y="4767263"/>
            <a:ext cx="6949440" cy="273844"/>
          </a:xfrm>
        </p:spPr>
        <p:txBody>
          <a:bodyPr/>
          <a:lstStyle/>
          <a:p>
            <a:r>
              <a:rPr lang="de-DE" dirty="0">
                <a:latin typeface="Calibri"/>
                <a:cs typeface="Calibri"/>
              </a:rPr>
              <a:t>© 2024 Abbott | </a:t>
            </a:r>
            <a:r>
              <a:rPr lang="de-DE" sz="1000" dirty="0">
                <a:solidFill>
                  <a:srgbClr val="031489"/>
                </a:solidFill>
                <a:latin typeface="Calibri"/>
                <a:cs typeface="Calibri"/>
              </a:rPr>
              <a:t>ADC-78239 </a:t>
            </a:r>
            <a:r>
              <a:rPr lang="de-DE" dirty="0">
                <a:latin typeface="Calibri"/>
                <a:cs typeface="Calibri"/>
              </a:rPr>
              <a:t>v4.0</a:t>
            </a:r>
            <a:r>
              <a:rPr lang="de-DE" sz="1000" dirty="0">
                <a:solidFill>
                  <a:srgbClr val="031489"/>
                </a:solidFill>
                <a:latin typeface="Calibri"/>
                <a:cs typeface="Calibri"/>
              </a:rPr>
              <a:t> </a:t>
            </a:r>
            <a:r>
              <a:rPr lang="de-DE" dirty="0">
                <a:latin typeface="Calibri"/>
                <a:cs typeface="Calibri"/>
              </a:rPr>
              <a:t>| Geschützt und vertraulich - nicht verbreiten</a:t>
            </a:r>
            <a:endParaRPr lang="en-US" dirty="0">
              <a:latin typeface="Calibri"/>
              <a:cs typeface="Calibri"/>
            </a:endParaRPr>
          </a:p>
        </p:txBody>
      </p:sp>
      <p:sp>
        <p:nvSpPr>
          <p:cNvPr id="4" name="Datumsplatzhalter 3">
            <a:extLst>
              <a:ext uri="{FF2B5EF4-FFF2-40B4-BE49-F238E27FC236}">
                <a16:creationId xmlns:a16="http://schemas.microsoft.com/office/drawing/2014/main" id="{FD6AFCF2-681A-02FC-8610-A7D1330BAD56}"/>
              </a:ext>
            </a:extLst>
          </p:cNvPr>
          <p:cNvSpPr>
            <a:spLocks noGrp="1"/>
          </p:cNvSpPr>
          <p:nvPr>
            <p:ph type="dt" sz="half" idx="20"/>
          </p:nvPr>
        </p:nvSpPr>
        <p:spPr>
          <a:xfrm>
            <a:off x="7531511" y="4766400"/>
            <a:ext cx="787879" cy="274637"/>
          </a:xfrm>
        </p:spPr>
        <p:txBody>
          <a:bodyPr/>
          <a:lstStyle/>
          <a:p>
            <a:fld id="{A35F0EBC-E6D4-6846-AD6A-0C2CB366AB09}" type="datetime1">
              <a:rPr lang="de-DE" smtClean="0"/>
              <a:t>16.04.24</a:t>
            </a:fld>
            <a:endParaRPr lang="en-IN"/>
          </a:p>
        </p:txBody>
      </p:sp>
      <p:sp>
        <p:nvSpPr>
          <p:cNvPr id="6" name="Foliennummernplatzhalter 5">
            <a:extLst>
              <a:ext uri="{FF2B5EF4-FFF2-40B4-BE49-F238E27FC236}">
                <a16:creationId xmlns:a16="http://schemas.microsoft.com/office/drawing/2014/main" id="{01B73090-AF63-B25D-B899-8727ECE0C990}"/>
              </a:ext>
            </a:extLst>
          </p:cNvPr>
          <p:cNvSpPr>
            <a:spLocks noGrp="1"/>
          </p:cNvSpPr>
          <p:nvPr>
            <p:ph type="sldNum" sz="quarter" idx="13"/>
          </p:nvPr>
        </p:nvSpPr>
        <p:spPr>
          <a:xfrm>
            <a:off x="8167058" y="4766400"/>
            <a:ext cx="568102" cy="274637"/>
          </a:xfrm>
        </p:spPr>
        <p:txBody>
          <a:bodyPr/>
          <a:lstStyle/>
          <a:p>
            <a:pPr>
              <a:defRPr/>
            </a:pPr>
            <a:r>
              <a:rPr lang="en-IN"/>
              <a:t>|    </a:t>
            </a:r>
            <a:fld id="{7B2119CD-3B2D-4CEB-B404-D2E3F8CD6D69}" type="slidenum">
              <a:rPr lang="en-IN" smtClean="0"/>
              <a:pPr>
                <a:defRPr/>
              </a:pPr>
              <a:t>52</a:t>
            </a:fld>
            <a:endParaRPr lang="en-IN"/>
          </a:p>
        </p:txBody>
      </p:sp>
    </p:spTree>
    <p:extLst>
      <p:ext uri="{BB962C8B-B14F-4D97-AF65-F5344CB8AC3E}">
        <p14:creationId xmlns:p14="http://schemas.microsoft.com/office/powerpoint/2010/main" val="334269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a:extLst>
              <a:ext uri="{FF2B5EF4-FFF2-40B4-BE49-F238E27FC236}">
                <a16:creationId xmlns:a16="http://schemas.microsoft.com/office/drawing/2014/main" id="{A5A64629-2C59-FA40-9CF9-3A27C0EA23E6}"/>
              </a:ext>
            </a:extLst>
          </p:cNvPr>
          <p:cNvPicPr>
            <a:picLocks noChangeAspect="1"/>
          </p:cNvPicPr>
          <p:nvPr/>
        </p:nvPicPr>
        <p:blipFill rotWithShape="1">
          <a:blip r:embed="rId3">
            <a:extLst>
              <a:ext uri="{28A0092B-C50C-407E-A947-70E740481C1C}">
                <a14:useLocalDpi xmlns:a14="http://schemas.microsoft.com/office/drawing/2010/main" val="0"/>
              </a:ext>
            </a:extLst>
          </a:blip>
          <a:srcRect b="13492"/>
          <a:stretch/>
        </p:blipFill>
        <p:spPr>
          <a:xfrm>
            <a:off x="0" y="1949792"/>
            <a:ext cx="9218815" cy="3193708"/>
          </a:xfrm>
          <a:prstGeom prst="rect">
            <a:avLst/>
          </a:prstGeom>
        </p:spPr>
      </p:pic>
      <p:sp>
        <p:nvSpPr>
          <p:cNvPr id="26" name="Textplatzhalter 6">
            <a:extLst>
              <a:ext uri="{FF2B5EF4-FFF2-40B4-BE49-F238E27FC236}">
                <a16:creationId xmlns:a16="http://schemas.microsoft.com/office/drawing/2014/main" id="{FB2A9C89-D56D-4A18-A8A5-7F3C1AF1E1BE}"/>
              </a:ext>
            </a:extLst>
          </p:cNvPr>
          <p:cNvSpPr>
            <a:spLocks noGrp="1"/>
          </p:cNvSpPr>
          <p:nvPr>
            <p:ph type="body" sz="quarter" idx="10"/>
          </p:nvPr>
        </p:nvSpPr>
        <p:spPr/>
        <p:txBody>
          <a:bodyPr/>
          <a:lstStyle/>
          <a:p>
            <a:r>
              <a:rPr lang="de-DE" err="1"/>
              <a:t>FreeStyle</a:t>
            </a:r>
            <a:r>
              <a:rPr lang="de-DE"/>
              <a:t> Libre 3: Produkteigenschaften</a:t>
            </a:r>
          </a:p>
        </p:txBody>
      </p:sp>
      <p:sp>
        <p:nvSpPr>
          <p:cNvPr id="12" name="Datumsplatzhalter 11">
            <a:extLst>
              <a:ext uri="{FF2B5EF4-FFF2-40B4-BE49-F238E27FC236}">
                <a16:creationId xmlns:a16="http://schemas.microsoft.com/office/drawing/2014/main" id="{AC7D4866-5C0B-35C0-D186-1602AE48DFE8}"/>
              </a:ext>
            </a:extLst>
          </p:cNvPr>
          <p:cNvSpPr>
            <a:spLocks noGrp="1"/>
          </p:cNvSpPr>
          <p:nvPr>
            <p:ph type="dt" sz="half" idx="16"/>
          </p:nvPr>
        </p:nvSpPr>
        <p:spPr/>
        <p:txBody>
          <a:bodyPr/>
          <a:lstStyle/>
          <a:p>
            <a:fld id="{AAACC4D5-4668-784C-8A4D-57B80A38743E}" type="datetime1">
              <a:rPr lang="de-DE" smtClean="0">
                <a:solidFill>
                  <a:schemeClr val="bg1"/>
                </a:solidFill>
              </a:rPr>
              <a:t>16.04.24</a:t>
            </a:fld>
            <a:endParaRPr lang="en-IN">
              <a:solidFill>
                <a:schemeClr val="bg1"/>
              </a:solidFill>
            </a:endParaRPr>
          </a:p>
        </p:txBody>
      </p:sp>
      <p:sp>
        <p:nvSpPr>
          <p:cNvPr id="2" name="Fußzeilenplatzhalter 3">
            <a:extLst>
              <a:ext uri="{FF2B5EF4-FFF2-40B4-BE49-F238E27FC236}">
                <a16:creationId xmlns:a16="http://schemas.microsoft.com/office/drawing/2014/main" id="{EAEDE692-6D7A-19E2-0F66-E4FB5E953B87}"/>
              </a:ext>
            </a:extLst>
          </p:cNvPr>
          <p:cNvSpPr>
            <a:spLocks noGrp="1"/>
          </p:cNvSpPr>
          <p:nvPr>
            <p:ph type="ftr" sz="quarter" idx="17"/>
          </p:nvPr>
        </p:nvSpPr>
        <p:spPr/>
        <p:txBody>
          <a:bodyPr/>
          <a:lstStyle/>
          <a:p>
            <a:r>
              <a:rPr lang="de-DE" dirty="0">
                <a:solidFill>
                  <a:schemeClr val="bg1"/>
                </a:solidFill>
              </a:rPr>
              <a:t>© 2024 Abbott | ADC-78239 v4.0 | Geschützt und vertraulich - nicht verbreiten</a:t>
            </a:r>
            <a:endParaRPr lang="en-US" dirty="0">
              <a:solidFill>
                <a:schemeClr val="bg1"/>
              </a:solidFill>
            </a:endParaRPr>
          </a:p>
        </p:txBody>
      </p:sp>
      <p:sp>
        <p:nvSpPr>
          <p:cNvPr id="15" name="Foliennummernplatzhalter 14">
            <a:extLst>
              <a:ext uri="{FF2B5EF4-FFF2-40B4-BE49-F238E27FC236}">
                <a16:creationId xmlns:a16="http://schemas.microsoft.com/office/drawing/2014/main" id="{C60A234D-E609-CC5E-C852-FC75BBC19774}"/>
              </a:ext>
            </a:extLst>
          </p:cNvPr>
          <p:cNvSpPr>
            <a:spLocks noGrp="1"/>
          </p:cNvSpPr>
          <p:nvPr>
            <p:ph type="sldNum" sz="quarter" idx="18"/>
          </p:nvPr>
        </p:nvSpPr>
        <p:spPr/>
        <p:txBody>
          <a:bodyPr/>
          <a:lstStyle/>
          <a:p>
            <a:pPr>
              <a:defRPr/>
            </a:pPr>
            <a:r>
              <a:rPr lang="en-IN">
                <a:solidFill>
                  <a:schemeClr val="bg1"/>
                </a:solidFill>
              </a:rPr>
              <a:t>|   </a:t>
            </a:r>
            <a:fld id="{7B2119CD-3B2D-4CEB-B404-D2E3F8CD6D69}" type="slidenum">
              <a:rPr lang="en-IN" smtClean="0">
                <a:solidFill>
                  <a:schemeClr val="bg1"/>
                </a:solidFill>
              </a:rPr>
              <a:pPr>
                <a:defRPr/>
              </a:pPr>
              <a:t>6</a:t>
            </a:fld>
            <a:endParaRPr lang="en-IN">
              <a:solidFill>
                <a:schemeClr val="bg1"/>
              </a:solidFill>
            </a:endParaRPr>
          </a:p>
        </p:txBody>
      </p:sp>
      <p:sp>
        <p:nvSpPr>
          <p:cNvPr id="5" name="Titel 4">
            <a:extLst>
              <a:ext uri="{FF2B5EF4-FFF2-40B4-BE49-F238E27FC236}">
                <a16:creationId xmlns:a16="http://schemas.microsoft.com/office/drawing/2014/main" id="{14E5C99A-2C16-415C-B620-CE65F64F40F0}"/>
              </a:ext>
            </a:extLst>
          </p:cNvPr>
          <p:cNvSpPr>
            <a:spLocks noGrp="1"/>
          </p:cNvSpPr>
          <p:nvPr>
            <p:ph type="title"/>
          </p:nvPr>
        </p:nvSpPr>
        <p:spPr/>
        <p:txBody>
          <a:bodyPr/>
          <a:lstStyle/>
          <a:p>
            <a:r>
              <a:rPr lang="de-DE"/>
              <a:t>Gewebezuckermessung einfach erklärt</a:t>
            </a:r>
          </a:p>
        </p:txBody>
      </p:sp>
      <p:sp>
        <p:nvSpPr>
          <p:cNvPr id="19" name="Textplatzhalter 3">
            <a:extLst>
              <a:ext uri="{FF2B5EF4-FFF2-40B4-BE49-F238E27FC236}">
                <a16:creationId xmlns:a16="http://schemas.microsoft.com/office/drawing/2014/main" id="{D37705F8-11DF-421E-AFF2-3EA4E2666433}"/>
              </a:ext>
            </a:extLst>
          </p:cNvPr>
          <p:cNvSpPr txBox="1">
            <a:spLocks/>
          </p:cNvSpPr>
          <p:nvPr/>
        </p:nvSpPr>
        <p:spPr>
          <a:xfrm>
            <a:off x="1026206" y="3949965"/>
            <a:ext cx="1904939" cy="608949"/>
          </a:xfrm>
          <a:prstGeom prst="rect">
            <a:avLst/>
          </a:prstGeom>
        </p:spPr>
        <p:txBody>
          <a:bodyPr vert="horz" lIns="0" tIns="0" rIns="0" bIns="0" rtlCol="0" anchor="t" anchorCtr="0"/>
          <a:lstStyle>
            <a:defPPr>
              <a:defRPr lang="en-US"/>
            </a:defPPr>
            <a:lvl1pPr marL="0" algn="l" defTabSz="914400" rtl="0" eaLnBrk="1" latinLnBrk="0" hangingPunct="1">
              <a:spcAft>
                <a:spcPts val="400"/>
              </a:spcAft>
              <a:defRPr sz="600" b="0" i="0" kern="1200">
                <a:solidFill>
                  <a:schemeClr val="accent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DE" sz="1100" b="1" i="0" u="none" strike="noStrike" kern="1200" cap="none" normalizeH="0" baseline="0" noProof="0">
                <a:ln>
                  <a:noFill/>
                </a:ln>
                <a:solidFill>
                  <a:prstClr val="white"/>
                </a:solidFill>
                <a:effectLst/>
                <a:uLnTx/>
                <a:uFillTx/>
                <a:latin typeface="Georgia" panose="02040502050405020303" pitchFamily="18" charset="0"/>
                <a:cs typeface="Calibri" panose="020F0502020204030204" pitchFamily="34" charset="0"/>
              </a:rPr>
              <a:t>Bei stabilen Zuckerwerten</a:t>
            </a:r>
            <a:r>
              <a:rPr kumimoji="0" lang="de-DE" sz="1100" b="0" i="0" u="none" strike="noStrike" kern="1200" cap="none" normalizeH="0" baseline="0" noProof="0">
                <a:ln>
                  <a:noFill/>
                </a:ln>
                <a:solidFill>
                  <a:prstClr val="white"/>
                </a:solidFill>
                <a:effectLst/>
                <a:uLnTx/>
                <a:uFillTx/>
                <a:latin typeface="Georgia" panose="02040502050405020303" pitchFamily="18" charset="0"/>
                <a:cs typeface="Calibri" panose="020F0502020204030204" pitchFamily="34" charset="0"/>
              </a:rPr>
              <a:t> </a:t>
            </a:r>
            <a:br>
              <a:rPr kumimoji="0" lang="de-DE" sz="1000" b="0" i="0" u="none" strike="noStrike" kern="1200" cap="none" normalizeH="0" baseline="0" noProof="0">
                <a:ln>
                  <a:noFill/>
                </a:ln>
                <a:solidFill>
                  <a:srgbClr val="FFD100"/>
                </a:solidFill>
                <a:effectLst/>
                <a:uLnTx/>
                <a:uFillTx/>
                <a:latin typeface="Calibri" panose="020F0502020204030204" pitchFamily="34" charset="0"/>
                <a:ea typeface="+mn-ea"/>
                <a:cs typeface="Calibri" panose="020F0502020204030204" pitchFamily="34" charset="0"/>
              </a:rPr>
            </a:br>
            <a:r>
              <a:rPr kumimoji="0" lang="de-DE" sz="1000" b="0" i="0" u="none" strike="noStrike" kern="1200" cap="none" normalizeH="0" baseline="0" noProof="0">
                <a:ln>
                  <a:noFill/>
                </a:ln>
                <a:solidFill>
                  <a:srgbClr val="FFFFFF"/>
                </a:solidFill>
                <a:effectLst/>
                <a:uLnTx/>
                <a:uFillTx/>
                <a:latin typeface="Georgia"/>
                <a:ea typeface="+mn-ea"/>
              </a:rPr>
              <a:t>sind die vom </a:t>
            </a:r>
            <a:r>
              <a:rPr kumimoji="0" lang="de-DE" sz="1000" b="0" i="0" u="none" strike="noStrike" kern="1200" cap="none" normalizeH="0" baseline="0" noProof="0" err="1">
                <a:ln>
                  <a:noFill/>
                </a:ln>
                <a:solidFill>
                  <a:srgbClr val="FFFFFF"/>
                </a:solidFill>
                <a:effectLst/>
                <a:uLnTx/>
                <a:uFillTx/>
                <a:latin typeface="Georgia"/>
                <a:ea typeface="+mn-ea"/>
              </a:rPr>
              <a:t>FreeStyle</a:t>
            </a:r>
            <a:r>
              <a:rPr kumimoji="0" lang="de-DE" sz="1000" b="0" i="0" u="none" strike="noStrike" kern="1200" cap="none" normalizeH="0" baseline="0" noProof="0">
                <a:ln>
                  <a:noFill/>
                </a:ln>
                <a:solidFill>
                  <a:srgbClr val="FFFFFF"/>
                </a:solidFill>
                <a:effectLst/>
                <a:uLnTx/>
                <a:uFillTx/>
                <a:latin typeface="Georgia"/>
                <a:ea typeface="+mn-ea"/>
              </a:rPr>
              <a:t> Libre 3 Messsystem gemessenen Zuckerwerte und die Blutzuckerwerte sehr ähnlich.</a:t>
            </a:r>
          </a:p>
        </p:txBody>
      </p:sp>
      <p:pic>
        <p:nvPicPr>
          <p:cNvPr id="20" name="Grafik 19">
            <a:extLst>
              <a:ext uri="{FF2B5EF4-FFF2-40B4-BE49-F238E27FC236}">
                <a16:creationId xmlns:a16="http://schemas.microsoft.com/office/drawing/2014/main" id="{90D42E4B-C5CC-4C5D-AC22-75CDA84C37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460" y="3949965"/>
            <a:ext cx="362472" cy="362472"/>
          </a:xfrm>
          <a:prstGeom prst="rect">
            <a:avLst/>
          </a:prstGeom>
        </p:spPr>
      </p:pic>
      <p:sp>
        <p:nvSpPr>
          <p:cNvPr id="21" name="Textplatzhalter 3">
            <a:extLst>
              <a:ext uri="{FF2B5EF4-FFF2-40B4-BE49-F238E27FC236}">
                <a16:creationId xmlns:a16="http://schemas.microsoft.com/office/drawing/2014/main" id="{82F75CEF-6298-4A40-B01F-288EDD130E7F}"/>
              </a:ext>
            </a:extLst>
          </p:cNvPr>
          <p:cNvSpPr txBox="1">
            <a:spLocks/>
          </p:cNvSpPr>
          <p:nvPr/>
        </p:nvSpPr>
        <p:spPr>
          <a:xfrm>
            <a:off x="3728572" y="3949965"/>
            <a:ext cx="2383202" cy="798362"/>
          </a:xfrm>
          <a:prstGeom prst="rect">
            <a:avLst/>
          </a:prstGeom>
        </p:spPr>
        <p:txBody>
          <a:bodyPr vert="horz" lIns="0" tIns="0" rIns="0" bIns="0" rtlCol="0" anchor="t" anchorCtr="0"/>
          <a:lstStyle>
            <a:defPPr>
              <a:defRPr lang="en-US"/>
            </a:defPPr>
            <a:lvl1pPr marL="0" algn="l" defTabSz="914400" rtl="0" eaLnBrk="1" latinLnBrk="0" hangingPunct="1">
              <a:spcAft>
                <a:spcPts val="400"/>
              </a:spcAft>
              <a:defRPr sz="600" b="0" i="0" kern="1200">
                <a:solidFill>
                  <a:schemeClr val="accent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DE" sz="1100" b="1" i="0" u="none" strike="noStrike" kern="1200" cap="none" normalizeH="0" baseline="0" noProof="0">
                <a:ln>
                  <a:noFill/>
                </a:ln>
                <a:solidFill>
                  <a:prstClr val="white"/>
                </a:solidFill>
                <a:effectLst/>
                <a:uLnTx/>
                <a:uFillTx/>
                <a:latin typeface="Georgia" panose="02040502050405020303" pitchFamily="18" charset="0"/>
                <a:cs typeface="Calibri" panose="020F0502020204030204" pitchFamily="34" charset="0"/>
              </a:rPr>
              <a:t>Bei rasch steigenden Zuckerwerten </a:t>
            </a:r>
            <a:br>
              <a:rPr kumimoji="0" lang="de-DE" sz="1000" b="1" i="0" u="none" strike="noStrike" kern="1200" cap="none"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de-DE" sz="1000" b="0" i="0" u="none" strike="noStrike" kern="1200" cap="none" normalizeH="0" baseline="0" noProof="0">
                <a:ln>
                  <a:noFill/>
                </a:ln>
                <a:solidFill>
                  <a:srgbClr val="FFFFFF"/>
                </a:solidFill>
                <a:effectLst/>
                <a:uLnTx/>
                <a:uFillTx/>
                <a:latin typeface="Georgia"/>
                <a:ea typeface="+mn-ea"/>
              </a:rPr>
              <a:t>können die vom </a:t>
            </a:r>
            <a:r>
              <a:rPr kumimoji="0" lang="de-DE" sz="1000" b="0" i="0" u="none" strike="noStrike" kern="1200" cap="none" normalizeH="0" baseline="0" noProof="0" err="1">
                <a:ln>
                  <a:noFill/>
                </a:ln>
                <a:solidFill>
                  <a:srgbClr val="FFFFFF"/>
                </a:solidFill>
                <a:effectLst/>
                <a:uLnTx/>
                <a:uFillTx/>
                <a:latin typeface="Georgia"/>
                <a:ea typeface="+mn-ea"/>
              </a:rPr>
              <a:t>FreeStyle</a:t>
            </a:r>
            <a:r>
              <a:rPr kumimoji="0" lang="de-DE" sz="1000" b="0" i="0" u="none" strike="noStrike" kern="1200" cap="none" normalizeH="0" baseline="0" noProof="0">
                <a:ln>
                  <a:noFill/>
                </a:ln>
                <a:solidFill>
                  <a:srgbClr val="FFFFFF"/>
                </a:solidFill>
                <a:effectLst/>
                <a:uLnTx/>
                <a:uFillTx/>
                <a:latin typeface="Georgia"/>
                <a:ea typeface="+mn-ea"/>
              </a:rPr>
              <a:t> Libre 3 Messsystem gemessenen Zuckerwerte </a:t>
            </a:r>
            <a:r>
              <a:rPr kumimoji="0" lang="de-DE" sz="1000" b="1" i="0" u="none" strike="noStrike" kern="1200" cap="none" normalizeH="0" baseline="0" noProof="0">
                <a:ln>
                  <a:noFill/>
                </a:ln>
                <a:solidFill>
                  <a:srgbClr val="FFFFFF"/>
                </a:solidFill>
                <a:effectLst/>
                <a:uLnTx/>
                <a:uFillTx/>
                <a:latin typeface="Georgia"/>
                <a:ea typeface="+mn-ea"/>
              </a:rPr>
              <a:t>niedriger</a:t>
            </a:r>
            <a:r>
              <a:rPr kumimoji="0" lang="de-DE" sz="1000" b="0" i="0" u="none" strike="noStrike" kern="1200" cap="none" normalizeH="0" baseline="0" noProof="0">
                <a:ln>
                  <a:noFill/>
                </a:ln>
                <a:solidFill>
                  <a:srgbClr val="FFFFFF"/>
                </a:solidFill>
                <a:effectLst/>
                <a:uLnTx/>
                <a:uFillTx/>
                <a:latin typeface="Georgia"/>
                <a:ea typeface="+mn-ea"/>
              </a:rPr>
              <a:t> liegen als die</a:t>
            </a:r>
            <a:r>
              <a:rPr kumimoji="0" lang="de-DE" sz="1000" b="0" i="0" u="none" strike="noStrike" kern="1200" cap="none" normalizeH="0" noProof="0">
                <a:ln>
                  <a:noFill/>
                </a:ln>
                <a:solidFill>
                  <a:srgbClr val="FFFFFF"/>
                </a:solidFill>
                <a:effectLst/>
                <a:uLnTx/>
                <a:uFillTx/>
                <a:latin typeface="Georgia"/>
                <a:ea typeface="+mn-ea"/>
              </a:rPr>
              <a:t> </a:t>
            </a:r>
            <a:r>
              <a:rPr kumimoji="0" lang="de-DE" sz="1000" b="0" i="0" u="none" strike="noStrike" kern="1200" cap="none" normalizeH="0" baseline="0" noProof="0">
                <a:ln>
                  <a:noFill/>
                </a:ln>
                <a:solidFill>
                  <a:srgbClr val="FFFFFF"/>
                </a:solidFill>
                <a:effectLst/>
                <a:uLnTx/>
                <a:uFillTx/>
                <a:latin typeface="Georgia"/>
                <a:ea typeface="+mn-ea"/>
              </a:rPr>
              <a:t>Blutzuckerwerte.</a:t>
            </a:r>
          </a:p>
        </p:txBody>
      </p:sp>
      <p:pic>
        <p:nvPicPr>
          <p:cNvPr id="22" name="Grafik 21">
            <a:extLst>
              <a:ext uri="{FF2B5EF4-FFF2-40B4-BE49-F238E27FC236}">
                <a16:creationId xmlns:a16="http://schemas.microsoft.com/office/drawing/2014/main" id="{60F4BBAC-E710-49B0-983E-9937728BE5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67283" y="3949965"/>
            <a:ext cx="362472" cy="362472"/>
          </a:xfrm>
          <a:prstGeom prst="rect">
            <a:avLst/>
          </a:prstGeom>
        </p:spPr>
      </p:pic>
      <p:pic>
        <p:nvPicPr>
          <p:cNvPr id="23" name="Grafik 22">
            <a:extLst>
              <a:ext uri="{FF2B5EF4-FFF2-40B4-BE49-F238E27FC236}">
                <a16:creationId xmlns:a16="http://schemas.microsoft.com/office/drawing/2014/main" id="{5898A295-0F77-4958-A10E-798F6D20E8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77650" y="3949965"/>
            <a:ext cx="362472" cy="362472"/>
          </a:xfrm>
          <a:prstGeom prst="rect">
            <a:avLst/>
          </a:prstGeom>
        </p:spPr>
      </p:pic>
      <p:sp>
        <p:nvSpPr>
          <p:cNvPr id="24" name="Textplatzhalter 3">
            <a:extLst>
              <a:ext uri="{FF2B5EF4-FFF2-40B4-BE49-F238E27FC236}">
                <a16:creationId xmlns:a16="http://schemas.microsoft.com/office/drawing/2014/main" id="{30339ADE-7870-4AFF-8BFE-202DA08B857C}"/>
              </a:ext>
            </a:extLst>
          </p:cNvPr>
          <p:cNvSpPr txBox="1">
            <a:spLocks/>
          </p:cNvSpPr>
          <p:nvPr/>
        </p:nvSpPr>
        <p:spPr>
          <a:xfrm>
            <a:off x="6605997" y="3949965"/>
            <a:ext cx="2212125" cy="608949"/>
          </a:xfrm>
          <a:prstGeom prst="rect">
            <a:avLst/>
          </a:prstGeom>
        </p:spPr>
        <p:txBody>
          <a:bodyPr vert="horz" lIns="0" tIns="0" rIns="0" bIns="0" rtlCol="0" anchor="t" anchorCtr="0"/>
          <a:lstStyle>
            <a:defPPr>
              <a:defRPr lang="en-US"/>
            </a:defPPr>
            <a:lvl1pPr marL="0" algn="l" defTabSz="914400" rtl="0" eaLnBrk="1" latinLnBrk="0" hangingPunct="1">
              <a:spcAft>
                <a:spcPts val="400"/>
              </a:spcAft>
              <a:defRPr sz="600" b="0" i="0" kern="1200">
                <a:solidFill>
                  <a:schemeClr val="accent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DE" sz="1100" b="1" i="0" u="none" strike="noStrike" kern="1200" cap="none" normalizeH="0" baseline="0" noProof="0">
                <a:ln>
                  <a:noFill/>
                </a:ln>
                <a:solidFill>
                  <a:prstClr val="white"/>
                </a:solidFill>
                <a:effectLst/>
                <a:uLnTx/>
                <a:uFillTx/>
                <a:latin typeface="+mj-lt"/>
                <a:ea typeface="+mn-ea"/>
                <a:cs typeface="Calibri" panose="020F0502020204030204" pitchFamily="34" charset="0"/>
              </a:rPr>
              <a:t>Bei rasch fallenden Zuckerwerten</a:t>
            </a:r>
            <a:r>
              <a:rPr kumimoji="0" lang="de-DE" sz="1100" b="1" i="0" u="none" strike="noStrike" kern="1200" cap="none" normalizeH="0" baseline="0" noProof="0">
                <a:ln>
                  <a:noFill/>
                </a:ln>
                <a:solidFill>
                  <a:prstClr val="white"/>
                </a:solidFill>
                <a:effectLst/>
                <a:uLnTx/>
                <a:uFillTx/>
                <a:latin typeface="+mj-lt"/>
                <a:ea typeface="+mn-ea"/>
              </a:rPr>
              <a:t> </a:t>
            </a:r>
            <a:br>
              <a:rPr kumimoji="0" lang="de-DE" sz="1000" b="1" i="0" u="none" strike="noStrike" kern="1200" cap="none" normalizeH="0" baseline="0" noProof="0">
                <a:ln>
                  <a:noFill/>
                </a:ln>
                <a:solidFill>
                  <a:srgbClr val="FFFFFF"/>
                </a:solidFill>
                <a:effectLst/>
                <a:uLnTx/>
                <a:uFillTx/>
                <a:latin typeface="Georgia"/>
                <a:ea typeface="+mn-ea"/>
              </a:rPr>
            </a:br>
            <a:r>
              <a:rPr kumimoji="0" lang="de-DE" sz="1000" b="0" i="0" u="none" strike="noStrike" kern="1200" cap="none" normalizeH="0" baseline="0" noProof="0">
                <a:ln>
                  <a:noFill/>
                </a:ln>
                <a:solidFill>
                  <a:srgbClr val="FFFFFF"/>
                </a:solidFill>
                <a:effectLst/>
                <a:uLnTx/>
                <a:uFillTx/>
                <a:latin typeface="Georgia"/>
                <a:ea typeface="+mn-ea"/>
              </a:rPr>
              <a:t>können die vom </a:t>
            </a:r>
            <a:r>
              <a:rPr kumimoji="0" lang="de-DE" sz="1000" b="0" i="0" u="none" strike="noStrike" kern="1200" cap="none" normalizeH="0" baseline="0" noProof="0" err="1">
                <a:ln>
                  <a:noFill/>
                </a:ln>
                <a:solidFill>
                  <a:srgbClr val="FFFFFF"/>
                </a:solidFill>
                <a:effectLst/>
                <a:uLnTx/>
                <a:uFillTx/>
                <a:latin typeface="Georgia"/>
                <a:ea typeface="+mn-ea"/>
              </a:rPr>
              <a:t>FreeStyle</a:t>
            </a:r>
            <a:r>
              <a:rPr kumimoji="0" lang="de-DE" sz="1000" b="0" i="0" u="none" strike="noStrike" kern="1200" cap="none" normalizeH="0" baseline="0" noProof="0">
                <a:ln>
                  <a:noFill/>
                </a:ln>
                <a:solidFill>
                  <a:srgbClr val="FFFFFF"/>
                </a:solidFill>
                <a:effectLst/>
                <a:uLnTx/>
                <a:uFillTx/>
                <a:latin typeface="Georgia"/>
                <a:ea typeface="+mn-ea"/>
              </a:rPr>
              <a:t> Libre 3 Messsystem gemessenen Zuckerwerte </a:t>
            </a:r>
            <a:r>
              <a:rPr kumimoji="0" lang="de-DE" sz="1000" b="1" i="0" u="none" strike="noStrike" kern="1200" cap="none" normalizeH="0" baseline="0" noProof="0">
                <a:ln>
                  <a:noFill/>
                </a:ln>
                <a:solidFill>
                  <a:srgbClr val="FFFFFF"/>
                </a:solidFill>
                <a:effectLst/>
                <a:uLnTx/>
                <a:uFillTx/>
                <a:latin typeface="Georgia"/>
                <a:ea typeface="+mn-ea"/>
              </a:rPr>
              <a:t>höher</a:t>
            </a:r>
            <a:r>
              <a:rPr kumimoji="0" lang="de-DE" sz="1000" b="0" i="0" u="none" strike="noStrike" kern="1200" cap="none" normalizeH="0" baseline="0" noProof="0">
                <a:ln>
                  <a:noFill/>
                </a:ln>
                <a:solidFill>
                  <a:srgbClr val="FFFFFF"/>
                </a:solidFill>
                <a:effectLst/>
                <a:uLnTx/>
                <a:uFillTx/>
                <a:latin typeface="Georgia"/>
                <a:ea typeface="+mn-ea"/>
              </a:rPr>
              <a:t> liegen als die </a:t>
            </a:r>
            <a:r>
              <a:rPr lang="de-DE" sz="1000">
                <a:solidFill>
                  <a:srgbClr val="FFFFFF"/>
                </a:solidFill>
                <a:latin typeface="Georgia"/>
              </a:rPr>
              <a:t>Blutzuckerwerte</a:t>
            </a:r>
            <a:r>
              <a:rPr kumimoji="0" lang="de-DE" sz="1000" b="0" i="0" u="none" strike="noStrike" kern="1200" cap="none" normalizeH="0" baseline="0" noProof="0">
                <a:ln>
                  <a:noFill/>
                </a:ln>
                <a:solidFill>
                  <a:srgbClr val="FFFFFF"/>
                </a:solidFill>
                <a:effectLst/>
                <a:uLnTx/>
                <a:uFillTx/>
                <a:latin typeface="Georgia"/>
                <a:ea typeface="+mn-ea"/>
              </a:rPr>
              <a:t>.</a:t>
            </a:r>
          </a:p>
        </p:txBody>
      </p:sp>
      <p:pic>
        <p:nvPicPr>
          <p:cNvPr id="6" name="Grafik 5">
            <a:extLst>
              <a:ext uri="{FF2B5EF4-FFF2-40B4-BE49-F238E27FC236}">
                <a16:creationId xmlns:a16="http://schemas.microsoft.com/office/drawing/2014/main" id="{CD669111-7199-4B9F-9CA5-DE43DED455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5579"/>
          <a:stretch/>
        </p:blipFill>
        <p:spPr>
          <a:xfrm>
            <a:off x="502920" y="1364988"/>
            <a:ext cx="294591" cy="573534"/>
          </a:xfrm>
          <a:prstGeom prst="rect">
            <a:avLst/>
          </a:prstGeom>
        </p:spPr>
      </p:pic>
      <p:sp>
        <p:nvSpPr>
          <p:cNvPr id="8" name="Textplatzhalter 3">
            <a:extLst>
              <a:ext uri="{FF2B5EF4-FFF2-40B4-BE49-F238E27FC236}">
                <a16:creationId xmlns:a16="http://schemas.microsoft.com/office/drawing/2014/main" id="{890B76B7-2810-46A0-80A4-77C161434968}"/>
              </a:ext>
            </a:extLst>
          </p:cNvPr>
          <p:cNvSpPr txBox="1">
            <a:spLocks/>
          </p:cNvSpPr>
          <p:nvPr/>
        </p:nvSpPr>
        <p:spPr>
          <a:xfrm>
            <a:off x="899005" y="1314755"/>
            <a:ext cx="1769663" cy="230333"/>
          </a:xfrm>
          <a:prstGeom prst="rect">
            <a:avLst/>
          </a:prstGeom>
          <a:noFill/>
        </p:spPr>
        <p:txBody>
          <a:bodyPr vert="horz" lIns="36000" tIns="36000" rIns="36000" bIns="36000" rtlCol="0" anchor="t" anchorCtr="0"/>
          <a:lstStyle>
            <a:defPPr>
              <a:defRPr lang="en-US"/>
            </a:defPPr>
            <a:lvl1pPr marL="0" algn="l" defTabSz="914400" rtl="0" eaLnBrk="1" latinLnBrk="0" hangingPunct="1">
              <a:spcAft>
                <a:spcPts val="400"/>
              </a:spcAft>
              <a:defRPr sz="600" b="0" i="0" kern="1200">
                <a:solidFill>
                  <a:schemeClr val="accent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DE" sz="1000" b="0" i="0" u="none" strike="noStrike" kern="1200" cap="none" spc="0" normalizeH="0" baseline="0" noProof="0">
                <a:ln>
                  <a:noFill/>
                </a:ln>
                <a:solidFill>
                  <a:schemeClr val="tx1"/>
                </a:solidFill>
                <a:effectLst/>
                <a:uLnTx/>
                <a:uFillTx/>
                <a:latin typeface="Georgia"/>
                <a:ea typeface="+mn-ea"/>
                <a:cs typeface="Arial" panose="020B0604020202020204" pitchFamily="34" charset="0"/>
              </a:rPr>
              <a:t>Gewebezuckerwerte</a:t>
            </a:r>
          </a:p>
        </p:txBody>
      </p:sp>
      <p:sp>
        <p:nvSpPr>
          <p:cNvPr id="9" name="Textplatzhalter 3">
            <a:extLst>
              <a:ext uri="{FF2B5EF4-FFF2-40B4-BE49-F238E27FC236}">
                <a16:creationId xmlns:a16="http://schemas.microsoft.com/office/drawing/2014/main" id="{74B0ACF8-1D0C-4276-867B-49B6BDB60471}"/>
              </a:ext>
            </a:extLst>
          </p:cNvPr>
          <p:cNvSpPr txBox="1">
            <a:spLocks/>
          </p:cNvSpPr>
          <p:nvPr/>
        </p:nvSpPr>
        <p:spPr>
          <a:xfrm>
            <a:off x="899005" y="1648645"/>
            <a:ext cx="1769663" cy="230333"/>
          </a:xfrm>
          <a:prstGeom prst="rect">
            <a:avLst/>
          </a:prstGeom>
          <a:noFill/>
        </p:spPr>
        <p:txBody>
          <a:bodyPr vert="horz" lIns="36000" tIns="36000" rIns="36000" bIns="36000" rtlCol="0" anchor="t" anchorCtr="0"/>
          <a:lstStyle>
            <a:defPPr>
              <a:defRPr lang="en-US"/>
            </a:defPPr>
            <a:lvl1pPr marL="0" algn="l" defTabSz="914400" rtl="0" eaLnBrk="1" latinLnBrk="0" hangingPunct="1">
              <a:spcAft>
                <a:spcPts val="400"/>
              </a:spcAft>
              <a:defRPr sz="600" b="0" i="0" kern="1200">
                <a:solidFill>
                  <a:schemeClr val="accent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DE" sz="1000" b="0" i="0" u="none" strike="noStrike" kern="1200" cap="none" spc="0" normalizeH="0" baseline="0" noProof="0">
                <a:ln>
                  <a:noFill/>
                </a:ln>
                <a:solidFill>
                  <a:schemeClr val="tx1"/>
                </a:solidFill>
                <a:effectLst/>
                <a:uLnTx/>
                <a:uFillTx/>
                <a:latin typeface="Georgia"/>
                <a:ea typeface="+mn-ea"/>
                <a:cs typeface="Arial" panose="020B0604020202020204" pitchFamily="34" charset="0"/>
              </a:rPr>
              <a:t>Blutzuckerwerte</a:t>
            </a:r>
          </a:p>
        </p:txBody>
      </p:sp>
      <p:sp>
        <p:nvSpPr>
          <p:cNvPr id="10" name="Textplatzhalter 3">
            <a:extLst>
              <a:ext uri="{FF2B5EF4-FFF2-40B4-BE49-F238E27FC236}">
                <a16:creationId xmlns:a16="http://schemas.microsoft.com/office/drawing/2014/main" id="{C3455A46-CFC6-4BE4-992A-2CC3710C8919}"/>
              </a:ext>
            </a:extLst>
          </p:cNvPr>
          <p:cNvSpPr txBox="1">
            <a:spLocks/>
          </p:cNvSpPr>
          <p:nvPr/>
        </p:nvSpPr>
        <p:spPr>
          <a:xfrm>
            <a:off x="899005" y="1969547"/>
            <a:ext cx="1769663" cy="230333"/>
          </a:xfrm>
          <a:prstGeom prst="rect">
            <a:avLst/>
          </a:prstGeom>
          <a:noFill/>
        </p:spPr>
        <p:txBody>
          <a:bodyPr vert="horz" lIns="36000" tIns="36000" rIns="36000" bIns="36000" rtlCol="0" anchor="t" anchorCtr="0"/>
          <a:lstStyle>
            <a:defPPr>
              <a:defRPr lang="en-US"/>
            </a:defPPr>
            <a:lvl1pPr marL="0" algn="l" defTabSz="914400" rtl="0" eaLnBrk="1" latinLnBrk="0" hangingPunct="1">
              <a:spcAft>
                <a:spcPts val="400"/>
              </a:spcAft>
              <a:defRPr sz="600" b="0" i="0" kern="1200">
                <a:solidFill>
                  <a:schemeClr val="accent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DE" sz="1000" b="0" i="0" u="none" strike="noStrike" kern="1200" cap="none" spc="0" normalizeH="0" baseline="0" noProof="0">
                <a:ln>
                  <a:noFill/>
                </a:ln>
                <a:solidFill>
                  <a:schemeClr val="tx1"/>
                </a:solidFill>
                <a:effectLst/>
                <a:uLnTx/>
                <a:uFillTx/>
                <a:latin typeface="Georgia"/>
                <a:ea typeface="+mn-ea"/>
                <a:cs typeface="Arial" panose="020B0604020202020204" pitchFamily="34" charset="0"/>
              </a:rPr>
              <a:t>Zuckerspiegel</a:t>
            </a:r>
          </a:p>
        </p:txBody>
      </p:sp>
      <p:grpSp>
        <p:nvGrpSpPr>
          <p:cNvPr id="56" name="Gruppieren 55">
            <a:extLst>
              <a:ext uri="{FF2B5EF4-FFF2-40B4-BE49-F238E27FC236}">
                <a16:creationId xmlns:a16="http://schemas.microsoft.com/office/drawing/2014/main" id="{74349AFC-F44D-7042-AB9A-7596FF7BA7DC}"/>
              </a:ext>
            </a:extLst>
          </p:cNvPr>
          <p:cNvGrpSpPr/>
          <p:nvPr/>
        </p:nvGrpSpPr>
        <p:grpSpPr>
          <a:xfrm>
            <a:off x="462620" y="2957917"/>
            <a:ext cx="1622886" cy="772803"/>
            <a:chOff x="462620" y="2957917"/>
            <a:chExt cx="1622886" cy="772803"/>
          </a:xfrm>
        </p:grpSpPr>
        <p:pic>
          <p:nvPicPr>
            <p:cNvPr id="52" name="Grafik 51">
              <a:extLst>
                <a:ext uri="{FF2B5EF4-FFF2-40B4-BE49-F238E27FC236}">
                  <a16:creationId xmlns:a16="http://schemas.microsoft.com/office/drawing/2014/main" id="{FE44F157-738C-5F41-8DB0-1EEBDA98F8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620" y="2957917"/>
              <a:ext cx="1622886" cy="772803"/>
            </a:xfrm>
            <a:prstGeom prst="rect">
              <a:avLst/>
            </a:prstGeom>
          </p:spPr>
        </p:pic>
        <p:grpSp>
          <p:nvGrpSpPr>
            <p:cNvPr id="54" name="Gruppieren 53">
              <a:extLst>
                <a:ext uri="{FF2B5EF4-FFF2-40B4-BE49-F238E27FC236}">
                  <a16:creationId xmlns:a16="http://schemas.microsoft.com/office/drawing/2014/main" id="{28A01E97-235F-3E4D-81EE-EB8AB45D1110}"/>
                </a:ext>
              </a:extLst>
            </p:cNvPr>
            <p:cNvGrpSpPr/>
            <p:nvPr/>
          </p:nvGrpSpPr>
          <p:grpSpPr>
            <a:xfrm>
              <a:off x="471918" y="2971737"/>
              <a:ext cx="1592296" cy="373390"/>
              <a:chOff x="471918" y="2971737"/>
              <a:chExt cx="1592296" cy="373390"/>
            </a:xfrm>
          </p:grpSpPr>
          <p:sp>
            <p:nvSpPr>
              <p:cNvPr id="3" name="Rechteck 2">
                <a:extLst>
                  <a:ext uri="{FF2B5EF4-FFF2-40B4-BE49-F238E27FC236}">
                    <a16:creationId xmlns:a16="http://schemas.microsoft.com/office/drawing/2014/main" id="{6A69905D-5C70-434F-AD85-DA8278B1E4B8}"/>
                  </a:ext>
                </a:extLst>
              </p:cNvPr>
              <p:cNvSpPr/>
              <p:nvPr/>
            </p:nvSpPr>
            <p:spPr>
              <a:xfrm>
                <a:off x="471918" y="2971737"/>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a:solidFill>
                      <a:schemeClr val="tx1"/>
                    </a:solidFill>
                    <a:latin typeface="Arial" panose="020B0604020202020204" pitchFamily="34" charset="0"/>
                    <a:cs typeface="Arial" panose="020B0604020202020204" pitchFamily="34" charset="0"/>
                  </a:rPr>
                  <a:t>125 </a:t>
                </a:r>
                <a:r>
                  <a:rPr lang="de-DE" sz="500" b="1">
                    <a:solidFill>
                      <a:schemeClr val="tx1"/>
                    </a:solidFill>
                    <a:latin typeface="Arial" panose="020B0604020202020204" pitchFamily="34" charset="0"/>
                    <a:cs typeface="Arial" panose="020B0604020202020204" pitchFamily="34" charset="0"/>
                  </a:rPr>
                  <a:t>mg/</a:t>
                </a:r>
                <a:r>
                  <a:rPr lang="de-DE" sz="500" b="1" err="1">
                    <a:solidFill>
                      <a:schemeClr val="tx1"/>
                    </a:solidFill>
                    <a:latin typeface="Arial" panose="020B0604020202020204" pitchFamily="34" charset="0"/>
                    <a:cs typeface="Arial" panose="020B0604020202020204" pitchFamily="34" charset="0"/>
                  </a:rPr>
                  <a:t>dL</a:t>
                </a:r>
                <a:endParaRPr lang="de-DE" sz="500" b="1">
                  <a:solidFill>
                    <a:schemeClr val="tx1"/>
                  </a:solidFill>
                  <a:latin typeface="Arial" panose="020B0604020202020204" pitchFamily="34" charset="0"/>
                  <a:cs typeface="Arial" panose="020B0604020202020204" pitchFamily="34" charset="0"/>
                </a:endParaRPr>
              </a:p>
            </p:txBody>
          </p:sp>
          <p:sp>
            <p:nvSpPr>
              <p:cNvPr id="41" name="Rechteck 40">
                <a:extLst>
                  <a:ext uri="{FF2B5EF4-FFF2-40B4-BE49-F238E27FC236}">
                    <a16:creationId xmlns:a16="http://schemas.microsoft.com/office/drawing/2014/main" id="{6B6AC8AC-6792-8D4A-B17A-713984039155}"/>
                  </a:ext>
                </a:extLst>
              </p:cNvPr>
              <p:cNvSpPr/>
              <p:nvPr/>
            </p:nvSpPr>
            <p:spPr>
              <a:xfrm>
                <a:off x="471918" y="3167999"/>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a:solidFill>
                      <a:schemeClr val="tx1"/>
                    </a:solidFill>
                    <a:latin typeface="Arial" panose="020B0604020202020204" pitchFamily="34" charset="0"/>
                    <a:cs typeface="Arial" panose="020B0604020202020204" pitchFamily="34" charset="0"/>
                  </a:rPr>
                  <a:t>6,9 </a:t>
                </a:r>
                <a:r>
                  <a:rPr lang="de-DE" sz="500" b="1">
                    <a:solidFill>
                      <a:schemeClr val="tx1"/>
                    </a:solidFill>
                    <a:latin typeface="Arial" panose="020B0604020202020204" pitchFamily="34" charset="0"/>
                    <a:cs typeface="Arial" panose="020B0604020202020204" pitchFamily="34" charset="0"/>
                  </a:rPr>
                  <a:t>mmol/L</a:t>
                </a:r>
              </a:p>
            </p:txBody>
          </p:sp>
          <p:sp>
            <p:nvSpPr>
              <p:cNvPr id="42" name="Rechteck 41">
                <a:extLst>
                  <a:ext uri="{FF2B5EF4-FFF2-40B4-BE49-F238E27FC236}">
                    <a16:creationId xmlns:a16="http://schemas.microsoft.com/office/drawing/2014/main" id="{A2D4F9D0-82DD-C445-B621-08F7E203434C}"/>
                  </a:ext>
                </a:extLst>
              </p:cNvPr>
              <p:cNvSpPr/>
              <p:nvPr/>
            </p:nvSpPr>
            <p:spPr>
              <a:xfrm>
                <a:off x="1600422" y="2971737"/>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a:solidFill>
                      <a:schemeClr val="bg1"/>
                    </a:solidFill>
                    <a:latin typeface="Arial" panose="020B0604020202020204" pitchFamily="34" charset="0"/>
                    <a:cs typeface="Arial" panose="020B0604020202020204" pitchFamily="34" charset="0"/>
                  </a:rPr>
                  <a:t>126 </a:t>
                </a:r>
                <a:r>
                  <a:rPr lang="de-DE" sz="500" b="1">
                    <a:solidFill>
                      <a:schemeClr val="bg1"/>
                    </a:solidFill>
                    <a:latin typeface="Arial" panose="020B0604020202020204" pitchFamily="34" charset="0"/>
                    <a:cs typeface="Arial" panose="020B0604020202020204" pitchFamily="34" charset="0"/>
                  </a:rPr>
                  <a:t>mg/</a:t>
                </a:r>
                <a:r>
                  <a:rPr lang="de-DE" sz="500" b="1" err="1">
                    <a:solidFill>
                      <a:schemeClr val="bg1"/>
                    </a:solidFill>
                    <a:latin typeface="Arial" panose="020B0604020202020204" pitchFamily="34" charset="0"/>
                    <a:cs typeface="Arial" panose="020B0604020202020204" pitchFamily="34" charset="0"/>
                  </a:rPr>
                  <a:t>dL</a:t>
                </a:r>
                <a:endParaRPr lang="de-DE" sz="500" b="1">
                  <a:solidFill>
                    <a:schemeClr val="bg1"/>
                  </a:solidFill>
                  <a:latin typeface="Arial" panose="020B0604020202020204" pitchFamily="34" charset="0"/>
                  <a:cs typeface="Arial" panose="020B0604020202020204" pitchFamily="34" charset="0"/>
                </a:endParaRPr>
              </a:p>
            </p:txBody>
          </p:sp>
          <p:sp>
            <p:nvSpPr>
              <p:cNvPr id="43" name="Rechteck 42">
                <a:extLst>
                  <a:ext uri="{FF2B5EF4-FFF2-40B4-BE49-F238E27FC236}">
                    <a16:creationId xmlns:a16="http://schemas.microsoft.com/office/drawing/2014/main" id="{653888F9-2550-4B41-A3C8-6FCDFD014758}"/>
                  </a:ext>
                </a:extLst>
              </p:cNvPr>
              <p:cNvSpPr/>
              <p:nvPr/>
            </p:nvSpPr>
            <p:spPr>
              <a:xfrm>
                <a:off x="1600422" y="3167999"/>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a:solidFill>
                      <a:schemeClr val="bg1"/>
                    </a:solidFill>
                    <a:latin typeface="Arial" panose="020B0604020202020204" pitchFamily="34" charset="0"/>
                    <a:cs typeface="Arial" panose="020B0604020202020204" pitchFamily="34" charset="0"/>
                  </a:rPr>
                  <a:t>7,0 </a:t>
                </a:r>
                <a:r>
                  <a:rPr lang="de-DE" sz="500" b="1">
                    <a:solidFill>
                      <a:schemeClr val="bg1"/>
                    </a:solidFill>
                    <a:latin typeface="Arial" panose="020B0604020202020204" pitchFamily="34" charset="0"/>
                    <a:cs typeface="Arial" panose="020B0604020202020204" pitchFamily="34" charset="0"/>
                  </a:rPr>
                  <a:t>mmol/L</a:t>
                </a:r>
              </a:p>
            </p:txBody>
          </p:sp>
        </p:grpSp>
      </p:grpSp>
      <p:grpSp>
        <p:nvGrpSpPr>
          <p:cNvPr id="58" name="Gruppieren 57">
            <a:extLst>
              <a:ext uri="{FF2B5EF4-FFF2-40B4-BE49-F238E27FC236}">
                <a16:creationId xmlns:a16="http://schemas.microsoft.com/office/drawing/2014/main" id="{01BAD103-D249-6646-95CA-D563B26A0197}"/>
              </a:ext>
            </a:extLst>
          </p:cNvPr>
          <p:cNvGrpSpPr/>
          <p:nvPr/>
        </p:nvGrpSpPr>
        <p:grpSpPr>
          <a:xfrm>
            <a:off x="7117913" y="1618177"/>
            <a:ext cx="1468326" cy="1777447"/>
            <a:chOff x="7117913" y="1618177"/>
            <a:chExt cx="1468326" cy="1777447"/>
          </a:xfrm>
        </p:grpSpPr>
        <p:pic>
          <p:nvPicPr>
            <p:cNvPr id="46" name="Grafik 45">
              <a:extLst>
                <a:ext uri="{FF2B5EF4-FFF2-40B4-BE49-F238E27FC236}">
                  <a16:creationId xmlns:a16="http://schemas.microsoft.com/office/drawing/2014/main" id="{1AB5E82F-1159-9349-95A8-71CB32E1EB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7913" y="1618177"/>
              <a:ext cx="1468326" cy="1777447"/>
            </a:xfrm>
            <a:prstGeom prst="rect">
              <a:avLst/>
            </a:prstGeom>
          </p:spPr>
        </p:pic>
        <p:grpSp>
          <p:nvGrpSpPr>
            <p:cNvPr id="55" name="Gruppieren 54">
              <a:extLst>
                <a:ext uri="{FF2B5EF4-FFF2-40B4-BE49-F238E27FC236}">
                  <a16:creationId xmlns:a16="http://schemas.microsoft.com/office/drawing/2014/main" id="{1EA10BA2-1623-A84A-931A-D20D3FE1C620}"/>
                </a:ext>
              </a:extLst>
            </p:cNvPr>
            <p:cNvGrpSpPr/>
            <p:nvPr/>
          </p:nvGrpSpPr>
          <p:grpSpPr>
            <a:xfrm>
              <a:off x="7560528" y="1688991"/>
              <a:ext cx="1021980" cy="1430524"/>
              <a:chOff x="7560528" y="1688991"/>
              <a:chExt cx="1021980" cy="1430524"/>
            </a:xfrm>
          </p:grpSpPr>
          <p:sp>
            <p:nvSpPr>
              <p:cNvPr id="37" name="Rechteck 36">
                <a:extLst>
                  <a:ext uri="{FF2B5EF4-FFF2-40B4-BE49-F238E27FC236}">
                    <a16:creationId xmlns:a16="http://schemas.microsoft.com/office/drawing/2014/main" id="{ACAF2F3C-13B1-40B4-AAB8-9239C9B42E5B}"/>
                  </a:ext>
                </a:extLst>
              </p:cNvPr>
              <p:cNvSpPr/>
              <p:nvPr/>
            </p:nvSpPr>
            <p:spPr>
              <a:xfrm>
                <a:off x="7560528" y="1688991"/>
                <a:ext cx="477800"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a:solidFill>
                      <a:schemeClr val="tx1"/>
                    </a:solidFill>
                    <a:latin typeface="Arial" panose="020B0604020202020204" pitchFamily="34" charset="0"/>
                    <a:cs typeface="Arial" panose="020B0604020202020204" pitchFamily="34" charset="0"/>
                  </a:rPr>
                  <a:t>180</a:t>
                </a:r>
                <a:r>
                  <a:rPr lang="de-DE" sz="700" b="1">
                    <a:solidFill>
                      <a:schemeClr val="tx1"/>
                    </a:solidFill>
                    <a:latin typeface="Arial" panose="020B0604020202020204" pitchFamily="34" charset="0"/>
                    <a:cs typeface="Arial" panose="020B0604020202020204" pitchFamily="34" charset="0"/>
                  </a:rPr>
                  <a:t> </a:t>
                </a:r>
                <a:r>
                  <a:rPr lang="de-DE" sz="500" b="1">
                    <a:solidFill>
                      <a:schemeClr val="tx1"/>
                    </a:solidFill>
                    <a:latin typeface="Arial" panose="020B0604020202020204" pitchFamily="34" charset="0"/>
                    <a:cs typeface="Arial" panose="020B0604020202020204" pitchFamily="34" charset="0"/>
                  </a:rPr>
                  <a:t>mg/</a:t>
                </a:r>
                <a:r>
                  <a:rPr lang="de-DE" sz="500" b="1" err="1">
                    <a:solidFill>
                      <a:schemeClr val="tx1"/>
                    </a:solidFill>
                    <a:latin typeface="Arial" panose="020B0604020202020204" pitchFamily="34" charset="0"/>
                    <a:cs typeface="Arial" panose="020B0604020202020204" pitchFamily="34" charset="0"/>
                  </a:rPr>
                  <a:t>dL</a:t>
                </a:r>
                <a:endParaRPr lang="de-DE" sz="500" b="1">
                  <a:solidFill>
                    <a:schemeClr val="tx1"/>
                  </a:solidFill>
                  <a:latin typeface="Arial" panose="020B0604020202020204" pitchFamily="34" charset="0"/>
                  <a:cs typeface="Arial" panose="020B0604020202020204" pitchFamily="34" charset="0"/>
                </a:endParaRPr>
              </a:p>
            </p:txBody>
          </p:sp>
          <p:sp>
            <p:nvSpPr>
              <p:cNvPr id="59" name="Rechteck 58">
                <a:extLst>
                  <a:ext uri="{FF2B5EF4-FFF2-40B4-BE49-F238E27FC236}">
                    <a16:creationId xmlns:a16="http://schemas.microsoft.com/office/drawing/2014/main" id="{EC4CBCAD-216B-8241-9266-74C8253A6919}"/>
                  </a:ext>
                </a:extLst>
              </p:cNvPr>
              <p:cNvSpPr/>
              <p:nvPr/>
            </p:nvSpPr>
            <p:spPr>
              <a:xfrm>
                <a:off x="7560528" y="1862949"/>
                <a:ext cx="477800"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spc="-50">
                    <a:solidFill>
                      <a:schemeClr val="tx1"/>
                    </a:solidFill>
                    <a:latin typeface="Arial" panose="020B0604020202020204" pitchFamily="34" charset="0"/>
                    <a:cs typeface="Arial" panose="020B0604020202020204" pitchFamily="34" charset="0"/>
                  </a:rPr>
                  <a:t>10,0 </a:t>
                </a:r>
                <a:r>
                  <a:rPr lang="de-DE" sz="500" b="1" spc="-50">
                    <a:solidFill>
                      <a:schemeClr val="tx1"/>
                    </a:solidFill>
                    <a:latin typeface="Arial" panose="020B0604020202020204" pitchFamily="34" charset="0"/>
                    <a:cs typeface="Arial" panose="020B0604020202020204" pitchFamily="34" charset="0"/>
                  </a:rPr>
                  <a:t>mmol/L</a:t>
                </a:r>
                <a:endParaRPr lang="de-DE" sz="1000" b="1" spc="-50">
                  <a:solidFill>
                    <a:schemeClr val="tx1"/>
                  </a:solidFill>
                  <a:latin typeface="Arial" panose="020B0604020202020204" pitchFamily="34" charset="0"/>
                  <a:cs typeface="Arial" panose="020B0604020202020204" pitchFamily="34" charset="0"/>
                </a:endParaRPr>
              </a:p>
            </p:txBody>
          </p:sp>
          <p:sp>
            <p:nvSpPr>
              <p:cNvPr id="60" name="Rechteck 59">
                <a:extLst>
                  <a:ext uri="{FF2B5EF4-FFF2-40B4-BE49-F238E27FC236}">
                    <a16:creationId xmlns:a16="http://schemas.microsoft.com/office/drawing/2014/main" id="{87111E07-B8DB-4C4D-95F0-CA1BEB99AC4E}"/>
                  </a:ext>
                </a:extLst>
              </p:cNvPr>
              <p:cNvSpPr/>
              <p:nvPr/>
            </p:nvSpPr>
            <p:spPr>
              <a:xfrm>
                <a:off x="8104708" y="2768429"/>
                <a:ext cx="477800"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a:solidFill>
                      <a:schemeClr val="bg1"/>
                    </a:solidFill>
                    <a:latin typeface="Arial" panose="020B0604020202020204" pitchFamily="34" charset="0"/>
                    <a:cs typeface="Arial" panose="020B0604020202020204" pitchFamily="34" charset="0"/>
                  </a:rPr>
                  <a:t>140 </a:t>
                </a:r>
                <a:r>
                  <a:rPr lang="de-DE" sz="500" b="1">
                    <a:solidFill>
                      <a:schemeClr val="bg1"/>
                    </a:solidFill>
                    <a:latin typeface="Arial" panose="020B0604020202020204" pitchFamily="34" charset="0"/>
                    <a:cs typeface="Arial" panose="020B0604020202020204" pitchFamily="34" charset="0"/>
                  </a:rPr>
                  <a:t>mg/</a:t>
                </a:r>
                <a:r>
                  <a:rPr lang="de-DE" sz="500" b="1" err="1">
                    <a:solidFill>
                      <a:schemeClr val="bg1"/>
                    </a:solidFill>
                    <a:latin typeface="Arial" panose="020B0604020202020204" pitchFamily="34" charset="0"/>
                    <a:cs typeface="Arial" panose="020B0604020202020204" pitchFamily="34" charset="0"/>
                  </a:rPr>
                  <a:t>dL</a:t>
                </a:r>
                <a:endParaRPr lang="de-DE" sz="1000" b="1">
                  <a:solidFill>
                    <a:schemeClr val="bg1"/>
                  </a:solidFill>
                  <a:latin typeface="Arial" panose="020B0604020202020204" pitchFamily="34" charset="0"/>
                  <a:cs typeface="Arial" panose="020B0604020202020204" pitchFamily="34" charset="0"/>
                </a:endParaRPr>
              </a:p>
            </p:txBody>
          </p:sp>
          <p:sp>
            <p:nvSpPr>
              <p:cNvPr id="61" name="Rechteck 60">
                <a:extLst>
                  <a:ext uri="{FF2B5EF4-FFF2-40B4-BE49-F238E27FC236}">
                    <a16:creationId xmlns:a16="http://schemas.microsoft.com/office/drawing/2014/main" id="{C645D68D-4A2C-A340-9E12-8B4A33FE264F}"/>
                  </a:ext>
                </a:extLst>
              </p:cNvPr>
              <p:cNvSpPr/>
              <p:nvPr/>
            </p:nvSpPr>
            <p:spPr>
              <a:xfrm>
                <a:off x="8104708" y="2942387"/>
                <a:ext cx="477800"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spc="-50">
                    <a:solidFill>
                      <a:schemeClr val="bg1"/>
                    </a:solidFill>
                    <a:latin typeface="Arial" panose="020B0604020202020204" pitchFamily="34" charset="0"/>
                    <a:cs typeface="Arial" panose="020B0604020202020204" pitchFamily="34" charset="0"/>
                  </a:rPr>
                  <a:t>7,8 </a:t>
                </a:r>
                <a:r>
                  <a:rPr lang="de-DE" sz="500" b="1" spc="-50">
                    <a:solidFill>
                      <a:schemeClr val="bg1"/>
                    </a:solidFill>
                    <a:latin typeface="Arial" panose="020B0604020202020204" pitchFamily="34" charset="0"/>
                    <a:cs typeface="Arial" panose="020B0604020202020204" pitchFamily="34" charset="0"/>
                  </a:rPr>
                  <a:t>mmol/L</a:t>
                </a:r>
                <a:endParaRPr lang="de-DE" sz="1000" b="1" spc="-50">
                  <a:solidFill>
                    <a:schemeClr val="bg1"/>
                  </a:solidFill>
                  <a:latin typeface="Arial" panose="020B0604020202020204" pitchFamily="34" charset="0"/>
                  <a:cs typeface="Arial" panose="020B0604020202020204" pitchFamily="34" charset="0"/>
                </a:endParaRPr>
              </a:p>
            </p:txBody>
          </p:sp>
        </p:grpSp>
      </p:grpSp>
      <p:pic>
        <p:nvPicPr>
          <p:cNvPr id="50" name="Grafik 49">
            <a:extLst>
              <a:ext uri="{FF2B5EF4-FFF2-40B4-BE49-F238E27FC236}">
                <a16:creationId xmlns:a16="http://schemas.microsoft.com/office/drawing/2014/main" id="{7D1A813D-7E3F-459B-8669-B48174A0905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58000"/>
                    </a14:imgEffect>
                  </a14:imgLayer>
                </a14:imgProps>
              </a:ext>
              <a:ext uri="{28A0092B-C50C-407E-A947-70E740481C1C}">
                <a14:useLocalDpi xmlns:a14="http://schemas.microsoft.com/office/drawing/2010/main" val="0"/>
              </a:ext>
            </a:extLst>
          </a:blip>
          <a:srcRect t="74421"/>
          <a:stretch/>
        </p:blipFill>
        <p:spPr>
          <a:xfrm>
            <a:off x="502919" y="1938521"/>
            <a:ext cx="294591" cy="197125"/>
          </a:xfrm>
          <a:prstGeom prst="rect">
            <a:avLst/>
          </a:prstGeom>
        </p:spPr>
      </p:pic>
      <p:pic>
        <p:nvPicPr>
          <p:cNvPr id="51" name="Grafik 50">
            <a:extLst>
              <a:ext uri="{FF2B5EF4-FFF2-40B4-BE49-F238E27FC236}">
                <a16:creationId xmlns:a16="http://schemas.microsoft.com/office/drawing/2014/main" id="{FC0C8318-2958-3B4F-88C5-0CF5D629222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05663" y="2175962"/>
            <a:ext cx="846416" cy="1591551"/>
          </a:xfrm>
          <a:prstGeom prst="rect">
            <a:avLst/>
          </a:prstGeom>
        </p:spPr>
      </p:pic>
      <p:grpSp>
        <p:nvGrpSpPr>
          <p:cNvPr id="57" name="Gruppieren 56">
            <a:extLst>
              <a:ext uri="{FF2B5EF4-FFF2-40B4-BE49-F238E27FC236}">
                <a16:creationId xmlns:a16="http://schemas.microsoft.com/office/drawing/2014/main" id="{F5962635-2121-A04D-84A4-759FFC65856F}"/>
              </a:ext>
            </a:extLst>
          </p:cNvPr>
          <p:cNvGrpSpPr/>
          <p:nvPr/>
        </p:nvGrpSpPr>
        <p:grpSpPr>
          <a:xfrm>
            <a:off x="4889517" y="1817420"/>
            <a:ext cx="1368966" cy="1722247"/>
            <a:chOff x="4889517" y="1817420"/>
            <a:chExt cx="1368966" cy="1722247"/>
          </a:xfrm>
        </p:grpSpPr>
        <p:pic>
          <p:nvPicPr>
            <p:cNvPr id="48" name="Grafik 47">
              <a:extLst>
                <a:ext uri="{FF2B5EF4-FFF2-40B4-BE49-F238E27FC236}">
                  <a16:creationId xmlns:a16="http://schemas.microsoft.com/office/drawing/2014/main" id="{221B2680-B67B-5D48-90FE-B782827D3B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89517" y="1817420"/>
              <a:ext cx="1368966" cy="1722247"/>
            </a:xfrm>
            <a:prstGeom prst="rect">
              <a:avLst/>
            </a:prstGeom>
          </p:spPr>
        </p:pic>
        <p:grpSp>
          <p:nvGrpSpPr>
            <p:cNvPr id="53" name="Gruppieren 52">
              <a:extLst>
                <a:ext uri="{FF2B5EF4-FFF2-40B4-BE49-F238E27FC236}">
                  <a16:creationId xmlns:a16="http://schemas.microsoft.com/office/drawing/2014/main" id="{399BD380-97A1-E245-99B3-3AEA2DE792FB}"/>
                </a:ext>
              </a:extLst>
            </p:cNvPr>
            <p:cNvGrpSpPr/>
            <p:nvPr/>
          </p:nvGrpSpPr>
          <p:grpSpPr>
            <a:xfrm>
              <a:off x="4889518" y="1831477"/>
              <a:ext cx="897121" cy="1241893"/>
              <a:chOff x="4889518" y="1831477"/>
              <a:chExt cx="897121" cy="1241893"/>
            </a:xfrm>
          </p:grpSpPr>
          <p:sp>
            <p:nvSpPr>
              <p:cNvPr id="33" name="Rechteck 32">
                <a:extLst>
                  <a:ext uri="{FF2B5EF4-FFF2-40B4-BE49-F238E27FC236}">
                    <a16:creationId xmlns:a16="http://schemas.microsoft.com/office/drawing/2014/main" id="{2BBF21B9-B867-427C-A9B4-0A0F087EFF97}"/>
                  </a:ext>
                </a:extLst>
              </p:cNvPr>
              <p:cNvSpPr/>
              <p:nvPr/>
            </p:nvSpPr>
            <p:spPr>
              <a:xfrm>
                <a:off x="4889518" y="2719114"/>
                <a:ext cx="468914"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a:solidFill>
                      <a:schemeClr val="tx1"/>
                    </a:solidFill>
                    <a:latin typeface="Arial" panose="020B0604020202020204" pitchFamily="34" charset="0"/>
                    <a:cs typeface="Arial" panose="020B0604020202020204" pitchFamily="34" charset="0"/>
                  </a:rPr>
                  <a:t>130 </a:t>
                </a:r>
                <a:r>
                  <a:rPr lang="de-DE" sz="500" b="1">
                    <a:solidFill>
                      <a:schemeClr val="tx1"/>
                    </a:solidFill>
                    <a:latin typeface="Arial" panose="020B0604020202020204" pitchFamily="34" charset="0"/>
                    <a:cs typeface="Arial" panose="020B0604020202020204" pitchFamily="34" charset="0"/>
                  </a:rPr>
                  <a:t>mg/</a:t>
                </a:r>
                <a:r>
                  <a:rPr lang="de-DE" sz="500" b="1" err="1">
                    <a:solidFill>
                      <a:schemeClr val="tx1"/>
                    </a:solidFill>
                    <a:latin typeface="Arial" panose="020B0604020202020204" pitchFamily="34" charset="0"/>
                    <a:cs typeface="Arial" panose="020B0604020202020204" pitchFamily="34" charset="0"/>
                  </a:rPr>
                  <a:t>dL</a:t>
                </a:r>
                <a:endParaRPr lang="de-DE" sz="500" b="1">
                  <a:solidFill>
                    <a:schemeClr val="tx1"/>
                  </a:solidFill>
                  <a:latin typeface="Arial" panose="020B0604020202020204" pitchFamily="34" charset="0"/>
                  <a:cs typeface="Arial" panose="020B0604020202020204" pitchFamily="34" charset="0"/>
                </a:endParaRPr>
              </a:p>
            </p:txBody>
          </p:sp>
          <p:sp>
            <p:nvSpPr>
              <p:cNvPr id="45" name="Rechteck 44">
                <a:extLst>
                  <a:ext uri="{FF2B5EF4-FFF2-40B4-BE49-F238E27FC236}">
                    <a16:creationId xmlns:a16="http://schemas.microsoft.com/office/drawing/2014/main" id="{39701CBE-2887-854C-AA17-037B746BDC09}"/>
                  </a:ext>
                </a:extLst>
              </p:cNvPr>
              <p:cNvSpPr/>
              <p:nvPr/>
            </p:nvSpPr>
            <p:spPr>
              <a:xfrm>
                <a:off x="4889518" y="2896242"/>
                <a:ext cx="468914"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a:solidFill>
                      <a:schemeClr val="tx1"/>
                    </a:solidFill>
                    <a:latin typeface="Arial" panose="020B0604020202020204" pitchFamily="34" charset="0"/>
                    <a:cs typeface="Arial" panose="020B0604020202020204" pitchFamily="34" charset="0"/>
                  </a:rPr>
                  <a:t>7,2 </a:t>
                </a:r>
                <a:r>
                  <a:rPr lang="de-DE" sz="500" b="1">
                    <a:solidFill>
                      <a:schemeClr val="tx1"/>
                    </a:solidFill>
                    <a:latin typeface="Arial" panose="020B0604020202020204" pitchFamily="34" charset="0"/>
                    <a:cs typeface="Arial" panose="020B0604020202020204" pitchFamily="34" charset="0"/>
                  </a:rPr>
                  <a:t>mmol/L</a:t>
                </a:r>
              </a:p>
            </p:txBody>
          </p:sp>
          <p:sp>
            <p:nvSpPr>
              <p:cNvPr id="47" name="Rechteck 46">
                <a:extLst>
                  <a:ext uri="{FF2B5EF4-FFF2-40B4-BE49-F238E27FC236}">
                    <a16:creationId xmlns:a16="http://schemas.microsoft.com/office/drawing/2014/main" id="{10C6C3A5-EC0D-CD41-852C-C38534C42CB1}"/>
                  </a:ext>
                </a:extLst>
              </p:cNvPr>
              <p:cNvSpPr/>
              <p:nvPr/>
            </p:nvSpPr>
            <p:spPr>
              <a:xfrm>
                <a:off x="5317725" y="1831477"/>
                <a:ext cx="468914"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a:solidFill>
                      <a:schemeClr val="bg1"/>
                    </a:solidFill>
                    <a:latin typeface="Arial" panose="020B0604020202020204" pitchFamily="34" charset="0"/>
                    <a:cs typeface="Arial" panose="020B0604020202020204" pitchFamily="34" charset="0"/>
                  </a:rPr>
                  <a:t>170 </a:t>
                </a:r>
                <a:r>
                  <a:rPr lang="de-DE" sz="500" b="1">
                    <a:solidFill>
                      <a:schemeClr val="bg1"/>
                    </a:solidFill>
                    <a:latin typeface="Arial" panose="020B0604020202020204" pitchFamily="34" charset="0"/>
                    <a:cs typeface="Arial" panose="020B0604020202020204" pitchFamily="34" charset="0"/>
                  </a:rPr>
                  <a:t>mg/</a:t>
                </a:r>
                <a:r>
                  <a:rPr lang="de-DE" sz="500" b="1" err="1">
                    <a:solidFill>
                      <a:schemeClr val="bg1"/>
                    </a:solidFill>
                    <a:latin typeface="Arial" panose="020B0604020202020204" pitchFamily="34" charset="0"/>
                    <a:cs typeface="Arial" panose="020B0604020202020204" pitchFamily="34" charset="0"/>
                  </a:rPr>
                  <a:t>dL</a:t>
                </a:r>
                <a:endParaRPr lang="de-DE" sz="500" b="1">
                  <a:solidFill>
                    <a:schemeClr val="bg1"/>
                  </a:solidFill>
                  <a:latin typeface="Arial" panose="020B0604020202020204" pitchFamily="34" charset="0"/>
                  <a:cs typeface="Arial" panose="020B0604020202020204" pitchFamily="34" charset="0"/>
                </a:endParaRPr>
              </a:p>
            </p:txBody>
          </p:sp>
          <p:sp>
            <p:nvSpPr>
              <p:cNvPr id="49" name="Rechteck 48">
                <a:extLst>
                  <a:ext uri="{FF2B5EF4-FFF2-40B4-BE49-F238E27FC236}">
                    <a16:creationId xmlns:a16="http://schemas.microsoft.com/office/drawing/2014/main" id="{23A88D24-5179-D74D-828A-7CC39A83B91D}"/>
                  </a:ext>
                </a:extLst>
              </p:cNvPr>
              <p:cNvSpPr/>
              <p:nvPr/>
            </p:nvSpPr>
            <p:spPr>
              <a:xfrm>
                <a:off x="5317725" y="2008605"/>
                <a:ext cx="468914"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a:solidFill>
                      <a:schemeClr val="bg1"/>
                    </a:solidFill>
                    <a:latin typeface="Arial" panose="020B0604020202020204" pitchFamily="34" charset="0"/>
                    <a:cs typeface="Arial" panose="020B0604020202020204" pitchFamily="34" charset="0"/>
                  </a:rPr>
                  <a:t>9,4 </a:t>
                </a:r>
                <a:r>
                  <a:rPr lang="de-DE" sz="500" b="1">
                    <a:solidFill>
                      <a:schemeClr val="bg1"/>
                    </a:solidFill>
                    <a:latin typeface="Arial" panose="020B0604020202020204" pitchFamily="34" charset="0"/>
                    <a:cs typeface="Arial" panose="020B0604020202020204" pitchFamily="34" charset="0"/>
                  </a:rPr>
                  <a:t>mmol/L</a:t>
                </a:r>
              </a:p>
            </p:txBody>
          </p:sp>
        </p:grpSp>
      </p:grpSp>
      <p:cxnSp>
        <p:nvCxnSpPr>
          <p:cNvPr id="4" name="Gerade Verbindung 3">
            <a:extLst>
              <a:ext uri="{FF2B5EF4-FFF2-40B4-BE49-F238E27FC236}">
                <a16:creationId xmlns:a16="http://schemas.microsoft.com/office/drawing/2014/main" id="{8F28525E-E9AD-9AEB-FE1C-BE1CAE2FA1A3}"/>
              </a:ext>
            </a:extLst>
          </p:cNvPr>
          <p:cNvCxnSpPr/>
          <p:nvPr/>
        </p:nvCxnSpPr>
        <p:spPr>
          <a:xfrm>
            <a:off x="545511" y="3162212"/>
            <a:ext cx="2519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Gerade Verbindung 61">
            <a:extLst>
              <a:ext uri="{FF2B5EF4-FFF2-40B4-BE49-F238E27FC236}">
                <a16:creationId xmlns:a16="http://schemas.microsoft.com/office/drawing/2014/main" id="{269B0196-BF8C-AEF8-CFCD-D20615D3D32D}"/>
              </a:ext>
            </a:extLst>
          </p:cNvPr>
          <p:cNvCxnSpPr/>
          <p:nvPr/>
        </p:nvCxnSpPr>
        <p:spPr>
          <a:xfrm>
            <a:off x="1708077" y="3156425"/>
            <a:ext cx="25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E21B99B4-9326-3E22-854A-5031E42F2E35}"/>
              </a:ext>
            </a:extLst>
          </p:cNvPr>
          <p:cNvCxnSpPr/>
          <p:nvPr/>
        </p:nvCxnSpPr>
        <p:spPr>
          <a:xfrm>
            <a:off x="4996645" y="2895995"/>
            <a:ext cx="25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Gerade Verbindung 63">
            <a:extLst>
              <a:ext uri="{FF2B5EF4-FFF2-40B4-BE49-F238E27FC236}">
                <a16:creationId xmlns:a16="http://schemas.microsoft.com/office/drawing/2014/main" id="{6637D77D-79B2-7624-A757-879F77EA8D13}"/>
              </a:ext>
            </a:extLst>
          </p:cNvPr>
          <p:cNvCxnSpPr>
            <a:cxnSpLocks/>
          </p:cNvCxnSpPr>
          <p:nvPr/>
        </p:nvCxnSpPr>
        <p:spPr>
          <a:xfrm>
            <a:off x="5419121" y="2016319"/>
            <a:ext cx="25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Gerade Verbindung 64">
            <a:extLst>
              <a:ext uri="{FF2B5EF4-FFF2-40B4-BE49-F238E27FC236}">
                <a16:creationId xmlns:a16="http://schemas.microsoft.com/office/drawing/2014/main" id="{A028BBAC-07E0-5BA4-6866-390826A63549}"/>
              </a:ext>
            </a:extLst>
          </p:cNvPr>
          <p:cNvCxnSpPr>
            <a:cxnSpLocks/>
          </p:cNvCxnSpPr>
          <p:nvPr/>
        </p:nvCxnSpPr>
        <p:spPr>
          <a:xfrm>
            <a:off x="7668361" y="1865848"/>
            <a:ext cx="25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Gerade Verbindung 65">
            <a:extLst>
              <a:ext uri="{FF2B5EF4-FFF2-40B4-BE49-F238E27FC236}">
                <a16:creationId xmlns:a16="http://schemas.microsoft.com/office/drawing/2014/main" id="{33258C19-803F-444B-6D0D-8366B6F1F5B7}"/>
              </a:ext>
            </a:extLst>
          </p:cNvPr>
          <p:cNvCxnSpPr/>
          <p:nvPr/>
        </p:nvCxnSpPr>
        <p:spPr>
          <a:xfrm>
            <a:off x="8215086" y="2942294"/>
            <a:ext cx="25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Date Placeholder 4">
            <a:extLst>
              <a:ext uri="{FF2B5EF4-FFF2-40B4-BE49-F238E27FC236}">
                <a16:creationId xmlns:a16="http://schemas.microsoft.com/office/drawing/2014/main" id="{58747D1A-9713-B084-64A4-B65FBBC3A582}"/>
              </a:ext>
            </a:extLst>
          </p:cNvPr>
          <p:cNvSpPr txBox="1">
            <a:spLocks/>
          </p:cNvSpPr>
          <p:nvPr/>
        </p:nvSpPr>
        <p:spPr>
          <a:xfrm>
            <a:off x="7531511" y="4767263"/>
            <a:ext cx="787879" cy="274637"/>
          </a:xfrm>
          <a:prstGeom prst="rect">
            <a:avLst/>
          </a:prstGeom>
        </p:spPr>
        <p:txBody>
          <a:bodyPr lIns="90000" tIns="46800" rIns="90000" bIns="46800" anchor="t"/>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IN" sz="1000">
              <a:latin typeface="+mj-lt"/>
            </a:endParaRPr>
          </a:p>
        </p:txBody>
      </p:sp>
    </p:spTree>
    <p:extLst>
      <p:ext uri="{BB962C8B-B14F-4D97-AF65-F5344CB8AC3E}">
        <p14:creationId xmlns:p14="http://schemas.microsoft.com/office/powerpoint/2010/main" val="2910332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platzhalter 8">
            <a:extLst>
              <a:ext uri="{FF2B5EF4-FFF2-40B4-BE49-F238E27FC236}">
                <a16:creationId xmlns:a16="http://schemas.microsoft.com/office/drawing/2014/main" id="{F7D6F022-ACCE-654B-8847-9FF0D39D864D}"/>
              </a:ext>
            </a:extLst>
          </p:cNvPr>
          <p:cNvSpPr>
            <a:spLocks noGrp="1"/>
          </p:cNvSpPr>
          <p:nvPr>
            <p:ph type="body" sz="quarter" idx="10"/>
          </p:nvPr>
        </p:nvSpPr>
        <p:spPr/>
        <p:txBody>
          <a:bodyPr/>
          <a:lstStyle/>
          <a:p>
            <a:r>
              <a:rPr lang="de-DE" err="1"/>
              <a:t>FreeStyle</a:t>
            </a:r>
            <a:r>
              <a:rPr lang="de-DE"/>
              <a:t> Libre 3: Produkteigenschaften</a:t>
            </a:r>
          </a:p>
          <a:p>
            <a:endParaRPr lang="de-DE"/>
          </a:p>
        </p:txBody>
      </p:sp>
      <p:sp>
        <p:nvSpPr>
          <p:cNvPr id="10" name="Datumsplatzhalter 9">
            <a:extLst>
              <a:ext uri="{FF2B5EF4-FFF2-40B4-BE49-F238E27FC236}">
                <a16:creationId xmlns:a16="http://schemas.microsoft.com/office/drawing/2014/main" id="{949A1AED-264D-4220-B0E1-0E77829F6D48}"/>
              </a:ext>
            </a:extLst>
          </p:cNvPr>
          <p:cNvSpPr>
            <a:spLocks noGrp="1"/>
          </p:cNvSpPr>
          <p:nvPr>
            <p:ph type="dt" sz="half" idx="16"/>
          </p:nvPr>
        </p:nvSpPr>
        <p:spPr/>
        <p:txBody>
          <a:bodyPr/>
          <a:lstStyle/>
          <a:p>
            <a:fld id="{77E3D40A-57B7-3C4B-9C86-A9AABDC5C125}" type="datetime1">
              <a:rPr lang="de-DE" smtClean="0"/>
              <a:t>16.04.24</a:t>
            </a:fld>
            <a:endParaRPr lang="en-IN"/>
          </a:p>
        </p:txBody>
      </p:sp>
      <p:sp>
        <p:nvSpPr>
          <p:cNvPr id="11" name="Fußzeilenplatzhalter 3">
            <a:extLst>
              <a:ext uri="{FF2B5EF4-FFF2-40B4-BE49-F238E27FC236}">
                <a16:creationId xmlns:a16="http://schemas.microsoft.com/office/drawing/2014/main" id="{96972A72-B9BA-4AD4-DE7C-0780B02038E4}"/>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15" name="Foliennummernplatzhalter 14">
            <a:extLst>
              <a:ext uri="{FF2B5EF4-FFF2-40B4-BE49-F238E27FC236}">
                <a16:creationId xmlns:a16="http://schemas.microsoft.com/office/drawing/2014/main" id="{902953F7-2761-B8F8-AAD6-3227BD4B7C23}"/>
              </a:ext>
            </a:extLst>
          </p:cNvPr>
          <p:cNvSpPr>
            <a:spLocks noGrp="1"/>
          </p:cNvSpPr>
          <p:nvPr>
            <p:ph type="sldNum" sz="quarter" idx="18"/>
          </p:nvPr>
        </p:nvSpPr>
        <p:spPr/>
        <p:txBody>
          <a:bodyPr/>
          <a:lstStyle/>
          <a:p>
            <a:pPr>
              <a:defRPr/>
            </a:pPr>
            <a:r>
              <a:rPr lang="en-IN"/>
              <a:t>|    </a:t>
            </a:r>
            <a:fld id="{7B2119CD-3B2D-4CEB-B404-D2E3F8CD6D69}" type="slidenum">
              <a:rPr lang="en-IN" smtClean="0"/>
              <a:pPr>
                <a:defRPr/>
              </a:pPr>
              <a:t>7</a:t>
            </a:fld>
            <a:endParaRPr lang="en-IN"/>
          </a:p>
        </p:txBody>
      </p:sp>
      <p:sp>
        <p:nvSpPr>
          <p:cNvPr id="7" name="Title 6">
            <a:extLst>
              <a:ext uri="{FF2B5EF4-FFF2-40B4-BE49-F238E27FC236}">
                <a16:creationId xmlns:a16="http://schemas.microsoft.com/office/drawing/2014/main" id="{665F57B8-7177-480D-99D3-3FE5B4A3F982}"/>
              </a:ext>
            </a:extLst>
          </p:cNvPr>
          <p:cNvSpPr>
            <a:spLocks noGrp="1"/>
          </p:cNvSpPr>
          <p:nvPr>
            <p:ph type="title"/>
          </p:nvPr>
        </p:nvSpPr>
        <p:spPr/>
        <p:txBody>
          <a:bodyPr/>
          <a:lstStyle/>
          <a:p>
            <a:r>
              <a:rPr lang="en-US" err="1"/>
              <a:t>Komponenten</a:t>
            </a:r>
            <a:r>
              <a:rPr lang="en-US"/>
              <a:t> des </a:t>
            </a:r>
            <a:r>
              <a:rPr lang="en-US" err="1"/>
              <a:t>FreeStyle</a:t>
            </a:r>
            <a:r>
              <a:rPr lang="en-US"/>
              <a:t> Libre 3 </a:t>
            </a:r>
            <a:r>
              <a:rPr lang="en-US" err="1"/>
              <a:t>Messsystems</a:t>
            </a:r>
            <a:endParaRPr lang="en-US"/>
          </a:p>
        </p:txBody>
      </p:sp>
      <p:sp>
        <p:nvSpPr>
          <p:cNvPr id="17" name="Textplatzhalter 16">
            <a:extLst>
              <a:ext uri="{FF2B5EF4-FFF2-40B4-BE49-F238E27FC236}">
                <a16:creationId xmlns:a16="http://schemas.microsoft.com/office/drawing/2014/main" id="{A51B8104-E43C-401D-99E6-56576B970CFE}"/>
              </a:ext>
            </a:extLst>
          </p:cNvPr>
          <p:cNvSpPr>
            <a:spLocks noGrp="1"/>
          </p:cNvSpPr>
          <p:nvPr>
            <p:ph type="body" sz="quarter" idx="19"/>
          </p:nvPr>
        </p:nvSpPr>
        <p:spPr>
          <a:xfrm>
            <a:off x="495236" y="4301580"/>
            <a:ext cx="8303990" cy="478872"/>
          </a:xfrm>
        </p:spPr>
        <p:txBody>
          <a:bodyPr/>
          <a:lstStyle/>
          <a:p>
            <a:br>
              <a:rPr lang="de-DE" sz="100" dirty="0">
                <a:latin typeface="Calibri" panose="020F0502020204030204" pitchFamily="34" charset="0"/>
                <a:cs typeface="Calibri" panose="020F0502020204030204" pitchFamily="34" charset="0"/>
              </a:rPr>
            </a:br>
            <a:r>
              <a:rPr lang="en-US"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a:t>
            </a:r>
            <a:r>
              <a:rPr lang="de-DE" b="1" dirty="0"/>
              <a:t> </a:t>
            </a:r>
            <a:r>
              <a:rPr lang="en-US" b="1" dirty="0"/>
              <a:t>2</a:t>
            </a:r>
            <a:r>
              <a:rPr lang="de-DE" b="1" dirty="0"/>
              <a:t>. </a:t>
            </a:r>
            <a:r>
              <a:rPr lang="de-DE" dirty="0"/>
              <a:t>Das Teilen der Glukosedaten erfordert eine Registrierung bei </a:t>
            </a:r>
            <a:r>
              <a:rPr lang="de-DE" dirty="0" err="1"/>
              <a:t>LibreView</a:t>
            </a:r>
            <a:r>
              <a:rPr lang="de-DE" dirty="0"/>
              <a:t>.</a:t>
            </a:r>
            <a:r>
              <a:rPr lang="de-DE" b="1" dirty="0"/>
              <a:t> 3.</a:t>
            </a:r>
            <a:r>
              <a:rPr lang="de-DE" dirty="0"/>
              <a:t> Die Übertragung der Daten zwischen der </a:t>
            </a:r>
            <a:r>
              <a:rPr lang="de-DE" dirty="0" err="1"/>
              <a:t>FreeStyle</a:t>
            </a:r>
            <a:r>
              <a:rPr lang="de-DE" dirty="0"/>
              <a:t> Libre 3 App, </a:t>
            </a:r>
            <a:r>
              <a:rPr lang="de-DE" dirty="0" err="1"/>
              <a:t>LibreLinkUp</a:t>
            </a:r>
            <a:r>
              <a:rPr lang="de-DE" dirty="0"/>
              <a:t> und </a:t>
            </a:r>
            <a:r>
              <a:rPr lang="de-DE" dirty="0" err="1"/>
              <a:t>LibreView</a:t>
            </a:r>
            <a:r>
              <a:rPr lang="de-DE" dirty="0"/>
              <a:t> erfordert eine Internetverbindung. </a:t>
            </a:r>
            <a:r>
              <a:rPr lang="de-DE" b="1" dirty="0"/>
              <a:t>4. </a:t>
            </a:r>
            <a:r>
              <a:rPr lang="de-DE" dirty="0" err="1"/>
              <a:t>LibreView</a:t>
            </a:r>
            <a:r>
              <a:rPr lang="de-DE" dirty="0"/>
              <a:t> ist eine cloudbasierte Anwendung. Die </a:t>
            </a:r>
            <a:r>
              <a:rPr lang="de-DE" dirty="0" err="1"/>
              <a:t>LibreView</a:t>
            </a:r>
            <a:r>
              <a:rPr lang="de-DE" dirty="0"/>
              <a:t> Website ist nur mit bestimmten Betriebssystemen und Browsern kompatibel. Weitere Informationen finden Sie unter </a:t>
            </a:r>
            <a:r>
              <a:rPr lang="de-DE" dirty="0" err="1"/>
              <a:t>www.LibreView.com</a:t>
            </a:r>
            <a:r>
              <a:rPr lang="de-DE" dirty="0"/>
              <a:t>. </a:t>
            </a:r>
            <a:r>
              <a:rPr lang="de-DE" b="1" dirty="0"/>
              <a:t>5. </a:t>
            </a:r>
            <a:r>
              <a:rPr lang="de-DE" dirty="0"/>
              <a:t>Die Nutzung von </a:t>
            </a:r>
            <a:r>
              <a:rPr lang="de-DE" dirty="0" err="1"/>
              <a:t>LibreLinkUp</a:t>
            </a:r>
            <a:r>
              <a:rPr lang="de-DE" dirty="0"/>
              <a:t> erfordert eine Registrierung bei </a:t>
            </a:r>
            <a:r>
              <a:rPr lang="de-DE" dirty="0" err="1"/>
              <a:t>LibreView</a:t>
            </a:r>
            <a:r>
              <a:rPr lang="de-DE" dirty="0"/>
              <a:t>. </a:t>
            </a:r>
            <a:r>
              <a:rPr lang="de-DE" b="1" dirty="0"/>
              <a:t>6. </a:t>
            </a:r>
            <a:r>
              <a:rPr lang="de-DE" dirty="0" err="1"/>
              <a:t>FreeStyle</a:t>
            </a:r>
            <a:r>
              <a:rPr lang="de-DE" dirty="0"/>
              <a:t> Libre 3 Sensoren können entweder mit dem </a:t>
            </a:r>
            <a:r>
              <a:rPr lang="de-DE" dirty="0" err="1"/>
              <a:t>FreeStyle</a:t>
            </a:r>
            <a:r>
              <a:rPr lang="de-DE" dirty="0"/>
              <a:t> Libre 3 Lesegerät oder mit der </a:t>
            </a:r>
            <a:r>
              <a:rPr lang="de-DE" dirty="0" err="1"/>
              <a:t>FreeStyle</a:t>
            </a:r>
            <a:r>
              <a:rPr lang="de-DE" dirty="0"/>
              <a:t> Libre 3 App ausgelesen werden. Beide Geräte können nicht parallel verwendet werden.</a:t>
            </a:r>
          </a:p>
        </p:txBody>
      </p:sp>
      <p:sp>
        <p:nvSpPr>
          <p:cNvPr id="22" name="TextBox 21">
            <a:extLst>
              <a:ext uri="{FF2B5EF4-FFF2-40B4-BE49-F238E27FC236}">
                <a16:creationId xmlns:a16="http://schemas.microsoft.com/office/drawing/2014/main" id="{8D6042CF-37FB-4B67-A368-39629FF3A9DD}"/>
              </a:ext>
            </a:extLst>
          </p:cNvPr>
          <p:cNvSpPr txBox="1"/>
          <p:nvPr/>
        </p:nvSpPr>
        <p:spPr>
          <a:xfrm>
            <a:off x="1292185" y="3166275"/>
            <a:ext cx="2192931" cy="523220"/>
          </a:xfrm>
          <a:prstGeom prst="rect">
            <a:avLst/>
          </a:prstGeom>
          <a:noFill/>
        </p:spPr>
        <p:txBody>
          <a:bodyPr wrap="square" rtlCol="0">
            <a:spAutoFit/>
          </a:bodyPr>
          <a:lstStyle/>
          <a:p>
            <a:pPr algn="ctr"/>
            <a:r>
              <a:rPr lang="en-US" sz="1400" dirty="0">
                <a:solidFill>
                  <a:schemeClr val="accent3"/>
                </a:solidFill>
                <a:latin typeface="Calibri" panose="020F0502020204030204" pitchFamily="34" charset="0"/>
                <a:cs typeface="Calibri" panose="020F0502020204030204" pitchFamily="34" charset="0"/>
              </a:rPr>
              <a:t>FreeStyle Libre 3 </a:t>
            </a:r>
            <a:br>
              <a:rPr lang="en-US" sz="1400" dirty="0">
                <a:solidFill>
                  <a:schemeClr val="accent3"/>
                </a:solidFill>
                <a:latin typeface="Calibri" panose="020F0502020204030204" pitchFamily="34" charset="0"/>
                <a:cs typeface="Calibri" panose="020F0502020204030204" pitchFamily="34" charset="0"/>
              </a:rPr>
            </a:br>
            <a:r>
              <a:rPr lang="en-US" sz="1400" dirty="0" err="1">
                <a:solidFill>
                  <a:schemeClr val="accent3"/>
                </a:solidFill>
                <a:latin typeface="Calibri" panose="020F0502020204030204" pitchFamily="34" charset="0"/>
                <a:cs typeface="Calibri" panose="020F0502020204030204" pitchFamily="34" charset="0"/>
              </a:rPr>
              <a:t>Lesegerät</a:t>
            </a:r>
            <a:endParaRPr lang="en-US" sz="1400" baseline="30000" dirty="0">
              <a:solidFill>
                <a:schemeClr val="accent3"/>
              </a:solidFill>
              <a:latin typeface="Calibri" panose="020F0502020204030204" pitchFamily="34" charset="0"/>
              <a:cs typeface="Calibri" panose="020F0502020204030204" pitchFamily="34" charset="0"/>
            </a:endParaRPr>
          </a:p>
        </p:txBody>
      </p:sp>
      <p:sp>
        <p:nvSpPr>
          <p:cNvPr id="30" name="TextBox 21">
            <a:extLst>
              <a:ext uri="{FF2B5EF4-FFF2-40B4-BE49-F238E27FC236}">
                <a16:creationId xmlns:a16="http://schemas.microsoft.com/office/drawing/2014/main" id="{2BF59568-A724-A25B-3E8E-490A9684528B}"/>
              </a:ext>
            </a:extLst>
          </p:cNvPr>
          <p:cNvSpPr txBox="1"/>
          <p:nvPr/>
        </p:nvSpPr>
        <p:spPr>
          <a:xfrm>
            <a:off x="3043501" y="3166275"/>
            <a:ext cx="2307390" cy="523220"/>
          </a:xfrm>
          <a:prstGeom prst="rect">
            <a:avLst/>
          </a:prstGeom>
          <a:noFill/>
        </p:spPr>
        <p:txBody>
          <a:bodyPr wrap="square" rtlCol="0">
            <a:spAutoFit/>
          </a:bodyPr>
          <a:lstStyle/>
          <a:p>
            <a:pPr algn="ctr"/>
            <a:r>
              <a:rPr lang="en-US" sz="1400">
                <a:solidFill>
                  <a:schemeClr val="accent3"/>
                </a:solidFill>
                <a:latin typeface="Calibri" panose="020F0502020204030204" pitchFamily="34" charset="0"/>
                <a:cs typeface="Calibri" panose="020F0502020204030204" pitchFamily="34" charset="0"/>
              </a:rPr>
              <a:t>FreeStyle Libre 3 </a:t>
            </a:r>
            <a:br>
              <a:rPr lang="en-US" sz="1400">
                <a:solidFill>
                  <a:schemeClr val="accent3"/>
                </a:solidFill>
                <a:latin typeface="Calibri" panose="020F0502020204030204" pitchFamily="34" charset="0"/>
                <a:cs typeface="Calibri" panose="020F0502020204030204" pitchFamily="34" charset="0"/>
              </a:rPr>
            </a:br>
            <a:r>
              <a:rPr lang="en-US" sz="1400">
                <a:solidFill>
                  <a:schemeClr val="accent3"/>
                </a:solidFill>
                <a:latin typeface="Calibri" panose="020F0502020204030204" pitchFamily="34" charset="0"/>
                <a:cs typeface="Calibri" panose="020F0502020204030204" pitchFamily="34" charset="0"/>
              </a:rPr>
              <a:t>App</a:t>
            </a:r>
            <a:r>
              <a:rPr lang="en-US" sz="1400" baseline="30000">
                <a:solidFill>
                  <a:schemeClr val="accent3"/>
                </a:solidFill>
                <a:latin typeface="Calibri" panose="020F0502020204030204" pitchFamily="34" charset="0"/>
                <a:cs typeface="Calibri" panose="020F0502020204030204" pitchFamily="34" charset="0"/>
              </a:rPr>
              <a:t>1</a:t>
            </a:r>
          </a:p>
        </p:txBody>
      </p:sp>
      <p:grpSp>
        <p:nvGrpSpPr>
          <p:cNvPr id="6" name="Gruppieren 5">
            <a:extLst>
              <a:ext uri="{FF2B5EF4-FFF2-40B4-BE49-F238E27FC236}">
                <a16:creationId xmlns:a16="http://schemas.microsoft.com/office/drawing/2014/main" id="{CB8D1F03-B9C3-381E-7888-6C4D51C17F0A}"/>
              </a:ext>
            </a:extLst>
          </p:cNvPr>
          <p:cNvGrpSpPr/>
          <p:nvPr/>
        </p:nvGrpSpPr>
        <p:grpSpPr>
          <a:xfrm>
            <a:off x="1829368" y="1321804"/>
            <a:ext cx="6879461" cy="2095648"/>
            <a:chOff x="708165" y="1266177"/>
            <a:chExt cx="8568814" cy="2610264"/>
          </a:xfrm>
        </p:grpSpPr>
        <p:pic>
          <p:nvPicPr>
            <p:cNvPr id="28" name="Grafik 27">
              <a:extLst>
                <a:ext uri="{FF2B5EF4-FFF2-40B4-BE49-F238E27FC236}">
                  <a16:creationId xmlns:a16="http://schemas.microsoft.com/office/drawing/2014/main" id="{EEBF5C0F-41EA-BC4A-8D14-748E0DA255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33" t="24182" r="11078" b="20929"/>
            <a:stretch/>
          </p:blipFill>
          <p:spPr>
            <a:xfrm>
              <a:off x="708165" y="1715220"/>
              <a:ext cx="1512280" cy="2137523"/>
            </a:xfrm>
            <a:prstGeom prst="rect">
              <a:avLst/>
            </a:prstGeom>
          </p:spPr>
        </p:pic>
        <p:pic>
          <p:nvPicPr>
            <p:cNvPr id="33" name="Grafik 32" descr="Ein Bild, das Text enthält.&#10;&#10;Automatisch generierte Beschreibung">
              <a:extLst>
                <a:ext uri="{FF2B5EF4-FFF2-40B4-BE49-F238E27FC236}">
                  <a16:creationId xmlns:a16="http://schemas.microsoft.com/office/drawing/2014/main" id="{20C42ABB-7222-97EB-E7E4-4BDB2FB76759}"/>
                </a:ext>
              </a:extLst>
            </p:cNvPr>
            <p:cNvPicPr>
              <a:picLocks noChangeAspect="1"/>
            </p:cNvPicPr>
            <p:nvPr/>
          </p:nvPicPr>
          <p:blipFill>
            <a:blip r:embed="rId4"/>
            <a:stretch>
              <a:fillRect/>
            </a:stretch>
          </p:blipFill>
          <p:spPr>
            <a:xfrm>
              <a:off x="4795385" y="1266177"/>
              <a:ext cx="3114638" cy="2610264"/>
            </a:xfrm>
            <a:prstGeom prst="rect">
              <a:avLst/>
            </a:prstGeom>
          </p:spPr>
        </p:pic>
        <p:grpSp>
          <p:nvGrpSpPr>
            <p:cNvPr id="4" name="Gruppieren 3">
              <a:extLst>
                <a:ext uri="{FF2B5EF4-FFF2-40B4-BE49-F238E27FC236}">
                  <a16:creationId xmlns:a16="http://schemas.microsoft.com/office/drawing/2014/main" id="{4CFA77B5-6923-002B-60F5-728368E2D660}"/>
                </a:ext>
              </a:extLst>
            </p:cNvPr>
            <p:cNvGrpSpPr/>
            <p:nvPr/>
          </p:nvGrpSpPr>
          <p:grpSpPr>
            <a:xfrm>
              <a:off x="2492915" y="1380479"/>
              <a:ext cx="6784064" cy="2343796"/>
              <a:chOff x="2479630" y="1162544"/>
              <a:chExt cx="7414877" cy="2561731"/>
            </a:xfrm>
          </p:grpSpPr>
          <p:pic>
            <p:nvPicPr>
              <p:cNvPr id="38" name="Grafik 37">
                <a:extLst>
                  <a:ext uri="{FF2B5EF4-FFF2-40B4-BE49-F238E27FC236}">
                    <a16:creationId xmlns:a16="http://schemas.microsoft.com/office/drawing/2014/main" id="{04EB2BF8-43A2-FFB2-BF3C-B0B805DC4A5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479630" y="1162544"/>
                <a:ext cx="2348776" cy="2561731"/>
              </a:xfrm>
              <a:prstGeom prst="rect">
                <a:avLst/>
              </a:prstGeom>
            </p:spPr>
          </p:pic>
          <p:pic>
            <p:nvPicPr>
              <p:cNvPr id="41" name="Grafik 40">
                <a:extLst>
                  <a:ext uri="{FF2B5EF4-FFF2-40B4-BE49-F238E27FC236}">
                    <a16:creationId xmlns:a16="http://schemas.microsoft.com/office/drawing/2014/main" id="{51AA4494-3DA5-2F38-7DA2-DD675CB2485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324922" y="1162544"/>
                <a:ext cx="1569585" cy="2561731"/>
              </a:xfrm>
              <a:prstGeom prst="rect">
                <a:avLst/>
              </a:prstGeom>
            </p:spPr>
          </p:pic>
        </p:grpSp>
      </p:grpSp>
      <p:sp>
        <p:nvSpPr>
          <p:cNvPr id="42" name="TextBox 30">
            <a:extLst>
              <a:ext uri="{FF2B5EF4-FFF2-40B4-BE49-F238E27FC236}">
                <a16:creationId xmlns:a16="http://schemas.microsoft.com/office/drawing/2014/main" id="{C850C93F-C395-55DD-74A8-A2B92D7B51C3}"/>
              </a:ext>
            </a:extLst>
          </p:cNvPr>
          <p:cNvSpPr txBox="1"/>
          <p:nvPr/>
        </p:nvSpPr>
        <p:spPr>
          <a:xfrm>
            <a:off x="5758009" y="3244484"/>
            <a:ext cx="1150664" cy="307777"/>
          </a:xfrm>
          <a:prstGeom prst="rect">
            <a:avLst/>
          </a:prstGeom>
          <a:noFill/>
        </p:spPr>
        <p:txBody>
          <a:bodyPr wrap="square" rtlCol="0">
            <a:spAutoFit/>
          </a:bodyPr>
          <a:lstStyle/>
          <a:p>
            <a:pPr algn="ctr"/>
            <a:r>
              <a:rPr lang="en-US" sz="1400">
                <a:solidFill>
                  <a:schemeClr val="accent3"/>
                </a:solidFill>
                <a:latin typeface="Calibri" panose="020F0502020204030204" pitchFamily="34" charset="0"/>
                <a:cs typeface="Calibri" panose="020F0502020204030204" pitchFamily="34" charset="0"/>
              </a:rPr>
              <a:t>LibreView</a:t>
            </a:r>
            <a:r>
              <a:rPr lang="en-US" sz="1400" baseline="30000">
                <a:solidFill>
                  <a:schemeClr val="accent3"/>
                </a:solidFill>
                <a:latin typeface="Calibri" panose="020F0502020204030204" pitchFamily="34" charset="0"/>
                <a:cs typeface="Calibri" panose="020F0502020204030204" pitchFamily="34" charset="0"/>
              </a:rPr>
              <a:t>2-4</a:t>
            </a:r>
          </a:p>
        </p:txBody>
      </p:sp>
      <p:sp>
        <p:nvSpPr>
          <p:cNvPr id="43" name="TextBox 21">
            <a:extLst>
              <a:ext uri="{FF2B5EF4-FFF2-40B4-BE49-F238E27FC236}">
                <a16:creationId xmlns:a16="http://schemas.microsoft.com/office/drawing/2014/main" id="{69E84085-EC0C-353D-94B5-DCB9761442B5}"/>
              </a:ext>
            </a:extLst>
          </p:cNvPr>
          <p:cNvSpPr txBox="1"/>
          <p:nvPr/>
        </p:nvSpPr>
        <p:spPr>
          <a:xfrm>
            <a:off x="7309234" y="3244484"/>
            <a:ext cx="1701733" cy="307777"/>
          </a:xfrm>
          <a:prstGeom prst="rect">
            <a:avLst/>
          </a:prstGeom>
          <a:noFill/>
        </p:spPr>
        <p:txBody>
          <a:bodyPr wrap="square" rtlCol="0">
            <a:spAutoFit/>
          </a:bodyPr>
          <a:lstStyle/>
          <a:p>
            <a:pPr algn="ctr"/>
            <a:r>
              <a:rPr lang="en-US" sz="1400">
                <a:solidFill>
                  <a:schemeClr val="accent3"/>
                </a:solidFill>
                <a:latin typeface="Calibri" panose="020F0502020204030204" pitchFamily="34" charset="0"/>
                <a:cs typeface="Calibri" panose="020F0502020204030204" pitchFamily="34" charset="0"/>
              </a:rPr>
              <a:t>LibreLinkUp</a:t>
            </a:r>
            <a:r>
              <a:rPr lang="en-US" sz="1400" baseline="30000">
                <a:solidFill>
                  <a:schemeClr val="accent3"/>
                </a:solidFill>
                <a:latin typeface="Calibri" panose="020F0502020204030204" pitchFamily="34" charset="0"/>
                <a:cs typeface="Calibri" panose="020F0502020204030204" pitchFamily="34" charset="0"/>
              </a:rPr>
              <a:t>2,3,5</a:t>
            </a:r>
          </a:p>
        </p:txBody>
      </p:sp>
      <p:sp>
        <p:nvSpPr>
          <p:cNvPr id="44" name="Rechteck: abgerundete Ecken 9">
            <a:extLst>
              <a:ext uri="{FF2B5EF4-FFF2-40B4-BE49-F238E27FC236}">
                <a16:creationId xmlns:a16="http://schemas.microsoft.com/office/drawing/2014/main" id="{4BF5DBAC-1C9D-2A52-7261-19F5309C58C6}"/>
              </a:ext>
            </a:extLst>
          </p:cNvPr>
          <p:cNvSpPr/>
          <p:nvPr/>
        </p:nvSpPr>
        <p:spPr>
          <a:xfrm>
            <a:off x="501701" y="3752833"/>
            <a:ext cx="8139062" cy="478872"/>
          </a:xfrm>
          <a:prstGeom prst="roundRect">
            <a:avLst>
              <a:gd name="adj" fmla="val 25479"/>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ctr">
            <a:spAutoFit/>
          </a:bodyPr>
          <a:lstStyle/>
          <a:p>
            <a:pPr lvl="0"/>
            <a:r>
              <a:rPr lang="de-DE" sz="1100">
                <a:ln w="0"/>
                <a:solidFill>
                  <a:srgbClr val="222731"/>
                </a:solidFill>
                <a:latin typeface="Calibri"/>
              </a:rPr>
              <a:t>Hinweis: Entscheiden Sie sich, bevor Sie einen Sensor aktivieren, ob Sie diesen mit dem Lesegerät oder mit der App nutzen möchten. </a:t>
            </a:r>
            <a:br>
              <a:rPr lang="de-DE" sz="1100">
                <a:ln w="0"/>
                <a:solidFill>
                  <a:srgbClr val="222731"/>
                </a:solidFill>
                <a:latin typeface="Calibri"/>
              </a:rPr>
            </a:br>
            <a:r>
              <a:rPr lang="de-DE" sz="1100">
                <a:ln w="0"/>
                <a:solidFill>
                  <a:srgbClr val="222731"/>
                </a:solidFill>
                <a:latin typeface="Calibri"/>
              </a:rPr>
              <a:t>Ein Wechsel ist nach der Aktivierung eines Sensors nicht mehr möglich.</a:t>
            </a:r>
            <a:r>
              <a:rPr lang="de-DE" sz="1100" baseline="30000">
                <a:ln w="0"/>
                <a:solidFill>
                  <a:srgbClr val="222731"/>
                </a:solidFill>
                <a:latin typeface="Calibri"/>
              </a:rPr>
              <a:t>6</a:t>
            </a:r>
          </a:p>
        </p:txBody>
      </p:sp>
      <p:sp>
        <p:nvSpPr>
          <p:cNvPr id="5" name="Abgerundetes Rechteck 4">
            <a:extLst>
              <a:ext uri="{FF2B5EF4-FFF2-40B4-BE49-F238E27FC236}">
                <a16:creationId xmlns:a16="http://schemas.microsoft.com/office/drawing/2014/main" id="{BDD2F0E7-3D5C-65B4-76D0-83DD127BEBFC}"/>
              </a:ext>
            </a:extLst>
          </p:cNvPr>
          <p:cNvSpPr/>
          <p:nvPr/>
        </p:nvSpPr>
        <p:spPr>
          <a:xfrm>
            <a:off x="7546386" y="1255232"/>
            <a:ext cx="1162444" cy="186603"/>
          </a:xfrm>
          <a:prstGeom prst="roundRect">
            <a:avLst>
              <a:gd name="adj" fmla="val 50000"/>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rgbClr val="031489"/>
                </a:solidFill>
              </a:rPr>
              <a:t>Nur mit App nutzbar</a:t>
            </a:r>
          </a:p>
        </p:txBody>
      </p:sp>
      <p:sp>
        <p:nvSpPr>
          <p:cNvPr id="2" name="TextBox 21">
            <a:extLst>
              <a:ext uri="{FF2B5EF4-FFF2-40B4-BE49-F238E27FC236}">
                <a16:creationId xmlns:a16="http://schemas.microsoft.com/office/drawing/2014/main" id="{00EF31D0-2052-697E-050C-1B6E5234C160}"/>
              </a:ext>
            </a:extLst>
          </p:cNvPr>
          <p:cNvSpPr txBox="1"/>
          <p:nvPr/>
        </p:nvSpPr>
        <p:spPr>
          <a:xfrm>
            <a:off x="-152314" y="3166275"/>
            <a:ext cx="2192931" cy="523220"/>
          </a:xfrm>
          <a:prstGeom prst="rect">
            <a:avLst/>
          </a:prstGeom>
          <a:noFill/>
        </p:spPr>
        <p:txBody>
          <a:bodyPr wrap="square" rtlCol="0">
            <a:spAutoFit/>
          </a:bodyPr>
          <a:lstStyle/>
          <a:p>
            <a:pPr algn="ctr"/>
            <a:r>
              <a:rPr lang="en-US" sz="1400" err="1">
                <a:solidFill>
                  <a:schemeClr val="accent3"/>
                </a:solidFill>
                <a:latin typeface="Calibri" panose="020F0502020204030204" pitchFamily="34" charset="0"/>
                <a:cs typeface="Calibri" panose="020F0502020204030204" pitchFamily="34" charset="0"/>
              </a:rPr>
              <a:t>FreeStyle</a:t>
            </a:r>
            <a:r>
              <a:rPr lang="en-US" sz="1400">
                <a:solidFill>
                  <a:schemeClr val="accent3"/>
                </a:solidFill>
                <a:latin typeface="Calibri" panose="020F0502020204030204" pitchFamily="34" charset="0"/>
                <a:cs typeface="Calibri" panose="020F0502020204030204" pitchFamily="34" charset="0"/>
              </a:rPr>
              <a:t> Libre 3 </a:t>
            </a:r>
            <a:br>
              <a:rPr lang="en-US" sz="1400">
                <a:solidFill>
                  <a:schemeClr val="accent3"/>
                </a:solidFill>
                <a:latin typeface="Calibri" panose="020F0502020204030204" pitchFamily="34" charset="0"/>
                <a:cs typeface="Calibri" panose="020F0502020204030204" pitchFamily="34" charset="0"/>
              </a:rPr>
            </a:br>
            <a:r>
              <a:rPr lang="en-US" sz="1400">
                <a:solidFill>
                  <a:schemeClr val="accent3"/>
                </a:solidFill>
                <a:latin typeface="Calibri" panose="020F0502020204030204" pitchFamily="34" charset="0"/>
                <a:cs typeface="Calibri" panose="020F0502020204030204" pitchFamily="34" charset="0"/>
              </a:rPr>
              <a:t>Sensor</a:t>
            </a:r>
            <a:endParaRPr lang="en-US" sz="1400" baseline="30000">
              <a:solidFill>
                <a:schemeClr val="accent3"/>
              </a:solidFill>
              <a:latin typeface="Calibri" panose="020F0502020204030204" pitchFamily="34" charset="0"/>
              <a:cs typeface="Calibri" panose="020F0502020204030204" pitchFamily="34" charset="0"/>
            </a:endParaRPr>
          </a:p>
        </p:txBody>
      </p:sp>
      <p:pic>
        <p:nvPicPr>
          <p:cNvPr id="9" name="Grafik 8" descr="Ein Bild, das drinnen, weiß, schwarz, dunkel enthält.&#10;&#10;Automatisch generierte Beschreibung">
            <a:extLst>
              <a:ext uri="{FF2B5EF4-FFF2-40B4-BE49-F238E27FC236}">
                <a16:creationId xmlns:a16="http://schemas.microsoft.com/office/drawing/2014/main" id="{5077E676-8CA3-EB44-DC1B-5063703A64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630" y="2770097"/>
            <a:ext cx="435042" cy="466920"/>
          </a:xfrm>
          <a:prstGeom prst="rect">
            <a:avLst/>
          </a:prstGeom>
        </p:spPr>
      </p:pic>
    </p:spTree>
    <p:extLst>
      <p:ext uri="{BB962C8B-B14F-4D97-AF65-F5344CB8AC3E}">
        <p14:creationId xmlns:p14="http://schemas.microsoft.com/office/powerpoint/2010/main" val="1569810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BB1C439-F44B-30F4-D256-8BFE29830A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380" t="10600" r="21353" b="26576"/>
          <a:stretch/>
        </p:blipFill>
        <p:spPr>
          <a:xfrm>
            <a:off x="399489" y="2245246"/>
            <a:ext cx="1355974" cy="1965291"/>
          </a:xfrm>
          <a:prstGeom prst="rect">
            <a:avLst/>
          </a:prstGeom>
        </p:spPr>
      </p:pic>
      <p:sp>
        <p:nvSpPr>
          <p:cNvPr id="6" name="Textplatzhalter 5">
            <a:extLst>
              <a:ext uri="{FF2B5EF4-FFF2-40B4-BE49-F238E27FC236}">
                <a16:creationId xmlns:a16="http://schemas.microsoft.com/office/drawing/2014/main" id="{0E96CC8A-5A5C-D99D-C261-85F4E56EAEC0}"/>
              </a:ext>
            </a:extLst>
          </p:cNvPr>
          <p:cNvSpPr>
            <a:spLocks noGrp="1"/>
          </p:cNvSpPr>
          <p:nvPr>
            <p:ph type="body" sz="quarter" idx="10"/>
          </p:nvPr>
        </p:nvSpPr>
        <p:spPr/>
        <p:txBody>
          <a:bodyPr/>
          <a:lstStyle/>
          <a:p>
            <a:r>
              <a:rPr lang="de-DE" err="1"/>
              <a:t>FreeStyle</a:t>
            </a:r>
            <a:r>
              <a:rPr lang="de-DE"/>
              <a:t> Libre 3: Produkteigenschaften</a:t>
            </a:r>
          </a:p>
        </p:txBody>
      </p:sp>
      <p:sp>
        <p:nvSpPr>
          <p:cNvPr id="4" name="Datumsplatzhalter 3">
            <a:extLst>
              <a:ext uri="{FF2B5EF4-FFF2-40B4-BE49-F238E27FC236}">
                <a16:creationId xmlns:a16="http://schemas.microsoft.com/office/drawing/2014/main" id="{ABD9B756-23F9-D1AE-9370-3C7552F1DB22}"/>
              </a:ext>
            </a:extLst>
          </p:cNvPr>
          <p:cNvSpPr>
            <a:spLocks noGrp="1"/>
          </p:cNvSpPr>
          <p:nvPr>
            <p:ph type="dt" sz="half" idx="16"/>
          </p:nvPr>
        </p:nvSpPr>
        <p:spPr/>
        <p:txBody>
          <a:bodyPr/>
          <a:lstStyle/>
          <a:p>
            <a:fld id="{93D15278-B807-3A43-AF8F-3C3CD0DB5AB2}" type="datetime1">
              <a:rPr lang="de-DE" smtClean="0"/>
              <a:t>16.04.24</a:t>
            </a:fld>
            <a:endParaRPr lang="en-IN"/>
          </a:p>
        </p:txBody>
      </p:sp>
      <p:sp>
        <p:nvSpPr>
          <p:cNvPr id="11" name="Fußzeilenplatzhalter 3">
            <a:extLst>
              <a:ext uri="{FF2B5EF4-FFF2-40B4-BE49-F238E27FC236}">
                <a16:creationId xmlns:a16="http://schemas.microsoft.com/office/drawing/2014/main" id="{8E9FBDF9-ACEC-3324-9159-A65B93F8D944}"/>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10" name="Foliennummernplatzhalter 9">
            <a:extLst>
              <a:ext uri="{FF2B5EF4-FFF2-40B4-BE49-F238E27FC236}">
                <a16:creationId xmlns:a16="http://schemas.microsoft.com/office/drawing/2014/main" id="{99E28C6F-AC88-30D9-36C8-4397308E0DFC}"/>
              </a:ext>
            </a:extLst>
          </p:cNvPr>
          <p:cNvSpPr>
            <a:spLocks noGrp="1"/>
          </p:cNvSpPr>
          <p:nvPr>
            <p:ph type="sldNum" sz="quarter" idx="18"/>
          </p:nvPr>
        </p:nvSpPr>
        <p:spPr/>
        <p:txBody>
          <a:bodyPr/>
          <a:lstStyle/>
          <a:p>
            <a:pPr>
              <a:defRPr/>
            </a:pPr>
            <a:r>
              <a:rPr lang="en-IN"/>
              <a:t>|    </a:t>
            </a:r>
            <a:fld id="{7B2119CD-3B2D-4CEB-B404-D2E3F8CD6D69}" type="slidenum">
              <a:rPr lang="en-IN" smtClean="0"/>
              <a:pPr>
                <a:defRPr/>
              </a:pPr>
              <a:t>8</a:t>
            </a:fld>
            <a:endParaRPr lang="en-IN"/>
          </a:p>
        </p:txBody>
      </p:sp>
      <p:sp>
        <p:nvSpPr>
          <p:cNvPr id="7" name="Titel 6">
            <a:extLst>
              <a:ext uri="{FF2B5EF4-FFF2-40B4-BE49-F238E27FC236}">
                <a16:creationId xmlns:a16="http://schemas.microsoft.com/office/drawing/2014/main" id="{BC0D797E-65D6-792D-2A6B-C5CF9C9EEA06}"/>
              </a:ext>
            </a:extLst>
          </p:cNvPr>
          <p:cNvSpPr>
            <a:spLocks noGrp="1"/>
          </p:cNvSpPr>
          <p:nvPr>
            <p:ph type="title"/>
          </p:nvPr>
        </p:nvSpPr>
        <p:spPr/>
        <p:txBody>
          <a:bodyPr>
            <a:normAutofit fontScale="90000"/>
          </a:bodyPr>
          <a:lstStyle/>
          <a:p>
            <a:r>
              <a:rPr lang="de-DE" dirty="0"/>
              <a:t>FreeStyle Libre 3 mit App</a:t>
            </a:r>
            <a:r>
              <a:rPr lang="de-DE" baseline="30000" dirty="0"/>
              <a:t>1</a:t>
            </a:r>
            <a:r>
              <a:rPr lang="de-DE" dirty="0"/>
              <a:t> oder Lesegerät nutzen</a:t>
            </a:r>
          </a:p>
        </p:txBody>
      </p:sp>
      <p:sp>
        <p:nvSpPr>
          <p:cNvPr id="29" name="Textplatzhalter 28">
            <a:extLst>
              <a:ext uri="{FF2B5EF4-FFF2-40B4-BE49-F238E27FC236}">
                <a16:creationId xmlns:a16="http://schemas.microsoft.com/office/drawing/2014/main" id="{25DB3B3E-D37F-3FD6-A8E1-751E9D68ABC5}"/>
              </a:ext>
            </a:extLst>
          </p:cNvPr>
          <p:cNvSpPr>
            <a:spLocks noGrp="1"/>
          </p:cNvSpPr>
          <p:nvPr>
            <p:ph type="body" sz="quarter" idx="19"/>
          </p:nvPr>
        </p:nvSpPr>
        <p:spPr>
          <a:xfrm>
            <a:off x="495236" y="4471988"/>
            <a:ext cx="8239924" cy="308464"/>
          </a:xfrm>
        </p:spPr>
        <p:txBody>
          <a:bodyPr/>
          <a:lstStyle/>
          <a:p>
            <a:r>
              <a:rPr lang="en-US" b="1" dirty="0"/>
              <a:t>1. </a:t>
            </a:r>
            <a:r>
              <a:rPr lang="de-DE" dirty="0"/>
              <a:t>Die FreeStyle Libre 3 App ist nur mit bestimmten Mobilgeräten und Betriebssystemen kompatibel. Bevor Sie die App nutzen möchten, besuchen Sie bitte die Webseite www.FreeStyleLibre.de, um mehr Informationen zur Gerätekompatibilität zu erhalten. </a:t>
            </a:r>
            <a:r>
              <a:rPr lang="de-DE" b="1" dirty="0"/>
              <a:t>2. </a:t>
            </a:r>
            <a:r>
              <a:rPr lang="de-DE" dirty="0"/>
              <a:t>Das Setzen eines Sensors erfordert ein Einführen des Sensorfilaments unter die Haut. Der Sensor kann bis zu 14 Tage lang getragen werden. </a:t>
            </a:r>
            <a:r>
              <a:rPr lang="de-DE" b="0" i="0" dirty="0">
                <a:solidFill>
                  <a:srgbClr val="303030"/>
                </a:solidFill>
                <a:effectLst/>
                <a:latin typeface="Arial" panose="020B0604020202020204" pitchFamily="34" charset="0"/>
              </a:rPr>
              <a:t>Eine zusätzliche Prüfung der Glukosewerte mittels eines Blutzucker-Messgeräts ist erforderlich wenn die Symptome nicht mit den Messwerten des Systems übereinstimmen.</a:t>
            </a:r>
            <a:r>
              <a:rPr lang="de-DE" dirty="0"/>
              <a:t> </a:t>
            </a:r>
            <a:r>
              <a:rPr lang="de-DE" b="1" dirty="0"/>
              <a:t>3.</a:t>
            </a:r>
            <a:r>
              <a:rPr lang="de-DE" dirty="0"/>
              <a:t> Alarme sind standardgemäß ausgeschaltet und müssen eingeschaltet werden. </a:t>
            </a:r>
            <a:r>
              <a:rPr lang="de-DE" b="1" dirty="0"/>
              <a:t>4.</a:t>
            </a:r>
            <a:r>
              <a:rPr lang="de-DE" dirty="0"/>
              <a:t> Die Übertragung der Daten zwischen den Apps erfordert eine Internetverbindung. </a:t>
            </a:r>
            <a:r>
              <a:rPr lang="de-DE" b="0" i="0" dirty="0">
                <a:solidFill>
                  <a:srgbClr val="303030"/>
                </a:solidFill>
                <a:effectLst/>
                <a:latin typeface="Arial" panose="020B0604020202020204" pitchFamily="34" charset="0"/>
              </a:rPr>
              <a:t>Das Teilen der Daten aus der FreeStyle Libre 3 App erfordert eine Registrierung bei LibreView.</a:t>
            </a:r>
            <a:r>
              <a:rPr lang="de-DE" dirty="0"/>
              <a:t> </a:t>
            </a:r>
            <a:r>
              <a:rPr lang="de-DE" b="1" dirty="0"/>
              <a:t>5.</a:t>
            </a:r>
            <a:r>
              <a:rPr lang="de-DE" dirty="0"/>
              <a:t> LibreView ist eine cloudbasierte Anwendung. Die LibreView Website ist nur mit bestimmten Betriebssystemen und Browsern kompatibel. Weitere Informationen finden Sie unter www.LibreView.com. </a:t>
            </a:r>
            <a:r>
              <a:rPr lang="de-DE" b="1" dirty="0"/>
              <a:t>6.</a:t>
            </a:r>
            <a:r>
              <a:rPr lang="de-DE" dirty="0"/>
              <a:t> Die Nutzung von LibreLinkUp erfordert eine Registrierung bei LibreView. </a:t>
            </a:r>
          </a:p>
        </p:txBody>
      </p:sp>
      <p:sp>
        <p:nvSpPr>
          <p:cNvPr id="15" name="Textfeld 14">
            <a:extLst>
              <a:ext uri="{FF2B5EF4-FFF2-40B4-BE49-F238E27FC236}">
                <a16:creationId xmlns:a16="http://schemas.microsoft.com/office/drawing/2014/main" id="{9C43D83D-4FA8-9A07-F1A3-3167A0BD42FB}"/>
              </a:ext>
            </a:extLst>
          </p:cNvPr>
          <p:cNvSpPr txBox="1"/>
          <p:nvPr/>
        </p:nvSpPr>
        <p:spPr>
          <a:xfrm>
            <a:off x="2484252" y="1382610"/>
            <a:ext cx="4175180" cy="2878737"/>
          </a:xfrm>
          <a:prstGeom prst="rect">
            <a:avLst/>
          </a:prstGeom>
          <a:noFill/>
        </p:spPr>
        <p:txBody>
          <a:bodyPr wrap="square" rtlCol="0">
            <a:spAutoFit/>
          </a:bodyPr>
          <a:lstStyle/>
          <a:p>
            <a:pPr>
              <a:lnSpc>
                <a:spcPts val="2200"/>
              </a:lnSpc>
            </a:pPr>
            <a:r>
              <a:rPr lang="de-DE" sz="1200" dirty="0">
                <a:latin typeface="Georgia" panose="02040502050405020303" pitchFamily="18" charset="0"/>
              </a:rPr>
              <a:t>Aktivierungsdauer des Sensors: eine Stunde</a:t>
            </a:r>
          </a:p>
          <a:p>
            <a:pPr>
              <a:lnSpc>
                <a:spcPts val="2200"/>
              </a:lnSpc>
            </a:pPr>
            <a:r>
              <a:rPr lang="de-DE" sz="1200" dirty="0">
                <a:latin typeface="Georgia" panose="02040502050405020303" pitchFamily="18" charset="0"/>
              </a:rPr>
              <a:t>Keine Kalibrierung mittels Fingerstich notwendig</a:t>
            </a:r>
            <a:r>
              <a:rPr lang="de-DE" sz="1200" baseline="30000" dirty="0">
                <a:latin typeface="Georgia" panose="02040502050405020303" pitchFamily="18" charset="0"/>
              </a:rPr>
              <a:t>2</a:t>
            </a:r>
          </a:p>
          <a:p>
            <a:pPr>
              <a:lnSpc>
                <a:spcPts val="2200"/>
              </a:lnSpc>
            </a:pPr>
            <a:r>
              <a:rPr lang="de-DE" sz="1200" dirty="0">
                <a:latin typeface="Georgia" panose="02040502050405020303" pitchFamily="18" charset="0"/>
              </a:rPr>
              <a:t>Optionale Echtzeit-Alarme</a:t>
            </a:r>
            <a:r>
              <a:rPr lang="de-DE" sz="1200" baseline="30000" dirty="0">
                <a:latin typeface="Georgia" panose="02040502050405020303" pitchFamily="18" charset="0"/>
              </a:rPr>
              <a:t>3</a:t>
            </a:r>
          </a:p>
          <a:p>
            <a:pPr>
              <a:lnSpc>
                <a:spcPts val="2200"/>
              </a:lnSpc>
            </a:pPr>
            <a:r>
              <a:rPr lang="de-DE" sz="1200" dirty="0">
                <a:latin typeface="Georgia" panose="02040502050405020303" pitchFamily="18" charset="0"/>
              </a:rPr>
              <a:t>Lesegerät/App speichert Daten der letzten 90 Tage</a:t>
            </a:r>
          </a:p>
          <a:p>
            <a:pPr>
              <a:lnSpc>
                <a:spcPts val="2200"/>
              </a:lnSpc>
            </a:pPr>
            <a:r>
              <a:rPr lang="de-DE" sz="1200" dirty="0">
                <a:latin typeface="Georgia" panose="02040502050405020303" pitchFamily="18" charset="0"/>
              </a:rPr>
              <a:t>Warnung vor Ablauf des Sensors</a:t>
            </a:r>
          </a:p>
          <a:p>
            <a:pPr>
              <a:lnSpc>
                <a:spcPts val="2200"/>
              </a:lnSpc>
            </a:pPr>
            <a:r>
              <a:rPr lang="de-DE" sz="1200" dirty="0">
                <a:latin typeface="Georgia" panose="02040502050405020303" pitchFamily="18" charset="0"/>
              </a:rPr>
              <a:t>Lesen der Glukose-Messwerte mittels Streamen</a:t>
            </a:r>
          </a:p>
          <a:p>
            <a:pPr>
              <a:lnSpc>
                <a:spcPts val="2200"/>
              </a:lnSpc>
            </a:pPr>
            <a:r>
              <a:rPr lang="de-DE" sz="1200" dirty="0">
                <a:latin typeface="Georgia" panose="02040502050405020303" pitchFamily="18" charset="0"/>
              </a:rPr>
              <a:t>Datenspeicherung im Sensor über 14 Tage </a:t>
            </a:r>
          </a:p>
          <a:p>
            <a:pPr>
              <a:lnSpc>
                <a:spcPts val="2200"/>
              </a:lnSpc>
            </a:pPr>
            <a:r>
              <a:rPr lang="de-DE" sz="1200" dirty="0">
                <a:latin typeface="Georgia" panose="02040502050405020303" pitchFamily="18" charset="0"/>
              </a:rPr>
              <a:t>LibreView</a:t>
            </a:r>
            <a:r>
              <a:rPr lang="de-DE" sz="1200" baseline="30000" dirty="0">
                <a:latin typeface="Georgia" panose="02040502050405020303" pitchFamily="18" charset="0"/>
              </a:rPr>
              <a:t>4,5</a:t>
            </a:r>
            <a:r>
              <a:rPr lang="de-DE" sz="1200" dirty="0">
                <a:latin typeface="Georgia" panose="02040502050405020303" pitchFamily="18" charset="0"/>
              </a:rPr>
              <a:t> – Glukosedaten sind automatisch verfügbar</a:t>
            </a:r>
          </a:p>
          <a:p>
            <a:pPr>
              <a:lnSpc>
                <a:spcPts val="2200"/>
              </a:lnSpc>
            </a:pPr>
            <a:r>
              <a:rPr lang="de-DE" sz="1200" dirty="0">
                <a:latin typeface="Georgia" panose="02040502050405020303" pitchFamily="18" charset="0"/>
              </a:rPr>
              <a:t>LibreLinkUp</a:t>
            </a:r>
            <a:r>
              <a:rPr lang="de-DE" sz="1200" baseline="30000" dirty="0">
                <a:latin typeface="Georgia" panose="02040502050405020303" pitchFamily="18" charset="0"/>
              </a:rPr>
              <a:t>4,6</a:t>
            </a:r>
            <a:r>
              <a:rPr lang="de-DE" sz="1200" dirty="0">
                <a:latin typeface="Georgia" panose="02040502050405020303" pitchFamily="18" charset="0"/>
              </a:rPr>
              <a:t> – Glukosedaten sind automatisch verfügbar</a:t>
            </a:r>
          </a:p>
          <a:p>
            <a:pPr>
              <a:lnSpc>
                <a:spcPts val="2200"/>
              </a:lnSpc>
            </a:pPr>
            <a:r>
              <a:rPr lang="de-DE" sz="1200" dirty="0">
                <a:latin typeface="Georgia" panose="02040502050405020303" pitchFamily="18" charset="0"/>
              </a:rPr>
              <a:t>LibreLinkUp – personalisierbare Glukosealarme </a:t>
            </a:r>
          </a:p>
        </p:txBody>
      </p:sp>
      <p:pic>
        <p:nvPicPr>
          <p:cNvPr id="27" name="Grafik 26">
            <a:extLst>
              <a:ext uri="{FF2B5EF4-FFF2-40B4-BE49-F238E27FC236}">
                <a16:creationId xmlns:a16="http://schemas.microsoft.com/office/drawing/2014/main" id="{DAD3DDA3-D012-68DA-068C-5635EADAB8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65839" y="1068933"/>
            <a:ext cx="1833059" cy="3211074"/>
          </a:xfrm>
          <a:prstGeom prst="rect">
            <a:avLst/>
          </a:prstGeom>
        </p:spPr>
      </p:pic>
      <p:grpSp>
        <p:nvGrpSpPr>
          <p:cNvPr id="9" name="Gruppieren 8">
            <a:extLst>
              <a:ext uri="{FF2B5EF4-FFF2-40B4-BE49-F238E27FC236}">
                <a16:creationId xmlns:a16="http://schemas.microsoft.com/office/drawing/2014/main" id="{EB00FCC7-AF50-113B-8BAF-5E134A17DF72}"/>
              </a:ext>
            </a:extLst>
          </p:cNvPr>
          <p:cNvGrpSpPr/>
          <p:nvPr/>
        </p:nvGrpSpPr>
        <p:grpSpPr>
          <a:xfrm>
            <a:off x="1951745" y="1724021"/>
            <a:ext cx="4963885" cy="2251422"/>
            <a:chOff x="2578090" y="1724021"/>
            <a:chExt cx="3780000" cy="2251422"/>
          </a:xfrm>
        </p:grpSpPr>
        <p:cxnSp>
          <p:nvCxnSpPr>
            <p:cNvPr id="19" name="Gerader Verbinder 20">
              <a:extLst>
                <a:ext uri="{FF2B5EF4-FFF2-40B4-BE49-F238E27FC236}">
                  <a16:creationId xmlns:a16="http://schemas.microsoft.com/office/drawing/2014/main" id="{7BF1106A-5359-AF5D-EADB-1D6671F3F9D9}"/>
                </a:ext>
              </a:extLst>
            </p:cNvPr>
            <p:cNvCxnSpPr>
              <a:cxnSpLocks/>
            </p:cNvCxnSpPr>
            <p:nvPr/>
          </p:nvCxnSpPr>
          <p:spPr>
            <a:xfrm>
              <a:off x="2578090" y="1724021"/>
              <a:ext cx="378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Gerader Verbinder 20">
              <a:extLst>
                <a:ext uri="{FF2B5EF4-FFF2-40B4-BE49-F238E27FC236}">
                  <a16:creationId xmlns:a16="http://schemas.microsoft.com/office/drawing/2014/main" id="{0F6E97C3-2EEE-D227-4525-6FC8489573A5}"/>
                </a:ext>
              </a:extLst>
            </p:cNvPr>
            <p:cNvCxnSpPr>
              <a:cxnSpLocks/>
            </p:cNvCxnSpPr>
            <p:nvPr/>
          </p:nvCxnSpPr>
          <p:spPr>
            <a:xfrm>
              <a:off x="2578090" y="2000647"/>
              <a:ext cx="378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Gerader Verbinder 20">
              <a:extLst>
                <a:ext uri="{FF2B5EF4-FFF2-40B4-BE49-F238E27FC236}">
                  <a16:creationId xmlns:a16="http://schemas.microsoft.com/office/drawing/2014/main" id="{AF8B01CA-5EF0-3D1B-1B36-3D8120B63FE8}"/>
                </a:ext>
              </a:extLst>
            </p:cNvPr>
            <p:cNvCxnSpPr>
              <a:cxnSpLocks/>
            </p:cNvCxnSpPr>
            <p:nvPr/>
          </p:nvCxnSpPr>
          <p:spPr>
            <a:xfrm>
              <a:off x="2578090" y="2284956"/>
              <a:ext cx="378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Gerader Verbinder 20">
              <a:extLst>
                <a:ext uri="{FF2B5EF4-FFF2-40B4-BE49-F238E27FC236}">
                  <a16:creationId xmlns:a16="http://schemas.microsoft.com/office/drawing/2014/main" id="{1C4F1DB6-720C-41FF-6F0C-75961788314D}"/>
                </a:ext>
              </a:extLst>
            </p:cNvPr>
            <p:cNvCxnSpPr>
              <a:cxnSpLocks/>
            </p:cNvCxnSpPr>
            <p:nvPr/>
          </p:nvCxnSpPr>
          <p:spPr>
            <a:xfrm>
              <a:off x="2578090" y="2561581"/>
              <a:ext cx="378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Gerader Verbinder 20">
              <a:extLst>
                <a:ext uri="{FF2B5EF4-FFF2-40B4-BE49-F238E27FC236}">
                  <a16:creationId xmlns:a16="http://schemas.microsoft.com/office/drawing/2014/main" id="{5623AFF9-0427-D2B2-9C18-4B9E01E43B32}"/>
                </a:ext>
              </a:extLst>
            </p:cNvPr>
            <p:cNvCxnSpPr>
              <a:cxnSpLocks/>
            </p:cNvCxnSpPr>
            <p:nvPr/>
          </p:nvCxnSpPr>
          <p:spPr>
            <a:xfrm>
              <a:off x="2578090" y="2845890"/>
              <a:ext cx="378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Gerader Verbinder 20">
              <a:extLst>
                <a:ext uri="{FF2B5EF4-FFF2-40B4-BE49-F238E27FC236}">
                  <a16:creationId xmlns:a16="http://schemas.microsoft.com/office/drawing/2014/main" id="{5625F6A1-A686-0181-E4FD-5CFA20843B2E}"/>
                </a:ext>
              </a:extLst>
            </p:cNvPr>
            <p:cNvCxnSpPr>
              <a:cxnSpLocks/>
            </p:cNvCxnSpPr>
            <p:nvPr/>
          </p:nvCxnSpPr>
          <p:spPr>
            <a:xfrm>
              <a:off x="2578090" y="3130200"/>
              <a:ext cx="378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Gerader Verbinder 20">
              <a:extLst>
                <a:ext uri="{FF2B5EF4-FFF2-40B4-BE49-F238E27FC236}">
                  <a16:creationId xmlns:a16="http://schemas.microsoft.com/office/drawing/2014/main" id="{79916798-2C14-68B0-85F3-EE8C260193A2}"/>
                </a:ext>
              </a:extLst>
            </p:cNvPr>
            <p:cNvCxnSpPr>
              <a:cxnSpLocks/>
            </p:cNvCxnSpPr>
            <p:nvPr/>
          </p:nvCxnSpPr>
          <p:spPr>
            <a:xfrm>
              <a:off x="2578090" y="3391457"/>
              <a:ext cx="378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Gerader Verbinder 20">
              <a:extLst>
                <a:ext uri="{FF2B5EF4-FFF2-40B4-BE49-F238E27FC236}">
                  <a16:creationId xmlns:a16="http://schemas.microsoft.com/office/drawing/2014/main" id="{16BE79DA-795B-F5A2-AD05-61F24E25F0D0}"/>
                </a:ext>
              </a:extLst>
            </p:cNvPr>
            <p:cNvCxnSpPr>
              <a:cxnSpLocks/>
            </p:cNvCxnSpPr>
            <p:nvPr/>
          </p:nvCxnSpPr>
          <p:spPr>
            <a:xfrm>
              <a:off x="2578090" y="3675766"/>
              <a:ext cx="378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Gerader Verbinder 20">
              <a:extLst>
                <a:ext uri="{FF2B5EF4-FFF2-40B4-BE49-F238E27FC236}">
                  <a16:creationId xmlns:a16="http://schemas.microsoft.com/office/drawing/2014/main" id="{E5A17754-99C6-250A-6041-C749B6D686BC}"/>
                </a:ext>
              </a:extLst>
            </p:cNvPr>
            <p:cNvCxnSpPr>
              <a:cxnSpLocks/>
            </p:cNvCxnSpPr>
            <p:nvPr/>
          </p:nvCxnSpPr>
          <p:spPr>
            <a:xfrm>
              <a:off x="2578090" y="3975443"/>
              <a:ext cx="378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43" name="Grafik 42">
            <a:extLst>
              <a:ext uri="{FF2B5EF4-FFF2-40B4-BE49-F238E27FC236}">
                <a16:creationId xmlns:a16="http://schemas.microsoft.com/office/drawing/2014/main" id="{F9BBCB21-D701-77F7-5978-378D2058CB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9432" y="1452510"/>
            <a:ext cx="203135" cy="223449"/>
          </a:xfrm>
          <a:prstGeom prst="rect">
            <a:avLst/>
          </a:prstGeom>
        </p:spPr>
      </p:pic>
      <p:pic>
        <p:nvPicPr>
          <p:cNvPr id="44" name="Grafik 43">
            <a:extLst>
              <a:ext uri="{FF2B5EF4-FFF2-40B4-BE49-F238E27FC236}">
                <a16:creationId xmlns:a16="http://schemas.microsoft.com/office/drawing/2014/main" id="{C7107E52-9399-32C8-DB26-2FE4C0626F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9432" y="1752187"/>
            <a:ext cx="203135" cy="223449"/>
          </a:xfrm>
          <a:prstGeom prst="rect">
            <a:avLst/>
          </a:prstGeom>
        </p:spPr>
      </p:pic>
      <p:pic>
        <p:nvPicPr>
          <p:cNvPr id="45" name="Grafik 44">
            <a:extLst>
              <a:ext uri="{FF2B5EF4-FFF2-40B4-BE49-F238E27FC236}">
                <a16:creationId xmlns:a16="http://schemas.microsoft.com/office/drawing/2014/main" id="{674BFD62-8651-9DB4-335A-1F9DFC2FA3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9432" y="2028812"/>
            <a:ext cx="203135" cy="223449"/>
          </a:xfrm>
          <a:prstGeom prst="rect">
            <a:avLst/>
          </a:prstGeom>
        </p:spPr>
      </p:pic>
      <p:pic>
        <p:nvPicPr>
          <p:cNvPr id="46" name="Grafik 45">
            <a:extLst>
              <a:ext uri="{FF2B5EF4-FFF2-40B4-BE49-F238E27FC236}">
                <a16:creationId xmlns:a16="http://schemas.microsoft.com/office/drawing/2014/main" id="{8C2FBEEC-83C4-2AD8-7A17-7D0292C5D1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9432" y="2305437"/>
            <a:ext cx="203135" cy="223449"/>
          </a:xfrm>
          <a:prstGeom prst="rect">
            <a:avLst/>
          </a:prstGeom>
        </p:spPr>
      </p:pic>
      <p:pic>
        <p:nvPicPr>
          <p:cNvPr id="47" name="Grafik 46">
            <a:extLst>
              <a:ext uri="{FF2B5EF4-FFF2-40B4-BE49-F238E27FC236}">
                <a16:creationId xmlns:a16="http://schemas.microsoft.com/office/drawing/2014/main" id="{8A0813E0-D969-0AAB-1B66-F09373CE36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9432" y="2597430"/>
            <a:ext cx="203135" cy="223449"/>
          </a:xfrm>
          <a:prstGeom prst="rect">
            <a:avLst/>
          </a:prstGeom>
        </p:spPr>
      </p:pic>
      <p:pic>
        <p:nvPicPr>
          <p:cNvPr id="48" name="Grafik 47">
            <a:extLst>
              <a:ext uri="{FF2B5EF4-FFF2-40B4-BE49-F238E27FC236}">
                <a16:creationId xmlns:a16="http://schemas.microsoft.com/office/drawing/2014/main" id="{B9C5544F-6ADD-B68A-08DC-3FA28EB8D0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9432" y="2881739"/>
            <a:ext cx="203135" cy="223449"/>
          </a:xfrm>
          <a:prstGeom prst="rect">
            <a:avLst/>
          </a:prstGeom>
        </p:spPr>
      </p:pic>
      <p:pic>
        <p:nvPicPr>
          <p:cNvPr id="49" name="Grafik 48">
            <a:extLst>
              <a:ext uri="{FF2B5EF4-FFF2-40B4-BE49-F238E27FC236}">
                <a16:creationId xmlns:a16="http://schemas.microsoft.com/office/drawing/2014/main" id="{93EE004A-54A9-B407-8C55-6A8BCF81DD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9432" y="3158364"/>
            <a:ext cx="203135" cy="223449"/>
          </a:xfrm>
          <a:prstGeom prst="rect">
            <a:avLst/>
          </a:prstGeom>
        </p:spPr>
      </p:pic>
      <p:pic>
        <p:nvPicPr>
          <p:cNvPr id="50" name="Grafik 49">
            <a:extLst>
              <a:ext uri="{FF2B5EF4-FFF2-40B4-BE49-F238E27FC236}">
                <a16:creationId xmlns:a16="http://schemas.microsoft.com/office/drawing/2014/main" id="{3932EEF4-441C-4148-E218-1E6C84B373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9432" y="3427305"/>
            <a:ext cx="203135" cy="223449"/>
          </a:xfrm>
          <a:prstGeom prst="rect">
            <a:avLst/>
          </a:prstGeom>
        </p:spPr>
      </p:pic>
      <p:pic>
        <p:nvPicPr>
          <p:cNvPr id="51" name="Grafik 50">
            <a:extLst>
              <a:ext uri="{FF2B5EF4-FFF2-40B4-BE49-F238E27FC236}">
                <a16:creationId xmlns:a16="http://schemas.microsoft.com/office/drawing/2014/main" id="{994A76F8-68A7-325C-939D-A4C9365A30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9432" y="3719299"/>
            <a:ext cx="203135" cy="223449"/>
          </a:xfrm>
          <a:prstGeom prst="rect">
            <a:avLst/>
          </a:prstGeom>
        </p:spPr>
      </p:pic>
      <p:pic>
        <p:nvPicPr>
          <p:cNvPr id="52" name="Grafik 51">
            <a:extLst>
              <a:ext uri="{FF2B5EF4-FFF2-40B4-BE49-F238E27FC236}">
                <a16:creationId xmlns:a16="http://schemas.microsoft.com/office/drawing/2014/main" id="{4A578EB0-591E-7290-5EC4-3A03C97F5A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9432" y="4018976"/>
            <a:ext cx="203135" cy="223449"/>
          </a:xfrm>
          <a:prstGeom prst="rect">
            <a:avLst/>
          </a:prstGeom>
        </p:spPr>
      </p:pic>
      <p:pic>
        <p:nvPicPr>
          <p:cNvPr id="53" name="Grafik 52">
            <a:extLst>
              <a:ext uri="{FF2B5EF4-FFF2-40B4-BE49-F238E27FC236}">
                <a16:creationId xmlns:a16="http://schemas.microsoft.com/office/drawing/2014/main" id="{0A792128-B7BE-E1FF-D514-47D20C6D8A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87324" y="1452510"/>
            <a:ext cx="203135" cy="223449"/>
          </a:xfrm>
          <a:prstGeom prst="rect">
            <a:avLst/>
          </a:prstGeom>
        </p:spPr>
      </p:pic>
      <p:pic>
        <p:nvPicPr>
          <p:cNvPr id="54" name="Grafik 53">
            <a:extLst>
              <a:ext uri="{FF2B5EF4-FFF2-40B4-BE49-F238E27FC236}">
                <a16:creationId xmlns:a16="http://schemas.microsoft.com/office/drawing/2014/main" id="{D9836CA3-0344-98F9-EFC3-98E62C12F0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87324" y="1752187"/>
            <a:ext cx="203135" cy="223449"/>
          </a:xfrm>
          <a:prstGeom prst="rect">
            <a:avLst/>
          </a:prstGeom>
        </p:spPr>
      </p:pic>
      <p:pic>
        <p:nvPicPr>
          <p:cNvPr id="55" name="Grafik 54">
            <a:extLst>
              <a:ext uri="{FF2B5EF4-FFF2-40B4-BE49-F238E27FC236}">
                <a16:creationId xmlns:a16="http://schemas.microsoft.com/office/drawing/2014/main" id="{D761B9A8-F3CA-07CE-68AF-B844CF8780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87324" y="2028812"/>
            <a:ext cx="203135" cy="223449"/>
          </a:xfrm>
          <a:prstGeom prst="rect">
            <a:avLst/>
          </a:prstGeom>
        </p:spPr>
      </p:pic>
      <p:pic>
        <p:nvPicPr>
          <p:cNvPr id="56" name="Grafik 55">
            <a:extLst>
              <a:ext uri="{FF2B5EF4-FFF2-40B4-BE49-F238E27FC236}">
                <a16:creationId xmlns:a16="http://schemas.microsoft.com/office/drawing/2014/main" id="{CEF5AD5E-70C5-7C08-5B4E-C1583E67E1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87324" y="2305437"/>
            <a:ext cx="203135" cy="223449"/>
          </a:xfrm>
          <a:prstGeom prst="rect">
            <a:avLst/>
          </a:prstGeom>
        </p:spPr>
      </p:pic>
      <p:pic>
        <p:nvPicPr>
          <p:cNvPr id="57" name="Grafik 56">
            <a:extLst>
              <a:ext uri="{FF2B5EF4-FFF2-40B4-BE49-F238E27FC236}">
                <a16:creationId xmlns:a16="http://schemas.microsoft.com/office/drawing/2014/main" id="{532D0066-E7D3-75A1-4ABD-82B50FF7EB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87324" y="2597430"/>
            <a:ext cx="203135" cy="223449"/>
          </a:xfrm>
          <a:prstGeom prst="rect">
            <a:avLst/>
          </a:prstGeom>
        </p:spPr>
      </p:pic>
      <p:pic>
        <p:nvPicPr>
          <p:cNvPr id="58" name="Grafik 57">
            <a:extLst>
              <a:ext uri="{FF2B5EF4-FFF2-40B4-BE49-F238E27FC236}">
                <a16:creationId xmlns:a16="http://schemas.microsoft.com/office/drawing/2014/main" id="{9DD51899-4C36-85B4-B786-AB45311D33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87324" y="2881739"/>
            <a:ext cx="203135" cy="223449"/>
          </a:xfrm>
          <a:prstGeom prst="rect">
            <a:avLst/>
          </a:prstGeom>
        </p:spPr>
      </p:pic>
      <p:pic>
        <p:nvPicPr>
          <p:cNvPr id="60" name="Grafik 59">
            <a:extLst>
              <a:ext uri="{FF2B5EF4-FFF2-40B4-BE49-F238E27FC236}">
                <a16:creationId xmlns:a16="http://schemas.microsoft.com/office/drawing/2014/main" id="{A379866A-6EB4-1EA5-AADD-3AB2FD39ED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77350" y="3434129"/>
            <a:ext cx="154532" cy="206042"/>
          </a:xfrm>
          <a:prstGeom prst="rect">
            <a:avLst/>
          </a:prstGeom>
        </p:spPr>
      </p:pic>
      <p:pic>
        <p:nvPicPr>
          <p:cNvPr id="62" name="Grafik 61">
            <a:extLst>
              <a:ext uri="{FF2B5EF4-FFF2-40B4-BE49-F238E27FC236}">
                <a16:creationId xmlns:a16="http://schemas.microsoft.com/office/drawing/2014/main" id="{B1573B0E-3824-99F6-7337-D607C11A81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77350" y="3726122"/>
            <a:ext cx="154532" cy="206042"/>
          </a:xfrm>
          <a:prstGeom prst="rect">
            <a:avLst/>
          </a:prstGeom>
        </p:spPr>
      </p:pic>
      <p:pic>
        <p:nvPicPr>
          <p:cNvPr id="63" name="Grafik 62">
            <a:extLst>
              <a:ext uri="{FF2B5EF4-FFF2-40B4-BE49-F238E27FC236}">
                <a16:creationId xmlns:a16="http://schemas.microsoft.com/office/drawing/2014/main" id="{48F06889-8C83-EA49-F7F6-F513C52FB5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77350" y="4025799"/>
            <a:ext cx="154532" cy="206042"/>
          </a:xfrm>
          <a:prstGeom prst="rect">
            <a:avLst/>
          </a:prstGeom>
        </p:spPr>
      </p:pic>
      <p:pic>
        <p:nvPicPr>
          <p:cNvPr id="61" name="Grafik 60">
            <a:extLst>
              <a:ext uri="{FF2B5EF4-FFF2-40B4-BE49-F238E27FC236}">
                <a16:creationId xmlns:a16="http://schemas.microsoft.com/office/drawing/2014/main" id="{4E1F9100-844E-DCF6-6C24-1D67B0A8B3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99404" y="3161905"/>
            <a:ext cx="203135" cy="223449"/>
          </a:xfrm>
          <a:prstGeom prst="rect">
            <a:avLst/>
          </a:prstGeom>
        </p:spPr>
      </p:pic>
    </p:spTree>
    <p:extLst>
      <p:ext uri="{BB962C8B-B14F-4D97-AF65-F5344CB8AC3E}">
        <p14:creationId xmlns:p14="http://schemas.microsoft.com/office/powerpoint/2010/main" val="2526307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Bildplatzhalter 33" descr="Ein Bild, das Wasser, draußen, Person, jung enthält.&#10;&#10;Automatisch generierte Beschreibung">
            <a:extLst>
              <a:ext uri="{FF2B5EF4-FFF2-40B4-BE49-F238E27FC236}">
                <a16:creationId xmlns:a16="http://schemas.microsoft.com/office/drawing/2014/main" id="{7A7F1EC8-FB5E-0A7C-EA03-6C6DF6FE676F}"/>
              </a:ext>
            </a:extLst>
          </p:cNvPr>
          <p:cNvPicPr>
            <a:picLocks noGrp="1" noChangeAspect="1"/>
          </p:cNvPicPr>
          <p:nvPr>
            <p:ph type="pic" sz="quarter" idx="14"/>
          </p:nvPr>
        </p:nvPicPr>
        <p:blipFill rotWithShape="1">
          <a:blip r:embed="rId3"/>
          <a:srcRect l="24077" r="40471"/>
          <a:stretch/>
        </p:blipFill>
        <p:spPr>
          <a:xfrm>
            <a:off x="6407997" y="0"/>
            <a:ext cx="2736000" cy="5143500"/>
          </a:xfrm>
        </p:spPr>
      </p:pic>
      <p:sp>
        <p:nvSpPr>
          <p:cNvPr id="68" name="Textplatzhalter 67">
            <a:extLst>
              <a:ext uri="{FF2B5EF4-FFF2-40B4-BE49-F238E27FC236}">
                <a16:creationId xmlns:a16="http://schemas.microsoft.com/office/drawing/2014/main" id="{CEC62F41-DDDA-35A3-A6C1-FECE89717F07}"/>
              </a:ext>
            </a:extLst>
          </p:cNvPr>
          <p:cNvSpPr>
            <a:spLocks noGrp="1"/>
          </p:cNvSpPr>
          <p:nvPr>
            <p:ph type="body" sz="quarter" idx="18"/>
          </p:nvPr>
        </p:nvSpPr>
        <p:spPr/>
        <p:txBody>
          <a:bodyPr/>
          <a:lstStyle/>
          <a:p>
            <a:r>
              <a:rPr lang="de-DE" err="1"/>
              <a:t>FreeStyle</a:t>
            </a:r>
            <a:r>
              <a:rPr lang="de-DE"/>
              <a:t> Libre 3: Produkteigenschaften</a:t>
            </a:r>
          </a:p>
        </p:txBody>
      </p:sp>
      <p:sp>
        <p:nvSpPr>
          <p:cNvPr id="69" name="Textplatzhalter 68">
            <a:extLst>
              <a:ext uri="{FF2B5EF4-FFF2-40B4-BE49-F238E27FC236}">
                <a16:creationId xmlns:a16="http://schemas.microsoft.com/office/drawing/2014/main" id="{21286297-B535-AA40-C5B2-5252A70BC06C}"/>
              </a:ext>
            </a:extLst>
          </p:cNvPr>
          <p:cNvSpPr>
            <a:spLocks noGrp="1"/>
          </p:cNvSpPr>
          <p:nvPr>
            <p:ph type="body" sz="quarter" idx="19"/>
          </p:nvPr>
        </p:nvSpPr>
        <p:spPr>
          <a:xfrm>
            <a:off x="1122954" y="1229187"/>
            <a:ext cx="5034817" cy="390525"/>
          </a:xfrm>
        </p:spPr>
        <p:txBody>
          <a:bodyPr/>
          <a:lstStyle/>
          <a:p>
            <a:pPr>
              <a:lnSpc>
                <a:spcPts val="1680"/>
              </a:lnSpc>
              <a:spcAft>
                <a:spcPts val="2200"/>
              </a:spcAft>
            </a:pPr>
            <a:r>
              <a:rPr lang="de-DE" sz="1200" b="0" cap="none">
                <a:solidFill>
                  <a:schemeClr val="tx1"/>
                </a:solidFill>
                <a:latin typeface="Georgia" panose="02040502050405020303" pitchFamily="18" charset="0"/>
              </a:rPr>
              <a:t>Kein </a:t>
            </a:r>
            <a:r>
              <a:rPr lang="de-DE" sz="1200" b="0" cap="none" err="1">
                <a:solidFill>
                  <a:schemeClr val="tx1"/>
                </a:solidFill>
                <a:latin typeface="Georgia" panose="02040502050405020303" pitchFamily="18" charset="0"/>
              </a:rPr>
              <a:t>routinehaftes</a:t>
            </a:r>
            <a:r>
              <a:rPr lang="de-DE" sz="1200" b="0" cap="none">
                <a:solidFill>
                  <a:schemeClr val="tx1"/>
                </a:solidFill>
                <a:latin typeface="Georgia" panose="02040502050405020303" pitchFamily="18" charset="0"/>
              </a:rPr>
              <a:t> Fingerstechen</a:t>
            </a:r>
            <a:r>
              <a:rPr lang="de-DE" sz="1200" b="0" cap="none" baseline="30000">
                <a:solidFill>
                  <a:schemeClr val="tx1"/>
                </a:solidFill>
                <a:latin typeface="Georgia" panose="02040502050405020303" pitchFamily="18" charset="0"/>
              </a:rPr>
              <a:t>1,2</a:t>
            </a:r>
            <a:r>
              <a:rPr lang="de-DE" sz="1200" b="0" cap="none">
                <a:solidFill>
                  <a:schemeClr val="tx1"/>
                </a:solidFill>
                <a:latin typeface="Georgia" panose="02040502050405020303" pitchFamily="18" charset="0"/>
              </a:rPr>
              <a:t> mehr </a:t>
            </a:r>
            <a:br>
              <a:rPr lang="de-DE" sz="1200" b="0" cap="none">
                <a:solidFill>
                  <a:schemeClr val="tx1"/>
                </a:solidFill>
                <a:latin typeface="Georgia" panose="02040502050405020303" pitchFamily="18" charset="0"/>
              </a:rPr>
            </a:br>
            <a:r>
              <a:rPr lang="de-DE" sz="1200" b="0" cap="none">
                <a:solidFill>
                  <a:schemeClr val="tx1"/>
                </a:solidFill>
                <a:latin typeface="Georgia" panose="02040502050405020303" pitchFamily="18" charset="0"/>
              </a:rPr>
              <a:t>erforderlich.</a:t>
            </a:r>
          </a:p>
          <a:p>
            <a:pPr>
              <a:lnSpc>
                <a:spcPts val="1680"/>
              </a:lnSpc>
              <a:spcAft>
                <a:spcPts val="2200"/>
              </a:spcAft>
            </a:pPr>
            <a:r>
              <a:rPr lang="de-DE" sz="1200" b="0" cap="none">
                <a:solidFill>
                  <a:schemeClr val="tx1"/>
                </a:solidFill>
                <a:latin typeface="Georgia" panose="02040502050405020303" pitchFamily="18" charset="0"/>
              </a:rPr>
              <a:t>Der Sensor kann bis zu 14 Tage lang Tag</a:t>
            </a:r>
            <a:r>
              <a:rPr lang="de-DE" sz="1200" b="0" cap="none" baseline="30000">
                <a:solidFill>
                  <a:schemeClr val="tx1"/>
                </a:solidFill>
                <a:latin typeface="Georgia" panose="02040502050405020303" pitchFamily="18" charset="0"/>
              </a:rPr>
              <a:t>1</a:t>
            </a:r>
            <a:r>
              <a:rPr lang="de-DE" sz="1200" b="0" cap="none">
                <a:solidFill>
                  <a:schemeClr val="tx1"/>
                </a:solidFill>
                <a:latin typeface="Georgia" panose="02040502050405020303" pitchFamily="18" charset="0"/>
              </a:rPr>
              <a:t> und </a:t>
            </a:r>
            <a:br>
              <a:rPr lang="de-DE" sz="1200" b="0" cap="none">
                <a:solidFill>
                  <a:schemeClr val="tx1"/>
                </a:solidFill>
                <a:latin typeface="Georgia" panose="02040502050405020303" pitchFamily="18" charset="0"/>
              </a:rPr>
            </a:br>
            <a:r>
              <a:rPr lang="de-DE" sz="1200" b="0" cap="none">
                <a:solidFill>
                  <a:schemeClr val="tx1"/>
                </a:solidFill>
                <a:latin typeface="Georgia" panose="02040502050405020303" pitchFamily="18" charset="0"/>
              </a:rPr>
              <a:t>Nacht getragen werden.</a:t>
            </a:r>
          </a:p>
          <a:p>
            <a:pPr>
              <a:lnSpc>
                <a:spcPts val="1680"/>
              </a:lnSpc>
              <a:spcAft>
                <a:spcPts val="2200"/>
              </a:spcAft>
            </a:pPr>
            <a:r>
              <a:rPr lang="de-DE" sz="1200" b="0" cap="none">
                <a:solidFill>
                  <a:schemeClr val="tx1"/>
                </a:solidFill>
                <a:latin typeface="Georgia" panose="02040502050405020303" pitchFamily="18" charset="0"/>
              </a:rPr>
              <a:t>Er misst und speichert automatisch jede Minute</a:t>
            </a:r>
            <a:r>
              <a:rPr lang="de-DE" sz="1200" b="0" cap="none" baseline="30000">
                <a:solidFill>
                  <a:schemeClr val="tx1"/>
                </a:solidFill>
                <a:latin typeface="Georgia" panose="02040502050405020303" pitchFamily="18" charset="0"/>
              </a:rPr>
              <a:t>3</a:t>
            </a:r>
            <a:r>
              <a:rPr lang="de-DE" sz="1200" b="0" cap="none">
                <a:solidFill>
                  <a:schemeClr val="tx1"/>
                </a:solidFill>
                <a:latin typeface="Georgia" panose="02040502050405020303" pitchFamily="18" charset="0"/>
              </a:rPr>
              <a:t> </a:t>
            </a:r>
            <a:br>
              <a:rPr lang="de-DE" sz="1200" b="0" cap="none">
                <a:solidFill>
                  <a:schemeClr val="tx1"/>
                </a:solidFill>
                <a:latin typeface="Georgia" panose="02040502050405020303" pitchFamily="18" charset="0"/>
              </a:rPr>
            </a:br>
            <a:r>
              <a:rPr lang="de-DE" sz="1200" b="0" cap="none">
                <a:solidFill>
                  <a:schemeClr val="tx1"/>
                </a:solidFill>
                <a:latin typeface="Georgia" panose="02040502050405020303" pitchFamily="18" charset="0"/>
              </a:rPr>
              <a:t>den Zuckerwert – auch bei Signalverlust</a:t>
            </a:r>
            <a:r>
              <a:rPr lang="de-DE" sz="1200" b="0" cap="none" baseline="30000">
                <a:solidFill>
                  <a:schemeClr val="tx1"/>
                </a:solidFill>
                <a:latin typeface="Georgia" panose="02040502050405020303" pitchFamily="18" charset="0"/>
              </a:rPr>
              <a:t>4</a:t>
            </a:r>
            <a:r>
              <a:rPr lang="de-DE" sz="1200" b="0" cap="none">
                <a:solidFill>
                  <a:schemeClr val="tx1"/>
                </a:solidFill>
                <a:latin typeface="Georgia" panose="02040502050405020303" pitchFamily="18" charset="0"/>
              </a:rPr>
              <a:t>.</a:t>
            </a:r>
          </a:p>
          <a:p>
            <a:pPr>
              <a:lnSpc>
                <a:spcPts val="1680"/>
              </a:lnSpc>
              <a:spcAft>
                <a:spcPts val="2200"/>
              </a:spcAft>
              <a:tabLst>
                <a:tab pos="1819275" algn="l"/>
              </a:tabLst>
            </a:pPr>
            <a:r>
              <a:rPr lang="de-DE" sz="1200" b="0" cap="none">
                <a:solidFill>
                  <a:schemeClr val="tx1"/>
                </a:solidFill>
                <a:latin typeface="Georgia" panose="02040502050405020303" pitchFamily="18" charset="0"/>
              </a:rPr>
              <a:t>Der Sensor ist wasserfest und kann beim Baden, </a:t>
            </a:r>
            <a:br>
              <a:rPr lang="de-DE" sz="1200" b="0" cap="none">
                <a:solidFill>
                  <a:schemeClr val="tx1"/>
                </a:solidFill>
                <a:latin typeface="Georgia" panose="02040502050405020303" pitchFamily="18" charset="0"/>
              </a:rPr>
            </a:br>
            <a:r>
              <a:rPr lang="de-DE" sz="1200" b="0" cap="none">
                <a:solidFill>
                  <a:schemeClr val="tx1"/>
                </a:solidFill>
                <a:latin typeface="Georgia" panose="02040502050405020303" pitchFamily="18" charset="0"/>
              </a:rPr>
              <a:t>Duschen und Schwimmen getragen werden.</a:t>
            </a:r>
            <a:r>
              <a:rPr lang="de-DE" sz="1200" b="0" cap="none" baseline="30000">
                <a:solidFill>
                  <a:schemeClr val="tx1"/>
                </a:solidFill>
                <a:latin typeface="Georgia" panose="02040502050405020303" pitchFamily="18" charset="0"/>
              </a:rPr>
              <a:t>5</a:t>
            </a:r>
            <a:endParaRPr lang="de-DE" sz="1200" b="0" cap="none">
              <a:solidFill>
                <a:schemeClr val="tx1"/>
              </a:solidFill>
              <a:latin typeface="Georgia" panose="02040502050405020303" pitchFamily="18" charset="0"/>
            </a:endParaRPr>
          </a:p>
          <a:p>
            <a:pPr>
              <a:lnSpc>
                <a:spcPts val="1680"/>
              </a:lnSpc>
              <a:spcAft>
                <a:spcPts val="2200"/>
              </a:spcAft>
            </a:pPr>
            <a:endParaRPr lang="de-DE" sz="1200" b="0" cap="none">
              <a:solidFill>
                <a:schemeClr val="tx1"/>
              </a:solidFill>
              <a:latin typeface="Georgia" panose="02040502050405020303" pitchFamily="18" charset="0"/>
            </a:endParaRPr>
          </a:p>
        </p:txBody>
      </p:sp>
      <p:sp>
        <p:nvSpPr>
          <p:cNvPr id="4" name="Datumsplatzhalter 3">
            <a:extLst>
              <a:ext uri="{FF2B5EF4-FFF2-40B4-BE49-F238E27FC236}">
                <a16:creationId xmlns:a16="http://schemas.microsoft.com/office/drawing/2014/main" id="{C4BB3BF5-068D-A39D-9F7D-9E4DB24249B6}"/>
              </a:ext>
            </a:extLst>
          </p:cNvPr>
          <p:cNvSpPr>
            <a:spLocks noGrp="1"/>
          </p:cNvSpPr>
          <p:nvPr>
            <p:ph type="dt" sz="half" idx="21"/>
          </p:nvPr>
        </p:nvSpPr>
        <p:spPr/>
        <p:txBody>
          <a:bodyPr/>
          <a:lstStyle/>
          <a:p>
            <a:fld id="{7D3A8960-D84E-E043-8A75-1A06BF66A42D}" type="datetime1">
              <a:rPr lang="de-DE" smtClean="0"/>
              <a:t>16.04.24</a:t>
            </a:fld>
            <a:endParaRPr lang="en-IN"/>
          </a:p>
        </p:txBody>
      </p:sp>
      <p:sp>
        <p:nvSpPr>
          <p:cNvPr id="8" name="Foliennummernplatzhalter 7">
            <a:extLst>
              <a:ext uri="{FF2B5EF4-FFF2-40B4-BE49-F238E27FC236}">
                <a16:creationId xmlns:a16="http://schemas.microsoft.com/office/drawing/2014/main" id="{449296F9-096C-AAE2-5A19-4855A116DFF0}"/>
              </a:ext>
            </a:extLst>
          </p:cNvPr>
          <p:cNvSpPr>
            <a:spLocks noGrp="1"/>
          </p:cNvSpPr>
          <p:nvPr>
            <p:ph type="sldNum" sz="quarter" idx="23"/>
          </p:nvPr>
        </p:nvSpPr>
        <p:spPr/>
        <p:txBody>
          <a:bodyPr/>
          <a:lstStyle/>
          <a:p>
            <a:pPr>
              <a:defRPr/>
            </a:pPr>
            <a:r>
              <a:rPr lang="en-IN"/>
              <a:t>|    </a:t>
            </a:r>
            <a:fld id="{7B2119CD-3B2D-4CEB-B404-D2E3F8CD6D69}" type="slidenum">
              <a:rPr lang="en-IN" smtClean="0"/>
              <a:pPr>
                <a:defRPr/>
              </a:pPr>
              <a:t>9</a:t>
            </a:fld>
            <a:endParaRPr lang="en-IN"/>
          </a:p>
        </p:txBody>
      </p:sp>
      <p:sp>
        <p:nvSpPr>
          <p:cNvPr id="21" name="Titel 20">
            <a:extLst>
              <a:ext uri="{FF2B5EF4-FFF2-40B4-BE49-F238E27FC236}">
                <a16:creationId xmlns:a16="http://schemas.microsoft.com/office/drawing/2014/main" id="{937B2E49-6395-2636-57E8-B037CCA97176}"/>
              </a:ext>
            </a:extLst>
          </p:cNvPr>
          <p:cNvSpPr>
            <a:spLocks noGrp="1"/>
          </p:cNvSpPr>
          <p:nvPr>
            <p:ph type="title"/>
          </p:nvPr>
        </p:nvSpPr>
        <p:spPr/>
        <p:txBody>
          <a:bodyPr/>
          <a:lstStyle/>
          <a:p>
            <a:r>
              <a:rPr lang="de-DE"/>
              <a:t>Der Sensor</a:t>
            </a:r>
          </a:p>
        </p:txBody>
      </p:sp>
      <p:sp>
        <p:nvSpPr>
          <p:cNvPr id="5" name="Fußzeilenplatzhalter 3">
            <a:extLst>
              <a:ext uri="{FF2B5EF4-FFF2-40B4-BE49-F238E27FC236}">
                <a16:creationId xmlns:a16="http://schemas.microsoft.com/office/drawing/2014/main" id="{9E6FDB24-4D90-A9FC-3BAC-BEC792EEA97D}"/>
              </a:ext>
            </a:extLst>
          </p:cNvPr>
          <p:cNvSpPr>
            <a:spLocks noGrp="1"/>
          </p:cNvSpPr>
          <p:nvPr>
            <p:ph type="ftr" sz="quarter" idx="17"/>
          </p:nvPr>
        </p:nvSpPr>
        <p:spPr/>
        <p:txBody>
          <a:bodyPr/>
          <a:lstStyle/>
          <a:p>
            <a:r>
              <a:rPr lang="de-DE" dirty="0"/>
              <a:t>© 2024 Abbott | ADC-78239 v4.0 | Geschützt und vertraulich - nicht verbreiten</a:t>
            </a:r>
            <a:endParaRPr lang="en-US" dirty="0"/>
          </a:p>
        </p:txBody>
      </p:sp>
      <p:sp>
        <p:nvSpPr>
          <p:cNvPr id="15" name="Textplatzhalter 14">
            <a:extLst>
              <a:ext uri="{FF2B5EF4-FFF2-40B4-BE49-F238E27FC236}">
                <a16:creationId xmlns:a16="http://schemas.microsoft.com/office/drawing/2014/main" id="{F258CC36-4B5D-26C1-743C-BB98E26F3776}"/>
              </a:ext>
            </a:extLst>
          </p:cNvPr>
          <p:cNvSpPr>
            <a:spLocks noGrp="1"/>
          </p:cNvSpPr>
          <p:nvPr>
            <p:ph type="body" sz="quarter" idx="24"/>
          </p:nvPr>
        </p:nvSpPr>
        <p:spPr>
          <a:xfrm>
            <a:off x="495237" y="4471988"/>
            <a:ext cx="5474446" cy="308464"/>
          </a:xfrm>
        </p:spPr>
        <p:txBody>
          <a:bodyPr/>
          <a:lstStyle/>
          <a:p>
            <a:br>
              <a:rPr lang="de-DE" b="1"/>
            </a:br>
            <a:r>
              <a:rPr lang="de-DE" b="1"/>
              <a:t>1. </a:t>
            </a:r>
            <a:r>
              <a:rPr lang="de-DE"/>
              <a:t>Das Setzen eines Sensors erfordert ein Einführen des Sensorfilaments unter die Haut. Der Sensor kann bis zu 14 Tage lang getragen werden. </a:t>
            </a:r>
            <a:r>
              <a:rPr lang="de-DE" b="1"/>
              <a:t>2. </a:t>
            </a:r>
            <a:r>
              <a:rPr lang="de-DE"/>
              <a:t>Eine zusätzliche Prüfung der Glukosewerte mittels eines Blutzucker-Messgeräts ist erforderlich, wenn die Symptome nicht mit den Messwerten oder den Alarmen des Systems übereinstimmen. </a:t>
            </a:r>
            <a:r>
              <a:rPr lang="de-DE" b="1"/>
              <a:t>3. </a:t>
            </a:r>
            <a:r>
              <a:rPr lang="de-DE"/>
              <a:t>Der Sensor ist 60 Minuten nach der Aktivierung für die Glukosemessung bereit. </a:t>
            </a:r>
            <a:r>
              <a:rPr lang="de-DE" b="1"/>
              <a:t>4. </a:t>
            </a:r>
            <a:r>
              <a:rPr lang="de-DE"/>
              <a:t>Der Alarm bei Signalverlust wird automatisch aktiviert, sobald ein Glukose-Alarm zum ersten Mal eingeschaltet wird. Der Alarm bei Signalverlust kann jederzeit aus- und wieder eingeschaltet werden. </a:t>
            </a:r>
            <a:r>
              <a:rPr lang="de-DE" b="1"/>
              <a:t>5. </a:t>
            </a:r>
            <a:r>
              <a:rPr lang="de-DE"/>
              <a:t>Der Sensor ist in bis zu 1 m Wassertiefe für die Dauer von bis zu 30 Minuten wasserfest.</a:t>
            </a:r>
          </a:p>
        </p:txBody>
      </p:sp>
      <p:pic>
        <p:nvPicPr>
          <p:cNvPr id="35" name="Grafik 34">
            <a:extLst>
              <a:ext uri="{FF2B5EF4-FFF2-40B4-BE49-F238E27FC236}">
                <a16:creationId xmlns:a16="http://schemas.microsoft.com/office/drawing/2014/main" id="{83545E0A-D3C2-0D89-B3BC-5682E640A47F}"/>
              </a:ext>
            </a:extLst>
          </p:cNvPr>
          <p:cNvPicPr>
            <a:picLocks noChangeAspect="1"/>
          </p:cNvPicPr>
          <p:nvPr/>
        </p:nvPicPr>
        <p:blipFill>
          <a:blip r:embed="rId4"/>
          <a:stretch>
            <a:fillRect/>
          </a:stretch>
        </p:blipFill>
        <p:spPr>
          <a:xfrm>
            <a:off x="7754087" y="2978420"/>
            <a:ext cx="791033" cy="782724"/>
          </a:xfrm>
          <a:prstGeom prst="rect">
            <a:avLst/>
          </a:prstGeom>
        </p:spPr>
      </p:pic>
      <p:grpSp>
        <p:nvGrpSpPr>
          <p:cNvPr id="36" name="Gruppieren 35">
            <a:extLst>
              <a:ext uri="{FF2B5EF4-FFF2-40B4-BE49-F238E27FC236}">
                <a16:creationId xmlns:a16="http://schemas.microsoft.com/office/drawing/2014/main" id="{69C69121-0573-C26F-75FD-16C255C49F00}"/>
              </a:ext>
            </a:extLst>
          </p:cNvPr>
          <p:cNvGrpSpPr/>
          <p:nvPr/>
        </p:nvGrpSpPr>
        <p:grpSpPr>
          <a:xfrm>
            <a:off x="6661138" y="2318940"/>
            <a:ext cx="1038844" cy="920590"/>
            <a:chOff x="7171412" y="2808311"/>
            <a:chExt cx="1038844" cy="920590"/>
          </a:xfrm>
        </p:grpSpPr>
        <p:pic>
          <p:nvPicPr>
            <p:cNvPr id="37" name="Grafik 36">
              <a:extLst>
                <a:ext uri="{FF2B5EF4-FFF2-40B4-BE49-F238E27FC236}">
                  <a16:creationId xmlns:a16="http://schemas.microsoft.com/office/drawing/2014/main" id="{E21C44F0-28E6-8366-2279-13919CFB96D3}"/>
                </a:ext>
              </a:extLst>
            </p:cNvPr>
            <p:cNvPicPr>
              <a:picLocks noChangeAspect="1"/>
            </p:cNvPicPr>
            <p:nvPr/>
          </p:nvPicPr>
          <p:blipFill>
            <a:blip r:embed="rId5"/>
            <a:stretch>
              <a:fillRect/>
            </a:stretch>
          </p:blipFill>
          <p:spPr>
            <a:xfrm>
              <a:off x="7171412" y="2808311"/>
              <a:ext cx="918212" cy="781814"/>
            </a:xfrm>
            <a:prstGeom prst="rect">
              <a:avLst/>
            </a:prstGeom>
          </p:spPr>
        </p:pic>
        <p:grpSp>
          <p:nvGrpSpPr>
            <p:cNvPr id="38" name="Gruppieren 37">
              <a:extLst>
                <a:ext uri="{FF2B5EF4-FFF2-40B4-BE49-F238E27FC236}">
                  <a16:creationId xmlns:a16="http://schemas.microsoft.com/office/drawing/2014/main" id="{9FC0BB57-A904-0A0A-3E36-802F53496D41}"/>
                </a:ext>
              </a:extLst>
            </p:cNvPr>
            <p:cNvGrpSpPr/>
            <p:nvPr/>
          </p:nvGrpSpPr>
          <p:grpSpPr>
            <a:xfrm>
              <a:off x="7630518" y="3420796"/>
              <a:ext cx="579738" cy="308105"/>
              <a:chOff x="8935278" y="3522204"/>
              <a:chExt cx="579738" cy="308105"/>
            </a:xfrm>
          </p:grpSpPr>
          <p:cxnSp>
            <p:nvCxnSpPr>
              <p:cNvPr id="39" name="Gerader Verbinder 47">
                <a:extLst>
                  <a:ext uri="{FF2B5EF4-FFF2-40B4-BE49-F238E27FC236}">
                    <a16:creationId xmlns:a16="http://schemas.microsoft.com/office/drawing/2014/main" id="{43DBBD27-D75A-B5C2-549F-45AF9C2120B6}"/>
                  </a:ext>
                </a:extLst>
              </p:cNvPr>
              <p:cNvCxnSpPr>
                <a:cxnSpLocks/>
              </p:cNvCxnSpPr>
              <p:nvPr/>
            </p:nvCxnSpPr>
            <p:spPr>
              <a:xfrm>
                <a:off x="8935278" y="3522204"/>
                <a:ext cx="91184" cy="15914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Gerader Verbinder 49">
                <a:extLst>
                  <a:ext uri="{FF2B5EF4-FFF2-40B4-BE49-F238E27FC236}">
                    <a16:creationId xmlns:a16="http://schemas.microsoft.com/office/drawing/2014/main" id="{BCC5F6E8-D126-E9A8-9927-0B53FF5A82F4}"/>
                  </a:ext>
                </a:extLst>
              </p:cNvPr>
              <p:cNvCxnSpPr>
                <a:cxnSpLocks/>
              </p:cNvCxnSpPr>
              <p:nvPr/>
            </p:nvCxnSpPr>
            <p:spPr>
              <a:xfrm>
                <a:off x="9026462" y="3681349"/>
                <a:ext cx="488554" cy="14896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pic>
        <p:nvPicPr>
          <p:cNvPr id="44" name="Grafik 43">
            <a:extLst>
              <a:ext uri="{FF2B5EF4-FFF2-40B4-BE49-F238E27FC236}">
                <a16:creationId xmlns:a16="http://schemas.microsoft.com/office/drawing/2014/main" id="{A432162F-DEB3-2222-EE41-A868D9401B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03986" y="1247351"/>
            <a:ext cx="375670" cy="375670"/>
          </a:xfrm>
          <a:prstGeom prst="rect">
            <a:avLst/>
          </a:prstGeom>
        </p:spPr>
      </p:pic>
      <p:pic>
        <p:nvPicPr>
          <p:cNvPr id="45" name="Grafik 44">
            <a:extLst>
              <a:ext uri="{FF2B5EF4-FFF2-40B4-BE49-F238E27FC236}">
                <a16:creationId xmlns:a16="http://schemas.microsoft.com/office/drawing/2014/main" id="{722820A0-A2F6-EB21-215F-0849334E4B3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03986" y="2042529"/>
            <a:ext cx="433292" cy="433292"/>
          </a:xfrm>
          <a:prstGeom prst="rect">
            <a:avLst/>
          </a:prstGeom>
        </p:spPr>
      </p:pic>
      <p:pic>
        <p:nvPicPr>
          <p:cNvPr id="46" name="Grafik 45">
            <a:extLst>
              <a:ext uri="{FF2B5EF4-FFF2-40B4-BE49-F238E27FC236}">
                <a16:creationId xmlns:a16="http://schemas.microsoft.com/office/drawing/2014/main" id="{24818CF5-C015-998D-9623-D1CDE2B3416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84524" y="2798014"/>
            <a:ext cx="433291" cy="433291"/>
          </a:xfrm>
          <a:prstGeom prst="rect">
            <a:avLst/>
          </a:prstGeom>
        </p:spPr>
      </p:pic>
      <p:pic>
        <p:nvPicPr>
          <p:cNvPr id="47" name="Grafik 46">
            <a:extLst>
              <a:ext uri="{FF2B5EF4-FFF2-40B4-BE49-F238E27FC236}">
                <a16:creationId xmlns:a16="http://schemas.microsoft.com/office/drawing/2014/main" id="{B1D6F276-7CF5-D761-962D-3FBE0CE5DA4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03238" y="3581898"/>
            <a:ext cx="434040" cy="434040"/>
          </a:xfrm>
          <a:prstGeom prst="rect">
            <a:avLst/>
          </a:prstGeom>
        </p:spPr>
      </p:pic>
      <p:grpSp>
        <p:nvGrpSpPr>
          <p:cNvPr id="52" name="Gruppieren 51">
            <a:extLst>
              <a:ext uri="{FF2B5EF4-FFF2-40B4-BE49-F238E27FC236}">
                <a16:creationId xmlns:a16="http://schemas.microsoft.com/office/drawing/2014/main" id="{15E6D4C1-8161-C5A0-9665-34AEB37BE60E}"/>
              </a:ext>
            </a:extLst>
          </p:cNvPr>
          <p:cNvGrpSpPr/>
          <p:nvPr/>
        </p:nvGrpSpPr>
        <p:grpSpPr>
          <a:xfrm>
            <a:off x="503238" y="1841647"/>
            <a:ext cx="5474446" cy="1549832"/>
            <a:chOff x="3828081" y="1841647"/>
            <a:chExt cx="4812680" cy="1549832"/>
          </a:xfrm>
        </p:grpSpPr>
        <p:cxnSp>
          <p:nvCxnSpPr>
            <p:cNvPr id="48" name="Gerader Verbinder 21">
              <a:extLst>
                <a:ext uri="{FF2B5EF4-FFF2-40B4-BE49-F238E27FC236}">
                  <a16:creationId xmlns:a16="http://schemas.microsoft.com/office/drawing/2014/main" id="{90C51D52-FDA2-BAF8-AF08-06BD36EEE631}"/>
                </a:ext>
              </a:extLst>
            </p:cNvPr>
            <p:cNvCxnSpPr>
              <a:cxnSpLocks/>
            </p:cNvCxnSpPr>
            <p:nvPr/>
          </p:nvCxnSpPr>
          <p:spPr>
            <a:xfrm>
              <a:off x="3828081" y="1841647"/>
              <a:ext cx="4812680" cy="0"/>
            </a:xfrm>
            <a:prstGeom prst="line">
              <a:avLst/>
            </a:prstGeom>
            <a:noFill/>
            <a:ln w="12700" cap="flat" cmpd="sng" algn="ctr">
              <a:solidFill>
                <a:schemeClr val="accent3"/>
              </a:solidFill>
              <a:prstDash val="solid"/>
            </a:ln>
            <a:effectLst/>
          </p:spPr>
        </p:cxnSp>
        <p:cxnSp>
          <p:nvCxnSpPr>
            <p:cNvPr id="50" name="Gerader Verbinder 21">
              <a:extLst>
                <a:ext uri="{FF2B5EF4-FFF2-40B4-BE49-F238E27FC236}">
                  <a16:creationId xmlns:a16="http://schemas.microsoft.com/office/drawing/2014/main" id="{A0AE7BD6-6707-5392-1C06-9320931877D4}"/>
                </a:ext>
              </a:extLst>
            </p:cNvPr>
            <p:cNvCxnSpPr>
              <a:cxnSpLocks/>
            </p:cNvCxnSpPr>
            <p:nvPr/>
          </p:nvCxnSpPr>
          <p:spPr>
            <a:xfrm>
              <a:off x="3828081" y="2616563"/>
              <a:ext cx="4812680" cy="0"/>
            </a:xfrm>
            <a:prstGeom prst="line">
              <a:avLst/>
            </a:prstGeom>
            <a:noFill/>
            <a:ln w="12700" cap="flat" cmpd="sng" algn="ctr">
              <a:solidFill>
                <a:schemeClr val="accent3"/>
              </a:solidFill>
              <a:prstDash val="solid"/>
            </a:ln>
            <a:effectLst/>
          </p:spPr>
        </p:cxnSp>
        <p:cxnSp>
          <p:nvCxnSpPr>
            <p:cNvPr id="51" name="Gerader Verbinder 21">
              <a:extLst>
                <a:ext uri="{FF2B5EF4-FFF2-40B4-BE49-F238E27FC236}">
                  <a16:creationId xmlns:a16="http://schemas.microsoft.com/office/drawing/2014/main" id="{994B5DB0-8A81-6EED-5A7E-221F3D6FD454}"/>
                </a:ext>
              </a:extLst>
            </p:cNvPr>
            <p:cNvCxnSpPr>
              <a:cxnSpLocks/>
            </p:cNvCxnSpPr>
            <p:nvPr/>
          </p:nvCxnSpPr>
          <p:spPr>
            <a:xfrm>
              <a:off x="3828081" y="3391479"/>
              <a:ext cx="4812680" cy="0"/>
            </a:xfrm>
            <a:prstGeom prst="line">
              <a:avLst/>
            </a:prstGeom>
            <a:noFill/>
            <a:ln w="12700" cap="flat" cmpd="sng" algn="ctr">
              <a:solidFill>
                <a:schemeClr val="accent3"/>
              </a:solidFill>
              <a:prstDash val="solid"/>
            </a:ln>
            <a:effectLst/>
          </p:spPr>
        </p:cxnSp>
      </p:grpSp>
      <p:pic>
        <p:nvPicPr>
          <p:cNvPr id="55" name="Grafik 54">
            <a:extLst>
              <a:ext uri="{FF2B5EF4-FFF2-40B4-BE49-F238E27FC236}">
                <a16:creationId xmlns:a16="http://schemas.microsoft.com/office/drawing/2014/main" id="{DD6A6A3D-47CE-6251-1129-2D2ECB8AEA0A}"/>
              </a:ext>
            </a:extLst>
          </p:cNvPr>
          <p:cNvPicPr>
            <a:picLocks noChangeAspect="1"/>
          </p:cNvPicPr>
          <p:nvPr/>
        </p:nvPicPr>
        <p:blipFill>
          <a:blip r:embed="rId14"/>
          <a:srcRect/>
          <a:stretch/>
        </p:blipFill>
        <p:spPr>
          <a:xfrm flipH="1">
            <a:off x="4663835" y="3112839"/>
            <a:ext cx="1765092" cy="1184337"/>
          </a:xfrm>
          <a:prstGeom prst="rect">
            <a:avLst/>
          </a:prstGeom>
        </p:spPr>
      </p:pic>
      <p:sp>
        <p:nvSpPr>
          <p:cNvPr id="17" name="Textfeld 16">
            <a:extLst>
              <a:ext uri="{FF2B5EF4-FFF2-40B4-BE49-F238E27FC236}">
                <a16:creationId xmlns:a16="http://schemas.microsoft.com/office/drawing/2014/main" id="{14D50681-7FD9-4533-1E3E-3D14787CE337}"/>
              </a:ext>
            </a:extLst>
          </p:cNvPr>
          <p:cNvSpPr txBox="1"/>
          <p:nvPr/>
        </p:nvSpPr>
        <p:spPr>
          <a:xfrm>
            <a:off x="8480323" y="5148487"/>
            <a:ext cx="184731" cy="323165"/>
          </a:xfrm>
          <a:prstGeom prst="rect">
            <a:avLst/>
          </a:prstGeom>
        </p:spPr>
        <p:txBody>
          <a:bodyPr wrap="none" bIns="0" rtlCol="0" anchor="b">
            <a:spAutoFit/>
          </a:bodyPr>
          <a:lstStyle/>
          <a:p>
            <a:pPr algn="l"/>
            <a:endParaRPr lang="de-DE"/>
          </a:p>
        </p:txBody>
      </p:sp>
    </p:spTree>
    <p:extLst>
      <p:ext uri="{BB962C8B-B14F-4D97-AF65-F5344CB8AC3E}">
        <p14:creationId xmlns:p14="http://schemas.microsoft.com/office/powerpoint/2010/main" val="4161719458"/>
      </p:ext>
    </p:extLst>
  </p:cSld>
  <p:clrMapOvr>
    <a:masterClrMapping/>
  </p:clrMapOvr>
</p:sld>
</file>

<file path=ppt/theme/theme1.xml><?xml version="1.0" encoding="utf-8"?>
<a:theme xmlns:a="http://schemas.openxmlformats.org/drawingml/2006/main" name="PPT Basic White_Dec 2020">
  <a:themeElements>
    <a:clrScheme name="Benutzerdefiniert 1">
      <a:dk1>
        <a:srgbClr val="000000"/>
      </a:dk1>
      <a:lt1>
        <a:srgbClr val="FFFFFF"/>
      </a:lt1>
      <a:dk2>
        <a:srgbClr val="E4002B"/>
      </a:dk2>
      <a:lt2>
        <a:srgbClr val="D9D9D6"/>
      </a:lt2>
      <a:accent1>
        <a:srgbClr val="004F71"/>
      </a:accent1>
      <a:accent2>
        <a:srgbClr val="64CCC9"/>
      </a:accent2>
      <a:accent3>
        <a:srgbClr val="009CDE"/>
      </a:accent3>
      <a:accent4>
        <a:srgbClr val="FFD100"/>
      </a:accent4>
      <a:accent5>
        <a:srgbClr val="470A68"/>
      </a:accent5>
      <a:accent6>
        <a:srgbClr val="00B140"/>
      </a:accent6>
      <a:hlink>
        <a:srgbClr val="009CDE"/>
      </a:hlink>
      <a:folHlink>
        <a:srgbClr val="63666A"/>
      </a:folHlink>
    </a:clrScheme>
    <a:fontScheme name="Abbot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bodyPr bIns="0" anchor="b"/>
      <a:lstStyle>
        <a:defPPr algn="l">
          <a:defRPr dirty="0" smtClean="0"/>
        </a:defPPr>
      </a:lstStyle>
    </a:txDef>
  </a:objectDefaults>
  <a:extraClrSchemeLst/>
  <a:extLst>
    <a:ext uri="{05A4C25C-085E-4340-85A3-A5531E510DB2}">
      <thm15:themeFamily xmlns:thm15="http://schemas.microsoft.com/office/thememl/2012/main" name="PPT_16x9_Dec_2020_ABT_Primary_Template_Basic_Blue-Purple.potx" id="{173F3A8B-7306-48AF-8FED-6D4C0BA67F7D}" vid="{EC90C983-3E87-4402-BA1C-B15D84509C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86684EE-D8C7-4845-BCF6-4633159D5375}">
  <we:reference id="b0430364-2ab6-47cd-907e-f8b72239b204" version="3.12.176.0" store="EXCatalog" storeType="EXCatalog"/>
  <we:alternateReferences>
    <we:reference id="WA200000729" version="3.12.176.0" store="de-D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06F2FD26B4854484ABDFDD07FE4339" ma:contentTypeVersion="14" ma:contentTypeDescription="Create a new document." ma:contentTypeScope="" ma:versionID="e35532e05e5478c1bd439535c4d82b59">
  <xsd:schema xmlns:xsd="http://www.w3.org/2001/XMLSchema" xmlns:xs="http://www.w3.org/2001/XMLSchema" xmlns:p="http://schemas.microsoft.com/office/2006/metadata/properties" xmlns:ns2="b77f923b-0d7a-4a56-a5b0-80f0d8ad0705" xmlns:ns3="a80a3873-f436-484c-951a-43ea87f578a7" targetNamespace="http://schemas.microsoft.com/office/2006/metadata/properties" ma:root="true" ma:fieldsID="22a257c011729794f4b6f69c4d968760" ns2:_="" ns3:_="">
    <xsd:import namespace="b77f923b-0d7a-4a56-a5b0-80f0d8ad0705"/>
    <xsd:import namespace="a80a3873-f436-484c-951a-43ea87f578a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2:ArchiverLink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7f923b-0d7a-4a56-a5b0-80f0d8ad07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2d1e7f3-55e8-4c4e-ba78-63caaf9e494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ArchiverLinkFileType" ma:index="21" nillable="true" ma:displayName="ArchiverLinkFileType" ma:hidden="true" ma:internalName="ArchiverLinkFileTyp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0a3873-f436-484c-951a-43ea87f578a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ab09c52-854d-4f90-bfec-abfb51b65965}" ma:internalName="TaxCatchAll" ma:showField="CatchAllData" ma:web="a80a3873-f436-484c-951a-43ea87f578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80a3873-f436-484c-951a-43ea87f578a7" xsi:nil="true"/>
    <lcf76f155ced4ddcb4097134ff3c332f xmlns="b77f923b-0d7a-4a56-a5b0-80f0d8ad0705">
      <Terms xmlns="http://schemas.microsoft.com/office/infopath/2007/PartnerControls"/>
    </lcf76f155ced4ddcb4097134ff3c332f>
    <MediaLengthInSeconds xmlns="b77f923b-0d7a-4a56-a5b0-80f0d8ad0705" xsi:nil="true"/>
    <ArchiverLinkFileType xmlns="b77f923b-0d7a-4a56-a5b0-80f0d8ad0705" xsi:nil="true"/>
  </documentManagement>
</p:properties>
</file>

<file path=customXml/itemProps1.xml><?xml version="1.0" encoding="utf-8"?>
<ds:datastoreItem xmlns:ds="http://schemas.openxmlformats.org/officeDocument/2006/customXml" ds:itemID="{5E4F4A72-C86A-4396-8A32-D79A7812DBD9}">
  <ds:schemaRefs>
    <ds:schemaRef ds:uri="http://schemas.microsoft.com/sharepoint/v3/contenttype/forms"/>
  </ds:schemaRefs>
</ds:datastoreItem>
</file>

<file path=customXml/itemProps2.xml><?xml version="1.0" encoding="utf-8"?>
<ds:datastoreItem xmlns:ds="http://schemas.openxmlformats.org/officeDocument/2006/customXml" ds:itemID="{6742C335-3D33-4C7D-8F72-E14AFE2DE5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7f923b-0d7a-4a56-a5b0-80f0d8ad0705"/>
    <ds:schemaRef ds:uri="a80a3873-f436-484c-951a-43ea87f578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596BC2-9105-49D5-AEB5-328E1931C1D8}">
  <ds:schemaRefs>
    <ds:schemaRef ds:uri="c4aa4e02-0aa6-4e2c-8d10-086a5556b43a"/>
    <ds:schemaRef ds:uri="d138df92-5759-4a32-8aa0-64cf27412b9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01cce64-b0b7-4ee7-87ab-e9ae554c6da0"/>
    <ds:schemaRef ds:uri="004cf908-9477-48f6-a821-289f29e44074"/>
    <ds:schemaRef ds:uri="a80a3873-f436-484c-951a-43ea87f578a7"/>
    <ds:schemaRef ds:uri="b77f923b-0d7a-4a56-a5b0-80f0d8ad0705"/>
  </ds:schemaRefs>
</ds:datastoreItem>
</file>

<file path=docProps/app.xml><?xml version="1.0" encoding="utf-8"?>
<Properties xmlns="http://schemas.openxmlformats.org/officeDocument/2006/extended-properties" xmlns:vt="http://schemas.openxmlformats.org/officeDocument/2006/docPropsVTypes">
  <TotalTime>0</TotalTime>
  <Words>7321</Words>
  <Application>Microsoft Macintosh PowerPoint</Application>
  <PresentationFormat>Bildschirmpräsentation (16:9)</PresentationFormat>
  <Paragraphs>716</Paragraphs>
  <Slides>52</Slides>
  <Notes>24</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52</vt:i4>
      </vt:variant>
    </vt:vector>
  </HeadingPairs>
  <TitlesOfParts>
    <vt:vector size="59" baseType="lpstr">
      <vt:lpstr>ＭＳ Ｐゴシック</vt:lpstr>
      <vt:lpstr>Arial</vt:lpstr>
      <vt:lpstr>Calibri</vt:lpstr>
      <vt:lpstr>Calibri Light</vt:lpstr>
      <vt:lpstr>Droid Sans</vt:lpstr>
      <vt:lpstr>Georgia</vt:lpstr>
      <vt:lpstr>PPT Basic White_Dec 2020</vt:lpstr>
      <vt:lpstr>Ihr Start mit  FreeStyle Libre 3 </vt:lpstr>
      <vt:lpstr>In diesem Webinar können ausschließlich Fragen zur technischen Handhabung des FreeStyle Libre Messsystems beantwortet werden.   Bei allen anderen Fragen wenden Sie sich bitte an unseren Kundendienst unter: </vt:lpstr>
      <vt:lpstr>Agenda</vt:lpstr>
      <vt:lpstr>Produkteigenschaften</vt:lpstr>
      <vt:lpstr>Wie Zuckerwerte gemessen und gespeichert werden</vt:lpstr>
      <vt:lpstr>Gewebezuckermessung einfach erklärt</vt:lpstr>
      <vt:lpstr>Komponenten des FreeStyle Libre 3 Messsystems</vt:lpstr>
      <vt:lpstr>FreeStyle Libre 3 mit App1 oder Lesegerät nutzen</vt:lpstr>
      <vt:lpstr>Der Sensor</vt:lpstr>
      <vt:lpstr>So behalten Sie den Durchblick</vt:lpstr>
      <vt:lpstr>Sensor-Applikation</vt:lpstr>
      <vt:lpstr>Wichtige Hinweise vor der  Sensor-Applikation</vt:lpstr>
      <vt:lpstr>Wichtige Hinweise vor der  Sensor-Applikation</vt:lpstr>
      <vt:lpstr>Wichtige Hinweise vor der  Sensor-Applikation</vt:lpstr>
      <vt:lpstr>Anbringen des FreeStyle Libre 3 Sensors</vt:lpstr>
      <vt:lpstr>Tipps für die Sensoranbringung  und für unterwegs </vt:lpstr>
      <vt:lpstr>Einrichten der  FreeStyle Libre 3 App1  und des Lesegeräts2</vt:lpstr>
      <vt:lpstr>Wichtige Informationen bezüglich der Verknüpfung eines Sensors mit der FreeStyle Libre 3 App</vt:lpstr>
      <vt:lpstr>FreeStyle Libre 3 App auf dem iPhone1 einrichten</vt:lpstr>
      <vt:lpstr>So starten Sie Ihren Sensor mit Ihrem iPhone1</vt:lpstr>
      <vt:lpstr>App auf Ihrem Android-Smartphone1 einrichten</vt:lpstr>
      <vt:lpstr>So starten Sie Ihren Sensor mit Ihrem Android-Smartphone1 </vt:lpstr>
      <vt:lpstr>So richten Sie Ihr FreeStyle Libre 3 Lesegerät ein</vt:lpstr>
      <vt:lpstr>So richten Sie Ihr FreeStyle Libre 3 Lesegerät ein</vt:lpstr>
      <vt:lpstr>Der Trendpfeil zeigt Ihnen, wo es langgeht</vt:lpstr>
      <vt:lpstr>Nutzen Sie die Notizfunktion Ihrer FreeStyle Libre 3 App</vt:lpstr>
      <vt:lpstr>Nutzen Sie die Notizfunktion Ihrer FreeStyle Libre 3 App</vt:lpstr>
      <vt:lpstr>Nutzen Sie die Notizfunktion Ihrer FreeStyle Libre 3 App</vt:lpstr>
      <vt:lpstr>Nutzen Sie die Notizfunktion Ihres Lesegeräts</vt:lpstr>
      <vt:lpstr>Einfache Datenauswertung mit den Berichten</vt:lpstr>
      <vt:lpstr>Einfache Datenauswertung mit den Berichten</vt:lpstr>
      <vt:lpstr>Einfache Datenauswertung mit den Berichten</vt:lpstr>
      <vt:lpstr>PowerPoint-Präsentation</vt:lpstr>
      <vt:lpstr>FreeStyle Libre 3 mit optionalen Alarmen nutzen</vt:lpstr>
      <vt:lpstr>Diese Einstellungen benötigen Sie  für FreeStyle Libre 3</vt:lpstr>
      <vt:lpstr>So richten Sie Alarme auf Ihrem Smartphone2 ein</vt:lpstr>
      <vt:lpstr>So richten Sie Alarme auf Ihrem Lesegerät ein</vt:lpstr>
      <vt:lpstr>LO / HI Bildschirmanzeige</vt:lpstr>
      <vt:lpstr>Reichweite der Alarme</vt:lpstr>
      <vt:lpstr>Ihre digitalen  Möglichkeiten rund  um FreeStyle Libre 3</vt:lpstr>
      <vt:lpstr>Diabetes jetzt noch einfacher handhaben  mit der FreeStyle Libre Produktwelt</vt:lpstr>
      <vt:lpstr>Verbinden Sie sich ganz einfach mit Ihrer App mit Ihrer Praxis2 über die Praxis-ID*</vt:lpstr>
      <vt:lpstr>Verbinden Sie sich ganz einfach mit Ihrer App mit Ihrer Praxis2 über eine Einladung Ihrer Praxis</vt:lpstr>
      <vt:lpstr>Unsere Tipps für Sie</vt:lpstr>
      <vt:lpstr>Unsere Tipps für Sie</vt:lpstr>
      <vt:lpstr>Tipps zur Entsorgung </vt:lpstr>
      <vt:lpstr>Denken Sie an das Folgerezept!</vt:lpstr>
      <vt:lpstr>Dokumentation der Technischen Einweisung</vt:lpstr>
      <vt:lpstr>Weitere Möglichkeiten  der Dokumentation</vt:lpstr>
      <vt:lpstr>Sollte es einmal vorkommen, dass etwas mit Ihrem Sensor nicht wie erwartet funktioniert, stehen wir Ihnen gerne jederzeit online zur Seite:     </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Ihr Start mit FreeStyle Libre 3</dc:title>
  <dc:creator>Mario Hirstein</dc:creator>
  <cp:lastModifiedBy>Elisa Roth</cp:lastModifiedBy>
  <cp:revision>27</cp:revision>
  <cp:lastPrinted>2022-09-09T13:05:02Z</cp:lastPrinted>
  <dcterms:created xsi:type="dcterms:W3CDTF">2021-06-23T14:51:28Z</dcterms:created>
  <dcterms:modified xsi:type="dcterms:W3CDTF">2024-04-16T12:03:18Z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17784700.0000000</vt:lpwstr>
  </property>
  <property fmtid="{D5CDD505-2E9C-101B-9397-08002B2CF9AE}" pid="3" name="xd_Signature">
    <vt:lpwstr/>
  </property>
  <property fmtid="{D5CDD505-2E9C-101B-9397-08002B2CF9AE}" pid="4" name="xd_ProgID">
    <vt:lpwstr/>
  </property>
  <property fmtid="{D5CDD505-2E9C-101B-9397-08002B2CF9AE}" pid="5" name="ContentTypeId">
    <vt:lpwstr>0x010100D7B70A4847AD624287E872A47CB57FBA</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